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Bidirectional Path Tracing &amp; Multiple Importance Sampling with Progressive Photon Mapping</a:t>
            </a:r>
          </a:p>
        </p:txBody>
      </p:sp>
      <p:sp>
        <p:nvSpPr>
          <p:cNvPr id="3" name="Subtitle 2"/>
          <p:cNvSpPr>
            <a:spLocks noGrp="1"/>
          </p:cNvSpPr>
          <p:nvPr>
            <p:ph type="subTitle" idx="1"/>
          </p:nvPr>
        </p:nvSpPr>
        <p:spPr/>
        <p:txBody>
          <a:bodyPr/>
          <a:lstStyle/>
          <a:p>
            <a:r>
              <a:rPr lang="en-US" dirty="0" err="1"/>
              <a:t>Xiangzheng</a:t>
            </a:r>
            <a:r>
              <a:rPr lang="en-US" dirty="0"/>
              <a:t> Mao, cs184-afn</a:t>
            </a:r>
          </a:p>
          <a:p>
            <a:r>
              <a:rPr lang="en-US" dirty="0"/>
              <a:t>Ian Marshall, cs184-aby</a:t>
            </a:r>
          </a:p>
        </p:txBody>
      </p:sp>
    </p:spTree>
    <p:extLst>
      <p:ext uri="{BB962C8B-B14F-4D97-AF65-F5344CB8AC3E}">
        <p14:creationId xmlns:p14="http://schemas.microsoft.com/office/powerpoint/2010/main" val="171715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11" name="Content Placeholder 10"/>
          <p:cNvPicPr>
            <a:picLocks noGrp="1" noChangeAspect="1"/>
          </p:cNvPicPr>
          <p:nvPr>
            <p:ph sz="half" idx="1"/>
          </p:nvPr>
        </p:nvPicPr>
        <p:blipFill>
          <a:blip r:embed="rId2"/>
          <a:stretch>
            <a:fillRect/>
          </a:stretch>
        </p:blipFill>
        <p:spPr>
          <a:xfrm>
            <a:off x="730001" y="1903987"/>
            <a:ext cx="5203852" cy="3902889"/>
          </a:xfrm>
        </p:spPr>
      </p:pic>
      <p:pic>
        <p:nvPicPr>
          <p:cNvPr id="9" name="Content Placeholder 8"/>
          <p:cNvPicPr>
            <a:picLocks noGrp="1" noChangeAspect="1"/>
          </p:cNvPicPr>
          <p:nvPr>
            <p:ph sz="half" idx="2"/>
          </p:nvPr>
        </p:nvPicPr>
        <p:blipFill>
          <a:blip r:embed="rId3"/>
          <a:stretch>
            <a:fillRect/>
          </a:stretch>
        </p:blipFill>
        <p:spPr>
          <a:xfrm>
            <a:off x="6233514" y="1903987"/>
            <a:ext cx="5200679" cy="3900509"/>
          </a:xfrm>
        </p:spPr>
      </p:pic>
    </p:spTree>
    <p:extLst>
      <p:ext uri="{BB962C8B-B14F-4D97-AF65-F5344CB8AC3E}">
        <p14:creationId xmlns:p14="http://schemas.microsoft.com/office/powerpoint/2010/main" val="90651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6" name="Content Placeholder 5"/>
          <p:cNvSpPr>
            <a:spLocks noGrp="1"/>
          </p:cNvSpPr>
          <p:nvPr>
            <p:ph idx="1"/>
          </p:nvPr>
        </p:nvSpPr>
        <p:spPr/>
        <p:txBody>
          <a:bodyPr/>
          <a:lstStyle/>
          <a:p>
            <a:r>
              <a:rPr lang="en-US" dirty="0" err="1"/>
              <a:t>Veach</a:t>
            </a:r>
            <a:r>
              <a:rPr lang="en-US" dirty="0"/>
              <a:t>, E. (1997). Robust monte </a:t>
            </a:r>
            <a:r>
              <a:rPr lang="en-US" dirty="0" err="1"/>
              <a:t>carlo</a:t>
            </a:r>
            <a:r>
              <a:rPr lang="en-US" dirty="0"/>
              <a:t> methods for light transport simulation (Doctoral dissertation, Stanford University).</a:t>
            </a:r>
          </a:p>
          <a:p>
            <a:endParaRPr lang="en-US" dirty="0"/>
          </a:p>
          <a:p>
            <a:r>
              <a:rPr lang="en-US" dirty="0"/>
              <a:t>Hachisuka, T., Ogaki, S., &amp; Jensen, H. W. (2008). Progressive photon mapping. ACM Transactions on Graphics (TOG), 27(5), 130.</a:t>
            </a:r>
          </a:p>
        </p:txBody>
      </p:sp>
    </p:spTree>
    <p:extLst>
      <p:ext uri="{BB962C8B-B14F-4D97-AF65-F5344CB8AC3E}">
        <p14:creationId xmlns:p14="http://schemas.microsoft.com/office/powerpoint/2010/main" val="70859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p:txBody>
          <a:bodyPr/>
          <a:lstStyle/>
          <a:p>
            <a:r>
              <a:rPr lang="en-US" dirty="0"/>
              <a:t>Extending </a:t>
            </a:r>
            <a:r>
              <a:rPr lang="en-US" dirty="0" err="1"/>
              <a:t>pathracer</a:t>
            </a:r>
            <a:r>
              <a:rPr lang="en-US" dirty="0"/>
              <a:t> from project 3 to include:</a:t>
            </a:r>
          </a:p>
          <a:p>
            <a:pPr lvl="1"/>
            <a:r>
              <a:rPr lang="en-US" dirty="0"/>
              <a:t>Bidirectional Path Tracing</a:t>
            </a:r>
          </a:p>
          <a:p>
            <a:pPr lvl="1"/>
            <a:r>
              <a:rPr lang="en-US" dirty="0"/>
              <a:t>Multiple Importance Sampling</a:t>
            </a:r>
          </a:p>
          <a:p>
            <a:pPr lvl="1"/>
            <a:r>
              <a:rPr lang="en-US" dirty="0"/>
              <a:t>Progressive Photon Mapping</a:t>
            </a:r>
          </a:p>
          <a:p>
            <a:r>
              <a:rPr lang="en-US" dirty="0"/>
              <a:t>Added special handling for glass materials to further reduce noise.</a:t>
            </a:r>
          </a:p>
        </p:txBody>
      </p:sp>
      <p:pic>
        <p:nvPicPr>
          <p:cNvPr id="6" name="Content Placeholder 5"/>
          <p:cNvPicPr>
            <a:picLocks noGrp="1" noChangeAspect="1"/>
          </p:cNvPicPr>
          <p:nvPr>
            <p:ph sz="half" idx="2"/>
          </p:nvPr>
        </p:nvPicPr>
        <p:blipFill>
          <a:blip r:embed="rId2"/>
          <a:stretch>
            <a:fillRect/>
          </a:stretch>
        </p:blipFill>
        <p:spPr>
          <a:xfrm>
            <a:off x="5654675" y="1683775"/>
            <a:ext cx="5494294" cy="4120721"/>
          </a:xfrm>
        </p:spPr>
      </p:pic>
    </p:spTree>
    <p:extLst>
      <p:ext uri="{BB962C8B-B14F-4D97-AF65-F5344CB8AC3E}">
        <p14:creationId xmlns:p14="http://schemas.microsoft.com/office/powerpoint/2010/main" val="40551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Path Tracing</a:t>
            </a:r>
          </a:p>
        </p:txBody>
      </p:sp>
      <p:sp>
        <p:nvSpPr>
          <p:cNvPr id="3" name="Content Placeholder 2"/>
          <p:cNvSpPr>
            <a:spLocks noGrp="1"/>
          </p:cNvSpPr>
          <p:nvPr>
            <p:ph sz="half" idx="1"/>
          </p:nvPr>
        </p:nvSpPr>
        <p:spPr>
          <a:xfrm>
            <a:off x="1103312" y="2060575"/>
            <a:ext cx="4607677" cy="4195763"/>
          </a:xfrm>
        </p:spPr>
        <p:txBody>
          <a:bodyPr/>
          <a:lstStyle/>
          <a:p>
            <a:r>
              <a:rPr lang="en-US" dirty="0"/>
              <a:t>Light rays originate from light sources and accumulate on a surface in the scene.</a:t>
            </a:r>
          </a:p>
          <a:p>
            <a:pPr lvl="1"/>
            <a:r>
              <a:rPr lang="en-US" dirty="0"/>
              <a:t>Works well for directional lights.</a:t>
            </a:r>
          </a:p>
          <a:p>
            <a:r>
              <a:rPr lang="en-US" dirty="0"/>
              <a:t>Samples are fired out of the camera into the scene and bounce until they hit a light source.</a:t>
            </a:r>
          </a:p>
          <a:p>
            <a:pPr lvl="1"/>
            <a:r>
              <a:rPr lang="en-US" dirty="0"/>
              <a:t>Good for specular reflection</a:t>
            </a:r>
          </a:p>
          <a:p>
            <a:r>
              <a:rPr lang="en-US" dirty="0"/>
              <a:t>Join light rays and samples at vertices to form complete paths</a:t>
            </a:r>
            <a:r>
              <a:rPr lang="en-US" sz="2000" dirty="0"/>
              <a:t>.</a:t>
            </a:r>
          </a:p>
          <a:p>
            <a:r>
              <a:rPr lang="en-US" dirty="0"/>
              <a:t>Many different paths, how to choose the right ones?</a:t>
            </a:r>
          </a:p>
        </p:txBody>
      </p:sp>
      <p:pic>
        <p:nvPicPr>
          <p:cNvPr id="5" name="Content Placeholder 4"/>
          <p:cNvPicPr>
            <a:picLocks noGrp="1" noChangeAspect="1"/>
          </p:cNvPicPr>
          <p:nvPr>
            <p:ph sz="half" idx="2"/>
          </p:nvPr>
        </p:nvPicPr>
        <p:blipFill>
          <a:blip r:embed="rId2"/>
          <a:stretch>
            <a:fillRect/>
          </a:stretch>
        </p:blipFill>
        <p:spPr>
          <a:xfrm>
            <a:off x="6057348" y="2372111"/>
            <a:ext cx="5427532" cy="2644505"/>
          </a:xfrm>
          <a:prstGeom prst="rect">
            <a:avLst/>
          </a:prstGeom>
        </p:spPr>
      </p:pic>
    </p:spTree>
    <p:extLst>
      <p:ext uri="{BB962C8B-B14F-4D97-AF65-F5344CB8AC3E}">
        <p14:creationId xmlns:p14="http://schemas.microsoft.com/office/powerpoint/2010/main" val="237018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Importance Sampling</a:t>
            </a:r>
          </a:p>
        </p:txBody>
      </p:sp>
      <p:sp>
        <p:nvSpPr>
          <p:cNvPr id="5" name="Content Placeholder 4"/>
          <p:cNvSpPr>
            <a:spLocks noGrp="1"/>
          </p:cNvSpPr>
          <p:nvPr>
            <p:ph idx="1"/>
          </p:nvPr>
        </p:nvSpPr>
        <p:spPr/>
        <p:txBody>
          <a:bodyPr/>
          <a:lstStyle/>
          <a:p>
            <a:r>
              <a:rPr lang="en-US" dirty="0"/>
              <a:t>Monte Carlo estimator based on using multiple sampling techniques and combining their results using a weighting function.</a:t>
            </a:r>
          </a:p>
          <a:p>
            <a:r>
              <a:rPr lang="en-US" dirty="0"/>
              <a:t>Balance Heuristic:</a:t>
            </a:r>
          </a:p>
          <a:p>
            <a:pPr marL="457200" lvl="1" indent="0">
              <a:buNone/>
            </a:pPr>
            <a:endParaRPr lang="en-US" b="0" dirty="0"/>
          </a:p>
          <a:p>
            <a:pPr marL="457200" lvl="1" indent="0">
              <a:buNone/>
            </a:pPr>
            <a:endParaRPr lang="en-US" dirty="0"/>
          </a:p>
          <a:p>
            <a:r>
              <a:rPr lang="en-US" dirty="0"/>
              <a:t>For a measurement </a:t>
            </a:r>
            <a:r>
              <a:rPr lang="en-US" dirty="0" err="1"/>
              <a:t>I</a:t>
            </a:r>
            <a:r>
              <a:rPr lang="en-US" baseline="-25000" dirty="0" err="1"/>
              <a:t>j</a:t>
            </a:r>
            <a:r>
              <a:rPr lang="en-US" dirty="0"/>
              <a:t> over the space of paths </a:t>
            </a:r>
            <a:r>
              <a:rPr lang="el-GR" dirty="0"/>
              <a:t>Ω</a:t>
            </a:r>
            <a:r>
              <a:rPr lang="en-US" dirty="0"/>
              <a:t>:</a:t>
            </a:r>
          </a:p>
          <a:p>
            <a:pPr lvl="1"/>
            <a:endParaRPr lang="en-US" dirty="0"/>
          </a:p>
          <a:p>
            <a:pPr lvl="1"/>
            <a:endParaRPr lang="en-US" dirty="0"/>
          </a:p>
          <a:p>
            <a:pPr lvl="1"/>
            <a:r>
              <a:rPr lang="en-US" dirty="0"/>
              <a:t>where </a:t>
            </a:r>
            <a:r>
              <a:rPr lang="en-US" dirty="0" err="1"/>
              <a:t>s,t</a:t>
            </a:r>
            <a:r>
              <a:rPr lang="en-US" dirty="0"/>
              <a:t> are the lengths of the light and eye </a:t>
            </a:r>
            <a:r>
              <a:rPr lang="en-US" dirty="0" err="1"/>
              <a:t>subpaths</a:t>
            </a:r>
            <a:r>
              <a:rPr lang="en-US" dirty="0"/>
              <a:t> and </a:t>
            </a:r>
            <a:r>
              <a:rPr lang="en-US" dirty="0" err="1"/>
              <a:t>w</a:t>
            </a:r>
            <a:r>
              <a:rPr lang="en-US" baseline="-25000" dirty="0" err="1"/>
              <a:t>s,t</a:t>
            </a:r>
            <a:r>
              <a:rPr lang="en-US" dirty="0"/>
              <a:t> are given by the balance heuristic.</a:t>
            </a:r>
          </a:p>
        </p:txBody>
      </p:sp>
      <p:pic>
        <p:nvPicPr>
          <p:cNvPr id="4" name="Picture 3"/>
          <p:cNvPicPr>
            <a:picLocks noChangeAspect="1"/>
          </p:cNvPicPr>
          <p:nvPr/>
        </p:nvPicPr>
        <p:blipFill>
          <a:blip r:embed="rId2"/>
          <a:stretch>
            <a:fillRect/>
          </a:stretch>
        </p:blipFill>
        <p:spPr>
          <a:xfrm>
            <a:off x="3938268" y="3265633"/>
            <a:ext cx="2067213" cy="628738"/>
          </a:xfrm>
          <a:prstGeom prst="rect">
            <a:avLst/>
          </a:prstGeom>
        </p:spPr>
      </p:pic>
      <p:pic>
        <p:nvPicPr>
          <p:cNvPr id="7" name="Picture 6"/>
          <p:cNvPicPr>
            <a:picLocks noChangeAspect="1"/>
          </p:cNvPicPr>
          <p:nvPr/>
        </p:nvPicPr>
        <p:blipFill>
          <a:blip r:embed="rId3"/>
          <a:stretch>
            <a:fillRect/>
          </a:stretch>
        </p:blipFill>
        <p:spPr>
          <a:xfrm>
            <a:off x="3161871" y="4515807"/>
            <a:ext cx="3620005" cy="695422"/>
          </a:xfrm>
          <a:prstGeom prst="rect">
            <a:avLst/>
          </a:prstGeom>
        </p:spPr>
      </p:pic>
    </p:spTree>
    <p:extLst>
      <p:ext uri="{BB962C8B-B14F-4D97-AF65-F5344CB8AC3E}">
        <p14:creationId xmlns:p14="http://schemas.microsoft.com/office/powerpoint/2010/main" val="400278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Shoot paths from the eye and light then connect pairs of vertices in the two paths to sample from the space of possible paths.</a:t>
                </a:r>
              </a:p>
              <a:p>
                <a:r>
                  <a:rPr lang="en-US" dirty="0"/>
                  <a:t>Store contributions in an eye graph and a light graph. </a:t>
                </a:r>
              </a:p>
              <a:p>
                <a:r>
                  <a:rPr lang="en-US" dirty="0"/>
                  <a:t>Contributions of paths are calculated as:</a:t>
                </a:r>
              </a:p>
              <a:p>
                <a:pPr lvl="1"/>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den>
                    </m:f>
                  </m:oMath>
                </a14:m>
                <a:endParaRPr lang="en-US" dirty="0"/>
              </a:p>
              <a:p>
                <a:r>
                  <a:rPr lang="en-US" dirty="0"/>
                  <a:t>For a path with s = t = 2:</a:t>
                </a:r>
              </a:p>
              <a:p>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489820" y="4678795"/>
            <a:ext cx="5177220" cy="578586"/>
          </a:xfrm>
          <a:prstGeom prst="rect">
            <a:avLst/>
          </a:prstGeom>
        </p:spPr>
      </p:pic>
      <p:pic>
        <p:nvPicPr>
          <p:cNvPr id="7" name="Picture 6"/>
          <p:cNvPicPr>
            <a:picLocks noChangeAspect="1"/>
          </p:cNvPicPr>
          <p:nvPr/>
        </p:nvPicPr>
        <p:blipFill>
          <a:blip r:embed="rId4"/>
          <a:stretch>
            <a:fillRect/>
          </a:stretch>
        </p:blipFill>
        <p:spPr>
          <a:xfrm>
            <a:off x="3489820" y="5493398"/>
            <a:ext cx="5503030" cy="575532"/>
          </a:xfrm>
          <a:prstGeom prst="rect">
            <a:avLst/>
          </a:prstGeom>
        </p:spPr>
      </p:pic>
    </p:spTree>
    <p:extLst>
      <p:ext uri="{BB962C8B-B14F-4D97-AF65-F5344CB8AC3E}">
        <p14:creationId xmlns:p14="http://schemas.microsoft.com/office/powerpoint/2010/main" val="372617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Progressive Photon Mapping</a:t>
            </a:r>
          </a:p>
        </p:txBody>
      </p:sp>
      <p:sp>
        <p:nvSpPr>
          <p:cNvPr id="3" name="Content Placeholder 2"/>
          <p:cNvSpPr>
            <a:spLocks noGrp="1"/>
          </p:cNvSpPr>
          <p:nvPr>
            <p:ph idx="1"/>
          </p:nvPr>
        </p:nvSpPr>
        <p:spPr/>
        <p:txBody>
          <a:bodyPr/>
          <a:lstStyle/>
          <a:p>
            <a:r>
              <a:rPr lang="en-US" sz="1800" dirty="0"/>
              <a:t>Where BDPT connects vertices, PPM merges them. Storing information as rays rather than photon map increases memory efficiency.</a:t>
            </a:r>
          </a:p>
          <a:p>
            <a:r>
              <a:rPr lang="en-US" sz="1800" dirty="0"/>
              <a:t>Consists of two passes:</a:t>
            </a:r>
          </a:p>
          <a:p>
            <a:pPr lvl="1"/>
            <a:r>
              <a:rPr lang="en-US" sz="1600" dirty="0"/>
              <a:t>First rays are traced from the eye until the first non-specular intersection. Rays are stored in a </a:t>
            </a:r>
            <a:r>
              <a:rPr lang="en-US" sz="1600" dirty="0" err="1"/>
              <a:t>kd</a:t>
            </a:r>
            <a:r>
              <a:rPr lang="en-US" sz="1600" dirty="0"/>
              <a:t>-tree for efficiency.</a:t>
            </a:r>
          </a:p>
          <a:p>
            <a:pPr lvl="1"/>
            <a:r>
              <a:rPr lang="en-US" sz="1600" dirty="0"/>
              <a:t>Second photons are traced like light rays. Whenever a photon hits a non-specular surface it searches for nearby rays and merges with them if they are near enough. A photons contribution is its spectrum divided by the probability of the sampled path and the area of the disk around the ray and a pixels spectrum is the sum of all the rays passing through it divided by the number of rays passing through it and the total number of photons.</a:t>
            </a:r>
          </a:p>
          <a:p>
            <a:r>
              <a:rPr lang="en-US" sz="1800" dirty="0"/>
              <a:t>The radii of rays are progressively decreased in subsequent photon passes leading to increasingly accurate estimates of the illumination.</a:t>
            </a:r>
          </a:p>
        </p:txBody>
      </p:sp>
    </p:spTree>
    <p:extLst>
      <p:ext uri="{BB962C8B-B14F-4D97-AF65-F5344CB8AC3E}">
        <p14:creationId xmlns:p14="http://schemas.microsoft.com/office/powerpoint/2010/main" val="139034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PPM?</a:t>
            </a:r>
          </a:p>
        </p:txBody>
      </p:sp>
      <p:sp>
        <p:nvSpPr>
          <p:cNvPr id="3" name="Content Placeholder 2"/>
          <p:cNvSpPr>
            <a:spLocks noGrp="1"/>
          </p:cNvSpPr>
          <p:nvPr>
            <p:ph sz="half" idx="1"/>
          </p:nvPr>
        </p:nvSpPr>
        <p:spPr/>
        <p:txBody>
          <a:bodyPr/>
          <a:lstStyle/>
          <a:p>
            <a:r>
              <a:rPr lang="en-US" dirty="0"/>
              <a:t>For scenes containing only diffuse and specular surfaces some paths will consist of a diffuse vertex between two specular vertices.</a:t>
            </a:r>
          </a:p>
          <a:p>
            <a:r>
              <a:rPr lang="en-US" dirty="0"/>
              <a:t>SDS paths can introduce significant noise because BDPT is slow to converge on these paths.</a:t>
            </a:r>
          </a:p>
          <a:p>
            <a:r>
              <a:rPr lang="en-US" dirty="0"/>
              <a:t>Use PPM for all paths where the first vertex on the light and eye path are specular and there is non specular vertex on the path between them, BDPT for all other paths.</a:t>
            </a:r>
          </a:p>
        </p:txBody>
      </p:sp>
      <p:pic>
        <p:nvPicPr>
          <p:cNvPr id="6" name="Content Placeholder 5"/>
          <p:cNvPicPr>
            <a:picLocks noGrp="1" noChangeAspect="1"/>
          </p:cNvPicPr>
          <p:nvPr>
            <p:ph sz="half" idx="2"/>
          </p:nvPr>
        </p:nvPicPr>
        <p:blipFill>
          <a:blip r:embed="rId2"/>
          <a:stretch>
            <a:fillRect/>
          </a:stretch>
        </p:blipFill>
        <p:spPr>
          <a:xfrm>
            <a:off x="6401295" y="2121761"/>
            <a:ext cx="4395788" cy="3296841"/>
          </a:xfrm>
        </p:spPr>
      </p:pic>
    </p:spTree>
    <p:extLst>
      <p:ext uri="{BB962C8B-B14F-4D97-AF65-F5344CB8AC3E}">
        <p14:creationId xmlns:p14="http://schemas.microsoft.com/office/powerpoint/2010/main" val="304124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Glass Handling</a:t>
            </a:r>
          </a:p>
        </p:txBody>
      </p:sp>
      <p:sp>
        <p:nvSpPr>
          <p:cNvPr id="6" name="Content Placeholder 5"/>
          <p:cNvSpPr>
            <a:spLocks noGrp="1"/>
          </p:cNvSpPr>
          <p:nvPr>
            <p:ph idx="1"/>
          </p:nvPr>
        </p:nvSpPr>
        <p:spPr/>
        <p:txBody>
          <a:bodyPr/>
          <a:lstStyle/>
          <a:p>
            <a:r>
              <a:rPr lang="en-US" dirty="0"/>
              <a:t>In project 3 we used a Russian roulette technique to determine whether light was reflected or transmitted.</a:t>
            </a:r>
          </a:p>
          <a:p>
            <a:pPr lvl="1"/>
            <a:r>
              <a:rPr lang="en-US" dirty="0"/>
              <a:t>The winner took all the energy.</a:t>
            </a:r>
          </a:p>
          <a:p>
            <a:endParaRPr lang="en-US" dirty="0"/>
          </a:p>
          <a:p>
            <a:r>
              <a:rPr lang="en-US" dirty="0"/>
              <a:t>Instead split energy between reflected and transmitted paths proportionally to the winning probability.</a:t>
            </a:r>
          </a:p>
          <a:p>
            <a:pPr lvl="1"/>
            <a:r>
              <a:rPr lang="en-US" dirty="0"/>
              <a:t>For performance considerations only paths consisting entirely of specular vertices use this.</a:t>
            </a:r>
          </a:p>
        </p:txBody>
      </p:sp>
    </p:spTree>
    <p:extLst>
      <p:ext uri="{BB962C8B-B14F-4D97-AF65-F5344CB8AC3E}">
        <p14:creationId xmlns:p14="http://schemas.microsoft.com/office/powerpoint/2010/main" val="178540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7" name="Content Placeholder 6"/>
          <p:cNvPicPr>
            <a:picLocks noGrp="1" noChangeAspect="1"/>
          </p:cNvPicPr>
          <p:nvPr>
            <p:ph sz="half" idx="1"/>
          </p:nvPr>
        </p:nvPicPr>
        <p:blipFill>
          <a:blip r:embed="rId2"/>
          <a:stretch>
            <a:fillRect/>
          </a:stretch>
        </p:blipFill>
        <p:spPr>
          <a:xfrm>
            <a:off x="882478" y="2027444"/>
            <a:ext cx="5036071" cy="3777053"/>
          </a:xfrm>
        </p:spPr>
      </p:pic>
      <p:pic>
        <p:nvPicPr>
          <p:cNvPr id="9" name="Content Placeholder 8"/>
          <p:cNvPicPr>
            <a:picLocks noGrp="1" noChangeAspect="1"/>
          </p:cNvPicPr>
          <p:nvPr>
            <p:ph sz="half" idx="2"/>
          </p:nvPr>
        </p:nvPicPr>
        <p:blipFill>
          <a:blip r:embed="rId3"/>
          <a:stretch>
            <a:fillRect/>
          </a:stretch>
        </p:blipFill>
        <p:spPr>
          <a:xfrm>
            <a:off x="6300625" y="2029823"/>
            <a:ext cx="5032899" cy="3774674"/>
          </a:xfrm>
        </p:spPr>
      </p:pic>
    </p:spTree>
    <p:extLst>
      <p:ext uri="{BB962C8B-B14F-4D97-AF65-F5344CB8AC3E}">
        <p14:creationId xmlns:p14="http://schemas.microsoft.com/office/powerpoint/2010/main" val="13821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344</TotalTime>
  <Words>576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Century Gothic</vt:lpstr>
      <vt:lpstr>Wingdings 3</vt:lpstr>
      <vt:lpstr>Ion</vt:lpstr>
      <vt:lpstr>Bidirectional Path Tracing &amp; Multiple Importance Sampling with Progressive Photon Mapping</vt:lpstr>
      <vt:lpstr>Overview</vt:lpstr>
      <vt:lpstr>Bidirectional Path Tracing</vt:lpstr>
      <vt:lpstr>Multiple Importance Sampling</vt:lpstr>
      <vt:lpstr>Implementation</vt:lpstr>
      <vt:lpstr>Progressive Photon Mapping</vt:lpstr>
      <vt:lpstr>Why PPM?</vt:lpstr>
      <vt:lpstr>Glass Handling</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Path Tracing &amp; Multiple Importance Sampling with Progressive Photon Mapping</dc:title>
  <dc:creator>Ian</dc:creator>
  <cp:lastModifiedBy>Ian</cp:lastModifiedBy>
  <cp:revision>18</cp:revision>
  <dcterms:created xsi:type="dcterms:W3CDTF">2017-05-03T02:56:28Z</dcterms:created>
  <dcterms:modified xsi:type="dcterms:W3CDTF">2017-05-03T17:46:57Z</dcterms:modified>
</cp:coreProperties>
</file>