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Path Tracing and Multiple Importance Sampling with Photon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CS184: Computer Graphics and Imaging, Spring 2017</a:t>
            </a:r>
          </a:p>
          <a:p>
            <a:r>
              <a:rPr lang="en-US" sz="2000" dirty="0" err="1" smtClean="0"/>
              <a:t>Xiangzheng</a:t>
            </a:r>
            <a:r>
              <a:rPr lang="en-US" sz="2000" dirty="0" smtClean="0"/>
              <a:t> Mao, cs184-afn; Ian Marshall, cs184-aby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11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lvl="1"/>
            <a:r>
              <a:rPr lang="en-US" dirty="0" smtClean="0"/>
              <a:t>Bidirectional </a:t>
            </a:r>
            <a:r>
              <a:rPr lang="en-US" dirty="0" err="1" smtClean="0"/>
              <a:t>Pathtracing</a:t>
            </a:r>
            <a:endParaRPr lang="en-US" dirty="0"/>
          </a:p>
          <a:p>
            <a:pPr lvl="1"/>
            <a:r>
              <a:rPr lang="en-US" dirty="0" smtClean="0"/>
              <a:t>Multiple Importance Sampling</a:t>
            </a:r>
          </a:p>
          <a:p>
            <a:r>
              <a:rPr lang="en-US" dirty="0" smtClean="0"/>
              <a:t>Aspirational goals:</a:t>
            </a:r>
          </a:p>
          <a:p>
            <a:pPr lvl="1"/>
            <a:r>
              <a:rPr lang="en-US" dirty="0" smtClean="0"/>
              <a:t>Photon </a:t>
            </a:r>
            <a:r>
              <a:rPr lang="en-US" dirty="0" smtClean="0"/>
              <a:t>mapping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5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487" y="273050"/>
            <a:ext cx="3008313" cy="11620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Bidirectional Path Tracing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6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8487" y="1404741"/>
            <a:ext cx="3008313" cy="46910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Light rays originate from light sources and accumulate on a surface in the </a:t>
            </a:r>
            <a:r>
              <a:rPr lang="en-US" sz="2200" dirty="0" smtClean="0"/>
              <a:t>scene.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Work </a:t>
            </a:r>
            <a:r>
              <a:rPr lang="en-US" sz="1800" dirty="0"/>
              <a:t>well for directional </a:t>
            </a:r>
            <a:r>
              <a:rPr lang="en-US" sz="1800" dirty="0" smtClean="0"/>
              <a:t>lights.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Samples </a:t>
            </a:r>
            <a:r>
              <a:rPr lang="en-US" sz="2200" dirty="0"/>
              <a:t>are fired out of the camera into the scene and bounce until they hit a light </a:t>
            </a:r>
            <a:r>
              <a:rPr lang="en-US" sz="2200" dirty="0" smtClean="0"/>
              <a:t>source.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Good </a:t>
            </a:r>
            <a:r>
              <a:rPr lang="en-US" sz="1800" dirty="0"/>
              <a:t>for specular </a:t>
            </a:r>
            <a:r>
              <a:rPr lang="en-US" sz="1800" dirty="0" smtClean="0"/>
              <a:t>reflection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Join </a:t>
            </a:r>
            <a:r>
              <a:rPr lang="en-US" sz="2200" dirty="0"/>
              <a:t>light rays and samples at vertices to form complete paths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70224" y="1577113"/>
            <a:ext cx="460514" cy="22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30738" y="1577113"/>
            <a:ext cx="0" cy="446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9707862">
            <a:off x="4276240" y="974163"/>
            <a:ext cx="935015" cy="93501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1154379">
            <a:off x="4249291" y="1772507"/>
            <a:ext cx="404694" cy="362876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9067" y="4535945"/>
            <a:ext cx="139550" cy="963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2785" y="4535945"/>
            <a:ext cx="139550" cy="963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8327" y="4382421"/>
            <a:ext cx="2511897" cy="153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879164" y="1284021"/>
            <a:ext cx="655884" cy="628054"/>
          </a:xfrm>
          <a:prstGeom prst="su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53633" y="1912075"/>
            <a:ext cx="934984" cy="24703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51510" y="1912075"/>
            <a:ext cx="1255948" cy="2470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353633" y="1912075"/>
            <a:ext cx="1897877" cy="2470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n 26"/>
          <p:cNvSpPr/>
          <p:nvPr/>
        </p:nvSpPr>
        <p:spPr>
          <a:xfrm>
            <a:off x="2288617" y="1032800"/>
            <a:ext cx="530289" cy="544313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 flipH="1">
            <a:off x="2288617" y="1577113"/>
            <a:ext cx="265145" cy="28053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2"/>
          </p:cNvCxnSpPr>
          <p:nvPr/>
        </p:nvCxnSpPr>
        <p:spPr>
          <a:xfrm flipH="1" flipV="1">
            <a:off x="2553762" y="1577113"/>
            <a:ext cx="697748" cy="2805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k+1 paths of length k consisting of a light ray joined to a sample ray can be made for a given path.</a:t>
            </a:r>
          </a:p>
          <a:p>
            <a:pPr lvl="1"/>
            <a:r>
              <a:rPr lang="en-US" dirty="0" smtClean="0"/>
              <a:t>Each path has a corresponds to a different density function and in turn samples different lighting effects more or less efficiently.</a:t>
            </a:r>
          </a:p>
          <a:p>
            <a:r>
              <a:rPr lang="en-US" dirty="0" smtClean="0"/>
              <a:t>MIS can then be used over these different densities to efficiently sample the space of paths and thereby many different lighting effects.</a:t>
            </a:r>
          </a:p>
        </p:txBody>
      </p:sp>
    </p:spTree>
    <p:extLst>
      <p:ext uri="{BB962C8B-B14F-4D97-AF65-F5344CB8AC3E}">
        <p14:creationId xmlns:p14="http://schemas.microsoft.com/office/powerpoint/2010/main" val="28052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177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Bidirectional Path Tracing and Multiple Importance Sampling with Photon Mapping</vt:lpstr>
      <vt:lpstr>Overview</vt:lpstr>
      <vt:lpstr>Bidirectional Path Tracing</vt:lpstr>
      <vt:lpstr>Multiple Importance Sampling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Path Tracing and Multiple Importance Sampling with Photon Mapping</dc:title>
  <dc:creator>Ian Marshall</dc:creator>
  <cp:lastModifiedBy>Ian Marshall</cp:lastModifiedBy>
  <cp:revision>9</cp:revision>
  <dcterms:created xsi:type="dcterms:W3CDTF">2017-04-23T23:59:17Z</dcterms:created>
  <dcterms:modified xsi:type="dcterms:W3CDTF">2017-04-25T03:24:07Z</dcterms:modified>
</cp:coreProperties>
</file>