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92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93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BDC52-689F-448A-A6B2-21E55BD311A1}" v="6" dt="2021-05-04T14:37:03.453"/>
    <p1510:client id="{CA31F6AA-B3FB-4D29-9104-651B22D7EF33}" v="66" dt="2021-05-04T09:58:58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760" cy="125676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760" cy="125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760" cy="53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760" cy="536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760" cy="5367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6760" cy="125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6760" cy="53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6760" cy="536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6760" cy="5367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3150000"/>
            <a:ext cx="9716760" cy="125676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Ian.miell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insights.stackoverflow.com/survey/2020#most-popular-technologies" TargetMode="Externa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en.wikibooks.org/wiki/Sensory_Systems/Control_System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nmiell/gitops-example" TargetMode="Externa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zwischenzugs.com/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Ian.miell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CustomShape 1"/>
          <p:cNvSpPr/>
          <p:nvPr/>
        </p:nvSpPr>
        <p:spPr>
          <a:xfrm>
            <a:off x="529232" y="358659"/>
            <a:ext cx="3612061" cy="215705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strike="noStrike" spc="-1">
                <a:latin typeface="+mj-lt"/>
                <a:ea typeface="+mj-ea"/>
                <a:cs typeface="+mj-cs"/>
              </a:rPr>
              <a:t>GitOps First Steps</a:t>
            </a:r>
            <a:endParaRPr lang="en-US" sz="5200" b="0" strike="noStrike" spc="-1">
              <a:latin typeface="+mj-lt"/>
              <a:ea typeface="+mj-ea"/>
              <a:cs typeface="+mj-cs"/>
            </a:endParaRPr>
          </a:p>
        </p:txBody>
      </p:sp>
      <p:sp>
        <p:nvSpPr>
          <p:cNvPr id="10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2" y="2851681"/>
            <a:ext cx="2872978" cy="20159"/>
          </a:xfrm>
          <a:custGeom>
            <a:avLst/>
            <a:gdLst>
              <a:gd name="connsiteX0" fmla="*/ 0 w 2872978"/>
              <a:gd name="connsiteY0" fmla="*/ 0 h 20159"/>
              <a:gd name="connsiteX1" fmla="*/ 574596 w 2872978"/>
              <a:gd name="connsiteY1" fmla="*/ 0 h 20159"/>
              <a:gd name="connsiteX2" fmla="*/ 1120461 w 2872978"/>
              <a:gd name="connsiteY2" fmla="*/ 0 h 20159"/>
              <a:gd name="connsiteX3" fmla="*/ 1666327 w 2872978"/>
              <a:gd name="connsiteY3" fmla="*/ 0 h 20159"/>
              <a:gd name="connsiteX4" fmla="*/ 2298382 w 2872978"/>
              <a:gd name="connsiteY4" fmla="*/ 0 h 20159"/>
              <a:gd name="connsiteX5" fmla="*/ 2872978 w 2872978"/>
              <a:gd name="connsiteY5" fmla="*/ 0 h 20159"/>
              <a:gd name="connsiteX6" fmla="*/ 2872978 w 2872978"/>
              <a:gd name="connsiteY6" fmla="*/ 20159 h 20159"/>
              <a:gd name="connsiteX7" fmla="*/ 2298382 w 2872978"/>
              <a:gd name="connsiteY7" fmla="*/ 20159 h 20159"/>
              <a:gd name="connsiteX8" fmla="*/ 1809976 w 2872978"/>
              <a:gd name="connsiteY8" fmla="*/ 20159 h 20159"/>
              <a:gd name="connsiteX9" fmla="*/ 1264110 w 2872978"/>
              <a:gd name="connsiteY9" fmla="*/ 20159 h 20159"/>
              <a:gd name="connsiteX10" fmla="*/ 718245 w 2872978"/>
              <a:gd name="connsiteY10" fmla="*/ 20159 h 20159"/>
              <a:gd name="connsiteX11" fmla="*/ 0 w 2872978"/>
              <a:gd name="connsiteY11" fmla="*/ 20159 h 20159"/>
              <a:gd name="connsiteX12" fmla="*/ 0 w 2872978"/>
              <a:gd name="connsiteY12" fmla="*/ 0 h 20159"/>
              <a:gd name="connsiteX0" fmla="*/ 0 w 2872978"/>
              <a:gd name="connsiteY0" fmla="*/ 0 h 20159"/>
              <a:gd name="connsiteX1" fmla="*/ 517136 w 2872978"/>
              <a:gd name="connsiteY1" fmla="*/ 0 h 20159"/>
              <a:gd name="connsiteX2" fmla="*/ 1149191 w 2872978"/>
              <a:gd name="connsiteY2" fmla="*/ 0 h 20159"/>
              <a:gd name="connsiteX3" fmla="*/ 1637597 w 2872978"/>
              <a:gd name="connsiteY3" fmla="*/ 0 h 20159"/>
              <a:gd name="connsiteX4" fmla="*/ 2126004 w 2872978"/>
              <a:gd name="connsiteY4" fmla="*/ 0 h 20159"/>
              <a:gd name="connsiteX5" fmla="*/ 2872978 w 2872978"/>
              <a:gd name="connsiteY5" fmla="*/ 0 h 20159"/>
              <a:gd name="connsiteX6" fmla="*/ 2872978 w 2872978"/>
              <a:gd name="connsiteY6" fmla="*/ 20159 h 20159"/>
              <a:gd name="connsiteX7" fmla="*/ 2327112 w 2872978"/>
              <a:gd name="connsiteY7" fmla="*/ 20159 h 20159"/>
              <a:gd name="connsiteX8" fmla="*/ 1781246 w 2872978"/>
              <a:gd name="connsiteY8" fmla="*/ 20159 h 20159"/>
              <a:gd name="connsiteX9" fmla="*/ 1235381 w 2872978"/>
              <a:gd name="connsiteY9" fmla="*/ 20159 h 20159"/>
              <a:gd name="connsiteX10" fmla="*/ 603325 w 2872978"/>
              <a:gd name="connsiteY10" fmla="*/ 20159 h 20159"/>
              <a:gd name="connsiteX11" fmla="*/ 0 w 2872978"/>
              <a:gd name="connsiteY11" fmla="*/ 20159 h 20159"/>
              <a:gd name="connsiteX12" fmla="*/ 0 w 2872978"/>
              <a:gd name="connsiteY12" fmla="*/ 0 h 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2978" h="20159" fill="none" extrusionOk="0">
                <a:moveTo>
                  <a:pt x="0" y="0"/>
                </a:moveTo>
                <a:cubicBezTo>
                  <a:pt x="187894" y="44230"/>
                  <a:pt x="450201" y="-6808"/>
                  <a:pt x="574596" y="0"/>
                </a:cubicBezTo>
                <a:cubicBezTo>
                  <a:pt x="682761" y="-14055"/>
                  <a:pt x="869093" y="-31744"/>
                  <a:pt x="1120461" y="0"/>
                </a:cubicBezTo>
                <a:cubicBezTo>
                  <a:pt x="1369445" y="10713"/>
                  <a:pt x="1564668" y="14387"/>
                  <a:pt x="1666327" y="0"/>
                </a:cubicBezTo>
                <a:cubicBezTo>
                  <a:pt x="1784797" y="-8086"/>
                  <a:pt x="2134644" y="-34705"/>
                  <a:pt x="2298382" y="0"/>
                </a:cubicBezTo>
                <a:cubicBezTo>
                  <a:pt x="2501725" y="14499"/>
                  <a:pt x="2727381" y="-8141"/>
                  <a:pt x="2872978" y="0"/>
                </a:cubicBezTo>
                <a:cubicBezTo>
                  <a:pt x="2873215" y="6141"/>
                  <a:pt x="2871421" y="13149"/>
                  <a:pt x="2872978" y="20159"/>
                </a:cubicBezTo>
                <a:cubicBezTo>
                  <a:pt x="2580485" y="-8961"/>
                  <a:pt x="2409818" y="16037"/>
                  <a:pt x="2298382" y="20159"/>
                </a:cubicBezTo>
                <a:cubicBezTo>
                  <a:pt x="2175217" y="69850"/>
                  <a:pt x="2030770" y="49838"/>
                  <a:pt x="1809976" y="20159"/>
                </a:cubicBezTo>
                <a:cubicBezTo>
                  <a:pt x="1627036" y="364"/>
                  <a:pt x="1520757" y="13914"/>
                  <a:pt x="1264110" y="20159"/>
                </a:cubicBezTo>
                <a:cubicBezTo>
                  <a:pt x="1012544" y="7880"/>
                  <a:pt x="908671" y="41110"/>
                  <a:pt x="718245" y="20159"/>
                </a:cubicBezTo>
                <a:cubicBezTo>
                  <a:pt x="496819" y="25953"/>
                  <a:pt x="185934" y="53695"/>
                  <a:pt x="0" y="20159"/>
                </a:cubicBezTo>
                <a:cubicBezTo>
                  <a:pt x="-1155" y="14001"/>
                  <a:pt x="744" y="9577"/>
                  <a:pt x="0" y="0"/>
                </a:cubicBezTo>
                <a:close/>
              </a:path>
              <a:path w="2872978" h="20159" stroke="0" extrusionOk="0">
                <a:moveTo>
                  <a:pt x="0" y="0"/>
                </a:moveTo>
                <a:cubicBezTo>
                  <a:pt x="245710" y="-1114"/>
                  <a:pt x="385682" y="-15399"/>
                  <a:pt x="517136" y="0"/>
                </a:cubicBezTo>
                <a:cubicBezTo>
                  <a:pt x="669378" y="20126"/>
                  <a:pt x="801950" y="11703"/>
                  <a:pt x="1149191" y="0"/>
                </a:cubicBezTo>
                <a:cubicBezTo>
                  <a:pt x="1456160" y="-31106"/>
                  <a:pt x="1544839" y="12188"/>
                  <a:pt x="1637597" y="0"/>
                </a:cubicBezTo>
                <a:cubicBezTo>
                  <a:pt x="1765162" y="-2582"/>
                  <a:pt x="1893608" y="-17414"/>
                  <a:pt x="2126004" y="0"/>
                </a:cubicBezTo>
                <a:cubicBezTo>
                  <a:pt x="2355419" y="20048"/>
                  <a:pt x="2725988" y="-60679"/>
                  <a:pt x="2872978" y="0"/>
                </a:cubicBezTo>
                <a:cubicBezTo>
                  <a:pt x="2872170" y="8930"/>
                  <a:pt x="2873625" y="15456"/>
                  <a:pt x="2872978" y="20159"/>
                </a:cubicBezTo>
                <a:cubicBezTo>
                  <a:pt x="2703749" y="57722"/>
                  <a:pt x="2592005" y="14438"/>
                  <a:pt x="2327112" y="20159"/>
                </a:cubicBezTo>
                <a:cubicBezTo>
                  <a:pt x="2073199" y="11786"/>
                  <a:pt x="2020090" y="6164"/>
                  <a:pt x="1781246" y="20159"/>
                </a:cubicBezTo>
                <a:cubicBezTo>
                  <a:pt x="1536104" y="37780"/>
                  <a:pt x="1510751" y="23216"/>
                  <a:pt x="1235381" y="20159"/>
                </a:cubicBezTo>
                <a:cubicBezTo>
                  <a:pt x="967672" y="297"/>
                  <a:pt x="871252" y="-7764"/>
                  <a:pt x="603325" y="20159"/>
                </a:cubicBezTo>
                <a:cubicBezTo>
                  <a:pt x="311662" y="20616"/>
                  <a:pt x="187976" y="11953"/>
                  <a:pt x="0" y="20159"/>
                </a:cubicBezTo>
                <a:cubicBezTo>
                  <a:pt x="-1026" y="11500"/>
                  <a:pt x="-167" y="7085"/>
                  <a:pt x="0" y="0"/>
                </a:cubicBezTo>
                <a:close/>
              </a:path>
              <a:path w="2872978" h="20159" fill="none" stroke="0" extrusionOk="0">
                <a:moveTo>
                  <a:pt x="0" y="0"/>
                </a:moveTo>
                <a:cubicBezTo>
                  <a:pt x="188515" y="1279"/>
                  <a:pt x="449183" y="18853"/>
                  <a:pt x="574596" y="0"/>
                </a:cubicBezTo>
                <a:cubicBezTo>
                  <a:pt x="705020" y="-11647"/>
                  <a:pt x="854373" y="-8770"/>
                  <a:pt x="1120461" y="0"/>
                </a:cubicBezTo>
                <a:cubicBezTo>
                  <a:pt x="1374716" y="4831"/>
                  <a:pt x="1537365" y="43390"/>
                  <a:pt x="1666327" y="0"/>
                </a:cubicBezTo>
                <a:cubicBezTo>
                  <a:pt x="1784377" y="22775"/>
                  <a:pt x="2054343" y="-7724"/>
                  <a:pt x="2298382" y="0"/>
                </a:cubicBezTo>
                <a:cubicBezTo>
                  <a:pt x="2480781" y="16631"/>
                  <a:pt x="2711167" y="20893"/>
                  <a:pt x="2872978" y="0"/>
                </a:cubicBezTo>
                <a:cubicBezTo>
                  <a:pt x="2874584" y="6686"/>
                  <a:pt x="2871972" y="13458"/>
                  <a:pt x="2872978" y="20159"/>
                </a:cubicBezTo>
                <a:cubicBezTo>
                  <a:pt x="2588961" y="14195"/>
                  <a:pt x="2411908" y="1872"/>
                  <a:pt x="2298382" y="20159"/>
                </a:cubicBezTo>
                <a:cubicBezTo>
                  <a:pt x="2197475" y="59669"/>
                  <a:pt x="2016311" y="42185"/>
                  <a:pt x="1809976" y="20159"/>
                </a:cubicBezTo>
                <a:cubicBezTo>
                  <a:pt x="1631011" y="-7489"/>
                  <a:pt x="1514607" y="14016"/>
                  <a:pt x="1264110" y="20159"/>
                </a:cubicBezTo>
                <a:cubicBezTo>
                  <a:pt x="1010807" y="39237"/>
                  <a:pt x="904891" y="39389"/>
                  <a:pt x="718245" y="20159"/>
                </a:cubicBezTo>
                <a:cubicBezTo>
                  <a:pt x="531594" y="-23689"/>
                  <a:pt x="136574" y="68392"/>
                  <a:pt x="0" y="20159"/>
                </a:cubicBezTo>
                <a:cubicBezTo>
                  <a:pt x="-624" y="13698"/>
                  <a:pt x="-94" y="996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2872978"/>
                      <a:gd name="connsiteY0" fmla="*/ 0 h 20159"/>
                      <a:gd name="connsiteX1" fmla="*/ 574596 w 2872978"/>
                      <a:gd name="connsiteY1" fmla="*/ 0 h 20159"/>
                      <a:gd name="connsiteX2" fmla="*/ 1120461 w 2872978"/>
                      <a:gd name="connsiteY2" fmla="*/ 0 h 20159"/>
                      <a:gd name="connsiteX3" fmla="*/ 1666327 w 2872978"/>
                      <a:gd name="connsiteY3" fmla="*/ 0 h 20159"/>
                      <a:gd name="connsiteX4" fmla="*/ 2298382 w 2872978"/>
                      <a:gd name="connsiteY4" fmla="*/ 0 h 20159"/>
                      <a:gd name="connsiteX5" fmla="*/ 2872978 w 2872978"/>
                      <a:gd name="connsiteY5" fmla="*/ 0 h 20159"/>
                      <a:gd name="connsiteX6" fmla="*/ 2872978 w 2872978"/>
                      <a:gd name="connsiteY6" fmla="*/ 20159 h 20159"/>
                      <a:gd name="connsiteX7" fmla="*/ 2298382 w 2872978"/>
                      <a:gd name="connsiteY7" fmla="*/ 20159 h 20159"/>
                      <a:gd name="connsiteX8" fmla="*/ 1809976 w 2872978"/>
                      <a:gd name="connsiteY8" fmla="*/ 20159 h 20159"/>
                      <a:gd name="connsiteX9" fmla="*/ 1264110 w 2872978"/>
                      <a:gd name="connsiteY9" fmla="*/ 20159 h 20159"/>
                      <a:gd name="connsiteX10" fmla="*/ 718245 w 2872978"/>
                      <a:gd name="connsiteY10" fmla="*/ 20159 h 20159"/>
                      <a:gd name="connsiteX11" fmla="*/ 0 w 2872978"/>
                      <a:gd name="connsiteY11" fmla="*/ 20159 h 20159"/>
                      <a:gd name="connsiteX12" fmla="*/ 0 w 2872978"/>
                      <a:gd name="connsiteY12" fmla="*/ 0 h 20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872978" h="20159" fill="none" extrusionOk="0">
                        <a:moveTo>
                          <a:pt x="0" y="0"/>
                        </a:moveTo>
                        <a:cubicBezTo>
                          <a:pt x="172719" y="24730"/>
                          <a:pt x="453930" y="-2711"/>
                          <a:pt x="574596" y="0"/>
                        </a:cubicBezTo>
                        <a:cubicBezTo>
                          <a:pt x="695262" y="2711"/>
                          <a:pt x="865623" y="-7967"/>
                          <a:pt x="1120461" y="0"/>
                        </a:cubicBezTo>
                        <a:cubicBezTo>
                          <a:pt x="1375299" y="7967"/>
                          <a:pt x="1550624" y="18063"/>
                          <a:pt x="1666327" y="0"/>
                        </a:cubicBezTo>
                        <a:cubicBezTo>
                          <a:pt x="1782030" y="-18063"/>
                          <a:pt x="2095408" y="-11159"/>
                          <a:pt x="2298382" y="0"/>
                        </a:cubicBezTo>
                        <a:cubicBezTo>
                          <a:pt x="2501357" y="11159"/>
                          <a:pt x="2725122" y="-5565"/>
                          <a:pt x="2872978" y="0"/>
                        </a:cubicBezTo>
                        <a:cubicBezTo>
                          <a:pt x="2873229" y="6810"/>
                          <a:pt x="2872668" y="13749"/>
                          <a:pt x="2872978" y="20159"/>
                        </a:cubicBezTo>
                        <a:cubicBezTo>
                          <a:pt x="2601857" y="1392"/>
                          <a:pt x="2424161" y="-5241"/>
                          <a:pt x="2298382" y="20159"/>
                        </a:cubicBezTo>
                        <a:cubicBezTo>
                          <a:pt x="2172603" y="45559"/>
                          <a:pt x="1996400" y="43222"/>
                          <a:pt x="1809976" y="20159"/>
                        </a:cubicBezTo>
                        <a:cubicBezTo>
                          <a:pt x="1623552" y="-2904"/>
                          <a:pt x="1525733" y="14029"/>
                          <a:pt x="1264110" y="20159"/>
                        </a:cubicBezTo>
                        <a:cubicBezTo>
                          <a:pt x="1002487" y="26289"/>
                          <a:pt x="908261" y="32758"/>
                          <a:pt x="718245" y="20159"/>
                        </a:cubicBezTo>
                        <a:cubicBezTo>
                          <a:pt x="528229" y="7560"/>
                          <a:pt x="176399" y="52889"/>
                          <a:pt x="0" y="20159"/>
                        </a:cubicBezTo>
                        <a:cubicBezTo>
                          <a:pt x="-524" y="14018"/>
                          <a:pt x="20" y="10045"/>
                          <a:pt x="0" y="0"/>
                        </a:cubicBezTo>
                        <a:close/>
                      </a:path>
                      <a:path w="2872978" h="20159" stroke="0" extrusionOk="0">
                        <a:moveTo>
                          <a:pt x="0" y="0"/>
                        </a:moveTo>
                        <a:cubicBezTo>
                          <a:pt x="246331" y="2114"/>
                          <a:pt x="364990" y="-5865"/>
                          <a:pt x="517136" y="0"/>
                        </a:cubicBezTo>
                        <a:cubicBezTo>
                          <a:pt x="669282" y="5865"/>
                          <a:pt x="842769" y="11362"/>
                          <a:pt x="1149191" y="0"/>
                        </a:cubicBezTo>
                        <a:cubicBezTo>
                          <a:pt x="1455613" y="-11362"/>
                          <a:pt x="1529783" y="19802"/>
                          <a:pt x="1637597" y="0"/>
                        </a:cubicBezTo>
                        <a:cubicBezTo>
                          <a:pt x="1745411" y="-19802"/>
                          <a:pt x="1889711" y="-2153"/>
                          <a:pt x="2126004" y="0"/>
                        </a:cubicBezTo>
                        <a:cubicBezTo>
                          <a:pt x="2362297" y="2153"/>
                          <a:pt x="2713040" y="-27867"/>
                          <a:pt x="2872978" y="0"/>
                        </a:cubicBezTo>
                        <a:cubicBezTo>
                          <a:pt x="2872096" y="10021"/>
                          <a:pt x="2872682" y="15417"/>
                          <a:pt x="2872978" y="20159"/>
                        </a:cubicBezTo>
                        <a:cubicBezTo>
                          <a:pt x="2703040" y="42908"/>
                          <a:pt x="2574829" y="18390"/>
                          <a:pt x="2327112" y="20159"/>
                        </a:cubicBezTo>
                        <a:cubicBezTo>
                          <a:pt x="2079395" y="21928"/>
                          <a:pt x="2026258" y="1563"/>
                          <a:pt x="1781246" y="20159"/>
                        </a:cubicBezTo>
                        <a:cubicBezTo>
                          <a:pt x="1536234" y="38755"/>
                          <a:pt x="1507455" y="22167"/>
                          <a:pt x="1235381" y="20159"/>
                        </a:cubicBezTo>
                        <a:cubicBezTo>
                          <a:pt x="963308" y="18151"/>
                          <a:pt x="884834" y="-8814"/>
                          <a:pt x="603325" y="20159"/>
                        </a:cubicBezTo>
                        <a:cubicBezTo>
                          <a:pt x="321816" y="49132"/>
                          <a:pt x="204416" y="11299"/>
                          <a:pt x="0" y="20159"/>
                        </a:cubicBezTo>
                        <a:cubicBezTo>
                          <a:pt x="-804" y="10795"/>
                          <a:pt x="-25" y="70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ustomShape 2"/>
          <p:cNvSpPr/>
          <p:nvPr/>
        </p:nvSpPr>
        <p:spPr>
          <a:xfrm>
            <a:off x="529232" y="3166839"/>
            <a:ext cx="3508697" cy="36604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0" strike="noStrike" spc="-1"/>
              <a:t>Ian 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0" strike="noStrike" spc="-1"/>
              <a:t>Twitter: @ianmiell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0" u="sng" strike="noStrike" spc="-1">
                <a:uFillTx/>
                <a:hlinkClick r:id="rId2"/>
              </a:rPr>
              <a:t>Ian.miell@gmail.com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</p:txBody>
      </p:sp>
      <p:pic>
        <p:nvPicPr>
          <p:cNvPr id="164" name="Picture 88"/>
          <p:cNvPicPr/>
          <p:nvPr/>
        </p:nvPicPr>
        <p:blipFill rotWithShape="1">
          <a:blip r:embed="rId3"/>
          <a:srcRect l="10710" r="14054" b="-1"/>
          <a:stretch/>
        </p:blipFill>
        <p:spPr>
          <a:xfrm>
            <a:off x="4391836" y="10"/>
            <a:ext cx="5687529" cy="755966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‘State in a Spreadsheet’ Anti-Pattern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State of system stored in a spreadsheet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Often associated with firewall or proxy rule management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Also often associated with traditional change control systems, eg ServiceNow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‘Pipeline By GUI’ Anti-Pattern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Rise of DevOps brought Jenkins et al to the fore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Pipeline was step forward in automation but often stateful through configuration by GUI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Anti-Pattern Outcomes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Uncertain Desired State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Uncertain Actual State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Gap Between Desired and Actual State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Control Challenges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2331" y="2125917"/>
            <a:ext cx="3674841" cy="289313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ustomShape 1"/>
          <p:cNvSpPr/>
          <p:nvPr/>
        </p:nvSpPr>
        <p:spPr>
          <a:xfrm>
            <a:off x="850552" y="2168546"/>
            <a:ext cx="2173635" cy="280787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III – Defining GitOps</a:t>
            </a:r>
            <a:endParaRPr lang="en-US" sz="35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8B284E3-D8BB-439D-98A0-85D62B28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342" y="146685"/>
            <a:ext cx="6556917" cy="73509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What Exactly Is GitOps?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Official Weave definition (2017)</a:t>
            </a: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An operating model for Kubernetes and other cloud native technologies, providing a set of best practices that unify deployment, management and monitoring for containerized clusters and applications.</a:t>
            </a: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A path towards a developer experience for managing applications; where end-to-end CICD pipelines and Git workflows are applied to both operations, and development.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The Three Key Concepts of GitOps?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Audited source control and configuration management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Declarative data definition of system configuration 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Reconciling control loop for configuration management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Declarative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Declarative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Code that declares the desired configuration statically, rather than dynamically based on switching procedures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eg</a:t>
            </a: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Make</a:t>
            </a: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Puppet</a:t>
            </a: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YAML</a:t>
            </a: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JSON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Source Controlled (I)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360000" y="198216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SCM (Source Control Management) tool should provide: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Easy and cheap branching of code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Change history integrity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Change sharing protocols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Integration with identity systems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Source Controlled (I)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360000" y="198216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Git is the </a:t>
            </a:r>
            <a:r>
              <a:rPr lang="en-GB" sz="2600" b="1" i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de facto</a:t>
            </a: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tool here</a:t>
            </a: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Branching is O(1)</a:t>
            </a: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SHA hashing of commit contents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GitHub, GitLab et al have evolving standards and enterprise integrations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Extremely widespread adoption</a:t>
            </a: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u="sng" strike="noStrike" spc="-1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2"/>
              </a:rPr>
              <a:t>Stack Overflow: 83% of devs on GitHub</a:t>
            </a: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Control Loop (I)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360000" y="197928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u="sng" strike="noStrike" spc="-1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2"/>
              </a:rPr>
              <a:t>Control Systems (Wikibooks link)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</p:txBody>
      </p:sp>
      <p:pic>
        <p:nvPicPr>
          <p:cNvPr id="210" name="Picture 209"/>
          <p:cNvPicPr/>
          <p:nvPr/>
        </p:nvPicPr>
        <p:blipFill>
          <a:blip r:embed="rId3"/>
          <a:stretch/>
        </p:blipFill>
        <p:spPr>
          <a:xfrm>
            <a:off x="504000" y="1512000"/>
            <a:ext cx="8836560" cy="437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2331" y="2125917"/>
            <a:ext cx="3674841" cy="289313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CustomShape 1"/>
          <p:cNvSpPr/>
          <p:nvPr/>
        </p:nvSpPr>
        <p:spPr>
          <a:xfrm>
            <a:off x="593205" y="2061659"/>
            <a:ext cx="2839336" cy="280787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strike="noStrike" kern="1200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</a:t>
            </a:r>
            <a:r>
              <a:rPr lang="en-US" sz="3500" b="1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3500" b="1" strike="noStrike" kern="1200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3500" b="1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3500" b="0" strike="noStrike" kern="1200" spc="-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BB44A21C-B00C-4B9B-8431-0E7DD9F597C1}"/>
              </a:ext>
            </a:extLst>
          </p:cNvPr>
          <p:cNvSpPr/>
          <p:nvPr/>
        </p:nvSpPr>
        <p:spPr>
          <a:xfrm>
            <a:off x="4377994" y="1821925"/>
            <a:ext cx="5146888" cy="43479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About Me</a:t>
            </a:r>
            <a:endParaRPr lang="en-GB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Course Overview</a:t>
            </a:r>
            <a:endParaRPr lang="en-GB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Discussion</a:t>
            </a:r>
            <a:endParaRPr lang="en-GB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What is </a:t>
            </a:r>
            <a:r>
              <a:rPr lang="en-GB" sz="2600" b="1" strike="noStrike" spc="-1" dirty="0" err="1">
                <a:solidFill>
                  <a:srgbClr val="1C1C1C"/>
                </a:solidFill>
                <a:latin typeface="Source Sans Pro Semibold"/>
                <a:ea typeface="DejaVu Sans"/>
              </a:rPr>
              <a:t>GitOps</a:t>
            </a:r>
            <a:r>
              <a:rPr lang="en-GB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in One Slide</a:t>
            </a:r>
            <a:endParaRPr lang="en-GB" sz="2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6938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Control Loop (II)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60000" y="173016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60000" y="137016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A control loop:</a:t>
            </a: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Checks whether system is in desired state</a:t>
            </a: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If it is not, effects changes to get into desired state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eg thermostat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‘Controller’ a familiar concept to Kubernetes users – K8s name itself means ‘governor’, a similar engineering concept around speed of system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How GitOps Helps (I)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360000" y="154728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These concepts, together, improve: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Reliability</a:t>
            </a:r>
            <a:endParaRPr lang="en-GB" sz="2600" b="0" strike="noStrike" spc="-1">
              <a:latin typeface="Arial"/>
            </a:endParaRPr>
          </a:p>
          <a:p>
            <a:pPr marL="648000" lvl="2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Automated, zero-touch, self-correcting systems</a:t>
            </a:r>
            <a:endParaRPr lang="en-GB" sz="2600" b="0" strike="noStrike" spc="-1">
              <a:latin typeface="Arial"/>
            </a:endParaRPr>
          </a:p>
          <a:p>
            <a:pPr marL="648000" lvl="2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Fewer ad hoc, unmonitored system changes</a:t>
            </a:r>
            <a:endParaRPr lang="en-GB" sz="2600" b="0" strike="noStrike" spc="-1">
              <a:latin typeface="Arial"/>
            </a:endParaRPr>
          </a:p>
          <a:p>
            <a:pPr marL="648000" lvl="2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Reduced bespoke logic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Auditability and accountability</a:t>
            </a:r>
            <a:endParaRPr lang="en-GB" sz="2600" b="0" strike="noStrike" spc="-1">
              <a:latin typeface="Arial"/>
            </a:endParaRPr>
          </a:p>
          <a:p>
            <a:pPr marL="648000" lvl="2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Full audit history via souce control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How GitOps Helps (II)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360000" y="119628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Which deliver benefits: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Improved productivity and lower cost of system ownership</a:t>
            </a:r>
            <a:endParaRPr lang="en-GB" sz="2600" b="0" strike="noStrike" spc="-1">
              <a:latin typeface="Arial"/>
            </a:endParaRPr>
          </a:p>
          <a:p>
            <a:pPr marL="648000" lvl="2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Less time spent debugging systems in unknown state</a:t>
            </a:r>
            <a:endParaRPr lang="en-GB" sz="2600" b="0" strike="noStrike" spc="-1">
              <a:latin typeface="Arial"/>
            </a:endParaRPr>
          </a:p>
          <a:p>
            <a:pPr marL="648000" lvl="2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Less time maintaining systems with recurring problems</a:t>
            </a:r>
            <a:endParaRPr lang="en-GB" sz="2600" b="0" strike="noStrike" spc="-1">
              <a:latin typeface="Arial"/>
            </a:endParaRPr>
          </a:p>
          <a:p>
            <a:pPr marL="648000" lvl="2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Cheaper and simpler workflow/approval systems</a:t>
            </a:r>
            <a:endParaRPr lang="en-GB" sz="2600" b="0" strike="noStrike" spc="-1">
              <a:latin typeface="Arial"/>
            </a:endParaRPr>
          </a:p>
          <a:p>
            <a:pPr marL="648000" lvl="2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Easier to implement automated testing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2331" y="2125917"/>
            <a:ext cx="3674841" cy="289313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ustomShape 1"/>
          <p:cNvSpPr/>
          <p:nvPr/>
        </p:nvSpPr>
        <p:spPr>
          <a:xfrm>
            <a:off x="850552" y="2168546"/>
            <a:ext cx="2173635" cy="280787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strike="noStrike" kern="1200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</a:t>
            </a:r>
            <a:r>
              <a:rPr lang="en-US" sz="3500" b="1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IV </a:t>
            </a:r>
            <a:r>
              <a:rPr lang="en-US" sz="3500" b="1" strike="noStrike" kern="1200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n-US" sz="3500" b="1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</a:t>
            </a:r>
            <a:endParaRPr lang="en-US" sz="3500" spc="-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strike="noStrike" kern="1200" spc="-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GitOps</a:t>
            </a:r>
            <a:endParaRPr lang="en-US" sz="3500" b="1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Tools</a:t>
            </a: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F84E19DD-B25B-48F6-9C6D-B4B385B0E812}"/>
              </a:ext>
            </a:extLst>
          </p:cNvPr>
          <p:cNvSpPr/>
          <p:nvPr/>
        </p:nvSpPr>
        <p:spPr>
          <a:xfrm>
            <a:off x="3380855" y="1148775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Fast-growing space</a:t>
            </a:r>
            <a:endParaRPr lang="en-GB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Kubernetes (Deployment Platforms)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Terraform (Infrastructure Provisioning)</a:t>
            </a:r>
            <a:endParaRPr lang="en-GB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 dirty="0" err="1">
                <a:solidFill>
                  <a:srgbClr val="1C1C1C"/>
                </a:solidFill>
                <a:latin typeface="Source Sans Pro Semibold"/>
                <a:ea typeface="DejaVu Sans"/>
              </a:rPr>
              <a:t>ArgoCD</a:t>
            </a:r>
            <a:r>
              <a:rPr lang="en-GB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/</a:t>
            </a:r>
            <a:r>
              <a:rPr lang="en-GB" sz="2600" b="1" strike="noStrike" spc="-1" dirty="0" err="1">
                <a:solidFill>
                  <a:srgbClr val="1C1C1C"/>
                </a:solidFill>
                <a:latin typeface="Source Sans Pro Semibold"/>
                <a:ea typeface="DejaVu Sans"/>
              </a:rPr>
              <a:t>FluxCD</a:t>
            </a:r>
            <a:r>
              <a:rPr lang="en-GB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(‘Pull’ tools)</a:t>
            </a:r>
            <a:endParaRPr lang="en-GB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 dirty="0" err="1">
                <a:solidFill>
                  <a:srgbClr val="1C1C1C"/>
                </a:solidFill>
                <a:latin typeface="Source Sans Pro Semibold"/>
                <a:ea typeface="DejaVu Sans"/>
              </a:rPr>
              <a:t>Kustomize</a:t>
            </a:r>
            <a:r>
              <a:rPr lang="en-GB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/ </a:t>
            </a:r>
            <a:r>
              <a:rPr lang="en-GB" sz="2600" b="1" strike="noStrike" spc="-1" dirty="0" err="1">
                <a:solidFill>
                  <a:srgbClr val="1C1C1C"/>
                </a:solidFill>
                <a:latin typeface="Source Sans Pro Semibold"/>
                <a:ea typeface="DejaVu Sans"/>
              </a:rPr>
              <a:t>kubectl</a:t>
            </a:r>
            <a:r>
              <a:rPr lang="en-GB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(‘Push’ tools)</a:t>
            </a:r>
            <a:endParaRPr lang="en-GB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 dirty="0" err="1">
                <a:solidFill>
                  <a:srgbClr val="1C1C1C"/>
                </a:solidFill>
                <a:latin typeface="Source Sans Pro Semibold"/>
                <a:ea typeface="DejaVu Sans"/>
              </a:rPr>
              <a:t>JenkinsX</a:t>
            </a:r>
            <a:r>
              <a:rPr lang="en-GB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(Curated </a:t>
            </a:r>
            <a:r>
              <a:rPr lang="en-GB" sz="2600" b="1" strike="noStrike" spc="-1" dirty="0" err="1">
                <a:solidFill>
                  <a:srgbClr val="1C1C1C"/>
                </a:solidFill>
                <a:latin typeface="Source Sans Pro Semibold"/>
                <a:ea typeface="DejaVu Sans"/>
              </a:rPr>
              <a:t>GitOps</a:t>
            </a:r>
            <a:r>
              <a:rPr lang="en-GB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products)</a:t>
            </a:r>
            <a:endParaRPr lang="en-GB" sz="2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5810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Kubernetes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360000" y="119628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Runs Docker (or industry standard) containers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Deployment configurable by code (YAML/JSON)</a:t>
            </a:r>
            <a:endParaRPr lang="en-GB" sz="2600" b="0" strike="noStrike" spc="-1">
              <a:latin typeface="Arial"/>
            </a:endParaRPr>
          </a:p>
        </p:txBody>
      </p:sp>
      <p:pic>
        <p:nvPicPr>
          <p:cNvPr id="229" name="Picture 228"/>
          <p:cNvPicPr/>
          <p:nvPr/>
        </p:nvPicPr>
        <p:blipFill>
          <a:blip r:embed="rId2"/>
          <a:stretch/>
        </p:blipFill>
        <p:spPr>
          <a:xfrm>
            <a:off x="2067840" y="3129840"/>
            <a:ext cx="5347440" cy="3637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Terraform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360000" y="119628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Specifies and maintains infrastructure setup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Declarative language (HCL)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Source-code friendly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ArgoCD / FluxCD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360000" y="119628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Two similar ‘control loop’ solutions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Within Kubernetes clusters, these applications track git repositories and apply changes to cluster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Projects’ efforts are consolidating to https://github.com/argoproj/gitops-engine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JenkinsX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360000" y="119628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Monolithic ‘all-in-one’ GitOps solution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Nothing (much) to do with Jenkins CI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2331" y="2125917"/>
            <a:ext cx="3674841" cy="289313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CustomShape 1"/>
          <p:cNvSpPr/>
          <p:nvPr/>
        </p:nvSpPr>
        <p:spPr>
          <a:xfrm>
            <a:off x="850552" y="2168546"/>
            <a:ext cx="2173635" cy="280787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V – Demo</a:t>
            </a:r>
            <a:endParaRPr lang="en-US" sz="35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3" name="Picture 242"/>
          <p:cNvPicPr/>
          <p:nvPr/>
        </p:nvPicPr>
        <p:blipFill>
          <a:blip r:embed="rId2"/>
          <a:stretch/>
        </p:blipFill>
        <p:spPr>
          <a:xfrm>
            <a:off x="4067618" y="709302"/>
            <a:ext cx="5371190" cy="613850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Demo Resources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360000" y="119628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u="sng" strike="noStrike" spc="-1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2"/>
              </a:rPr>
              <a:t>https://github.com/ianmiell/gitops-example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Uses:</a:t>
            </a: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GitHub</a:t>
            </a: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GitHub Actions</a:t>
            </a: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Terraform (optional)</a:t>
            </a: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Kubernetes</a:t>
            </a: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Shell</a:t>
            </a: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Flux</a:t>
            </a: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Docker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GitOps and Me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Worked in GitOps in Banks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Consulting, working with smaller companies to make GitOps happen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Blog on GitOps and related subjects at </a:t>
            </a: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  <a:hlinkClick r:id="rId2"/>
              </a:rPr>
              <a:t>https://zwischenzugs.com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Written books on Git, Docker, Terraform, Bash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Demo Overview</a:t>
            </a:r>
            <a:endParaRPr lang="en-GB" sz="3200" b="0" strike="noStrike" spc="-1">
              <a:latin typeface="Arial"/>
            </a:endParaRPr>
          </a:p>
        </p:txBody>
      </p:sp>
      <p:pic>
        <p:nvPicPr>
          <p:cNvPr id="247" name="Picture 246"/>
          <p:cNvPicPr/>
          <p:nvPr/>
        </p:nvPicPr>
        <p:blipFill>
          <a:blip r:embed="rId2"/>
          <a:stretch/>
        </p:blipFill>
        <p:spPr>
          <a:xfrm>
            <a:off x="2088000" y="1512000"/>
            <a:ext cx="5644080" cy="537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39496" y="725237"/>
            <a:ext cx="4718813" cy="472001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trike="noStrike" spc="-1">
                <a:latin typeface="+mj-lt"/>
                <a:ea typeface="+mj-ea"/>
                <a:cs typeface="+mj-cs"/>
              </a:rPr>
              <a:t>Part VI – GitOps Implementation Challenges</a:t>
            </a:r>
            <a:endParaRPr lang="en-US" sz="4800" b="0" strike="noStrike" spc="-1">
              <a:latin typeface="+mj-lt"/>
              <a:ea typeface="+mj-ea"/>
              <a:cs typeface="+mj-cs"/>
            </a:endParaRPr>
          </a:p>
        </p:txBody>
      </p:sp>
      <p:pic>
        <p:nvPicPr>
          <p:cNvPr id="249" name="Picture 248"/>
          <p:cNvPicPr/>
          <p:nvPr/>
        </p:nvPicPr>
        <p:blipFill rotWithShape="1">
          <a:blip r:embed="rId2"/>
          <a:srcRect r="8206" b="-1"/>
          <a:stretch/>
        </p:blipFill>
        <p:spPr>
          <a:xfrm rot="21600000">
            <a:off x="5040311" y="10"/>
            <a:ext cx="5048296" cy="755966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Challenges - Technical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360000" y="119628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Many new technologies to learn/master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Git, Terraform, Kubernetes (none of these are trivial)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Many small decisions need to be made when building up your GitOps capability 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Challenges - Cultural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360000" y="1008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Need to change delivery mindset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‘Hero’ culture of ‘logging in and fixing’ needs to be challenged 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The deployment process/code is king and discipline needs to be maintained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Onboarding new teams to this way of working can generate a lot of friction if they are not prepared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Challenges - Business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360000" y="119628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GitOps work is very front-loaded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Can take a long time to ‘bed in’ good practices within an organization before seeing a return on investment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Benefits are not immediately obvious to non-technical people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Emergent area: there is no ‘safe, proven choice’ for a GitOps approach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Challenges - Solutions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360000" y="119628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Technical: Invest in spreading expertise and gaining experience across teams. Ensure documentation and pairing etc used to pass on knowledge.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Cultural: Invest early in outreach, bring staff with you. Point out opportunities for growth and development.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Business: Be realistic, don’t over-promise, and measure costs and compare old/new costs to demonstrate business value.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CustomShape 1"/>
          <p:cNvSpPr/>
          <p:nvPr/>
        </p:nvSpPr>
        <p:spPr>
          <a:xfrm>
            <a:off x="5385749" y="402482"/>
            <a:ext cx="4001831" cy="199221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spc="-1">
                <a:latin typeface="+mj-lt"/>
                <a:ea typeface="+mj-ea"/>
                <a:cs typeface="+mj-cs"/>
              </a:rPr>
              <a:t>Thank you!</a:t>
            </a:r>
            <a:endParaRPr lang="en-US" sz="4400" b="0" strike="noStrike" spc="-1">
              <a:latin typeface="+mj-lt"/>
              <a:ea typeface="+mj-ea"/>
              <a:cs typeface="+mj-cs"/>
            </a:endParaRPr>
          </a:p>
        </p:txBody>
      </p:sp>
      <p:pic>
        <p:nvPicPr>
          <p:cNvPr id="268" name="Picture 88_1"/>
          <p:cNvPicPr/>
          <p:nvPr/>
        </p:nvPicPr>
        <p:blipFill rotWithShape="1">
          <a:blip r:embed="rId2"/>
          <a:srcRect l="14878" r="18223" b="-1"/>
          <a:stretch/>
        </p:blipFill>
        <p:spPr>
          <a:xfrm>
            <a:off x="20" y="10"/>
            <a:ext cx="5057299" cy="7559665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267" name="CustomShape 2"/>
          <p:cNvSpPr/>
          <p:nvPr/>
        </p:nvSpPr>
        <p:spPr>
          <a:xfrm>
            <a:off x="5385749" y="2572027"/>
            <a:ext cx="4001831" cy="423693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strike="noStrike" spc="-1"/>
              <a:t>Ian 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strike="noStrike" spc="-1"/>
              <a:t>Twitter: @ianmiell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u="sng" strike="noStrike" spc="-1">
                <a:uFillTx/>
                <a:hlinkClick r:id="rId3"/>
              </a:rPr>
              <a:t>Ian.miell@gmail.com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Course Overview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Part I – Introduction</a:t>
            </a: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Part II - Why GitOps?</a:t>
            </a: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Part III – Defining GitOps</a:t>
            </a: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Break</a:t>
            </a: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Park IV – Key GitOps Tools</a:t>
            </a: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Part V – Demo</a:t>
            </a: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Part VI – Implementation Challenges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Discussion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How do you deploy software now?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What are the challenges/bottlenecks?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What tools do you use, and what are their characteristics?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What do you understand by GitOps?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What is GitOps in One Slide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Can be defined in various ways, but at core:</a:t>
            </a: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1) Everything as Code</a:t>
            </a: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2) Declarative system operation definition</a:t>
            </a: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3) Control Loop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Packaging of older ideas (eg DevOps, Scripting, Versioned Source Control, configuration management, Make) into an opinionated movement.</a:t>
            </a:r>
            <a:r>
              <a:rPr lang="en-GB" sz="2600" b="0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2331" y="2125917"/>
            <a:ext cx="3674841" cy="289313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CustomShape 1"/>
          <p:cNvSpPr/>
          <p:nvPr/>
        </p:nvSpPr>
        <p:spPr>
          <a:xfrm>
            <a:off x="850552" y="2168546"/>
            <a:ext cx="2173635" cy="280787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II – Why GitOps?</a:t>
            </a:r>
            <a:endParaRPr lang="en-US" sz="35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3949994" y="2152686"/>
            <a:ext cx="5606438" cy="32517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What Problems Does GitOps Solve?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Various deployment anti-patterns</a:t>
            </a: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Deployment by hand</a:t>
            </a: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State in a spreadsheet</a:t>
            </a: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Pipeline by GUI </a:t>
            </a:r>
            <a:endParaRPr lang="en-GB" sz="26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‘It’s all up here’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Anti-patterns cost money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GitOps (like DevOps) reduces cost of deployment 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‘Deployment By Hand’ Anti-Pattern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Place code into environments through a manual process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May be sped up by scripting</a:t>
            </a:r>
            <a:endParaRPr lang="en-GB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6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Documents with deployment commands in them are still not uncommon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10647</TotalTime>
  <Application>Microsoft Office PowerPoint</Application>
  <PresentationFormat>Custom</PresentationFormat>
  <Slides>36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/>
  <cp:revision>80</cp:revision>
  <dcterms:created xsi:type="dcterms:W3CDTF">2019-06-19T07:16:44Z</dcterms:created>
  <dcterms:modified xsi:type="dcterms:W3CDTF">2021-05-04T14:37:22Z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92</vt:i4>
  </property>
</Properties>
</file>