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92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93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8ACCD-4401-4187-AB5D-DD4CA78CA26D}" v="45" dt="2021-05-05T08:14:49.400"/>
    <p1510:client id="{801BDC52-689F-448A-A6B2-21E55BD311A1}" v="6" dt="2021-05-04T14:37:03.453"/>
    <p1510:client id="{CA31F6AA-B3FB-4D29-9104-651B22D7EF33}" v="66" dt="2021-05-04T09:58:58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760" cy="125676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760" cy="1256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760" cy="536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760" cy="5367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760" cy="53676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6760" cy="1256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6760" cy="536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6760" cy="5367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6760" cy="53676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3150000"/>
            <a:ext cx="9716760" cy="125676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Ian.miell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insights.stackoverflow.com/survey/2020#most-popular-technologies" TargetMode="Externa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Sensory_Systems/Control_System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nmiell/gitops-example" TargetMode="Externa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zwischenzugs.com/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Ian.miell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CustomShape 1"/>
          <p:cNvSpPr/>
          <p:nvPr/>
        </p:nvSpPr>
        <p:spPr>
          <a:xfrm>
            <a:off x="529232" y="358659"/>
            <a:ext cx="3612061" cy="215705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strike="noStrike" spc="-1">
                <a:latin typeface="+mj-lt"/>
                <a:ea typeface="+mj-ea"/>
                <a:cs typeface="+mj-cs"/>
              </a:rPr>
              <a:t>GitOps First Steps</a:t>
            </a:r>
            <a:endParaRPr lang="en-US" sz="5200" b="0" strike="noStrike" spc="-1">
              <a:latin typeface="+mj-lt"/>
              <a:ea typeface="+mj-ea"/>
              <a:cs typeface="+mj-cs"/>
            </a:endParaRPr>
          </a:p>
        </p:txBody>
      </p:sp>
      <p:sp>
        <p:nvSpPr>
          <p:cNvPr id="10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2" y="2851681"/>
            <a:ext cx="2872978" cy="20159"/>
          </a:xfrm>
          <a:custGeom>
            <a:avLst/>
            <a:gdLst>
              <a:gd name="connsiteX0" fmla="*/ 0 w 2872978"/>
              <a:gd name="connsiteY0" fmla="*/ 0 h 20159"/>
              <a:gd name="connsiteX1" fmla="*/ 574596 w 2872978"/>
              <a:gd name="connsiteY1" fmla="*/ 0 h 20159"/>
              <a:gd name="connsiteX2" fmla="*/ 1120461 w 2872978"/>
              <a:gd name="connsiteY2" fmla="*/ 0 h 20159"/>
              <a:gd name="connsiteX3" fmla="*/ 1666327 w 2872978"/>
              <a:gd name="connsiteY3" fmla="*/ 0 h 20159"/>
              <a:gd name="connsiteX4" fmla="*/ 2298382 w 2872978"/>
              <a:gd name="connsiteY4" fmla="*/ 0 h 20159"/>
              <a:gd name="connsiteX5" fmla="*/ 2872978 w 2872978"/>
              <a:gd name="connsiteY5" fmla="*/ 0 h 20159"/>
              <a:gd name="connsiteX6" fmla="*/ 2872978 w 2872978"/>
              <a:gd name="connsiteY6" fmla="*/ 20159 h 20159"/>
              <a:gd name="connsiteX7" fmla="*/ 2298382 w 2872978"/>
              <a:gd name="connsiteY7" fmla="*/ 20159 h 20159"/>
              <a:gd name="connsiteX8" fmla="*/ 1809976 w 2872978"/>
              <a:gd name="connsiteY8" fmla="*/ 20159 h 20159"/>
              <a:gd name="connsiteX9" fmla="*/ 1264110 w 2872978"/>
              <a:gd name="connsiteY9" fmla="*/ 20159 h 20159"/>
              <a:gd name="connsiteX10" fmla="*/ 718245 w 2872978"/>
              <a:gd name="connsiteY10" fmla="*/ 20159 h 20159"/>
              <a:gd name="connsiteX11" fmla="*/ 0 w 2872978"/>
              <a:gd name="connsiteY11" fmla="*/ 20159 h 20159"/>
              <a:gd name="connsiteX12" fmla="*/ 0 w 2872978"/>
              <a:gd name="connsiteY12" fmla="*/ 0 h 20159"/>
              <a:gd name="connsiteX0" fmla="*/ 0 w 2872978"/>
              <a:gd name="connsiteY0" fmla="*/ 0 h 20159"/>
              <a:gd name="connsiteX1" fmla="*/ 517136 w 2872978"/>
              <a:gd name="connsiteY1" fmla="*/ 0 h 20159"/>
              <a:gd name="connsiteX2" fmla="*/ 1149191 w 2872978"/>
              <a:gd name="connsiteY2" fmla="*/ 0 h 20159"/>
              <a:gd name="connsiteX3" fmla="*/ 1637597 w 2872978"/>
              <a:gd name="connsiteY3" fmla="*/ 0 h 20159"/>
              <a:gd name="connsiteX4" fmla="*/ 2126004 w 2872978"/>
              <a:gd name="connsiteY4" fmla="*/ 0 h 20159"/>
              <a:gd name="connsiteX5" fmla="*/ 2872978 w 2872978"/>
              <a:gd name="connsiteY5" fmla="*/ 0 h 20159"/>
              <a:gd name="connsiteX6" fmla="*/ 2872978 w 2872978"/>
              <a:gd name="connsiteY6" fmla="*/ 20159 h 20159"/>
              <a:gd name="connsiteX7" fmla="*/ 2327112 w 2872978"/>
              <a:gd name="connsiteY7" fmla="*/ 20159 h 20159"/>
              <a:gd name="connsiteX8" fmla="*/ 1781246 w 2872978"/>
              <a:gd name="connsiteY8" fmla="*/ 20159 h 20159"/>
              <a:gd name="connsiteX9" fmla="*/ 1235381 w 2872978"/>
              <a:gd name="connsiteY9" fmla="*/ 20159 h 20159"/>
              <a:gd name="connsiteX10" fmla="*/ 603325 w 2872978"/>
              <a:gd name="connsiteY10" fmla="*/ 20159 h 20159"/>
              <a:gd name="connsiteX11" fmla="*/ 0 w 2872978"/>
              <a:gd name="connsiteY11" fmla="*/ 20159 h 20159"/>
              <a:gd name="connsiteX12" fmla="*/ 0 w 2872978"/>
              <a:gd name="connsiteY12" fmla="*/ 0 h 2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2978" h="20159" fill="none" extrusionOk="0">
                <a:moveTo>
                  <a:pt x="0" y="0"/>
                </a:moveTo>
                <a:cubicBezTo>
                  <a:pt x="187894" y="44230"/>
                  <a:pt x="450201" y="-6808"/>
                  <a:pt x="574596" y="0"/>
                </a:cubicBezTo>
                <a:cubicBezTo>
                  <a:pt x="682761" y="-14055"/>
                  <a:pt x="869093" y="-31744"/>
                  <a:pt x="1120461" y="0"/>
                </a:cubicBezTo>
                <a:cubicBezTo>
                  <a:pt x="1369445" y="10713"/>
                  <a:pt x="1564668" y="14387"/>
                  <a:pt x="1666327" y="0"/>
                </a:cubicBezTo>
                <a:cubicBezTo>
                  <a:pt x="1784797" y="-8086"/>
                  <a:pt x="2134644" y="-34705"/>
                  <a:pt x="2298382" y="0"/>
                </a:cubicBezTo>
                <a:cubicBezTo>
                  <a:pt x="2501725" y="14499"/>
                  <a:pt x="2727381" y="-8141"/>
                  <a:pt x="2872978" y="0"/>
                </a:cubicBezTo>
                <a:cubicBezTo>
                  <a:pt x="2873215" y="6141"/>
                  <a:pt x="2871421" y="13149"/>
                  <a:pt x="2872978" y="20159"/>
                </a:cubicBezTo>
                <a:cubicBezTo>
                  <a:pt x="2580485" y="-8961"/>
                  <a:pt x="2409818" y="16037"/>
                  <a:pt x="2298382" y="20159"/>
                </a:cubicBezTo>
                <a:cubicBezTo>
                  <a:pt x="2175217" y="69850"/>
                  <a:pt x="2030770" y="49838"/>
                  <a:pt x="1809976" y="20159"/>
                </a:cubicBezTo>
                <a:cubicBezTo>
                  <a:pt x="1627036" y="364"/>
                  <a:pt x="1520757" y="13914"/>
                  <a:pt x="1264110" y="20159"/>
                </a:cubicBezTo>
                <a:cubicBezTo>
                  <a:pt x="1012544" y="7880"/>
                  <a:pt x="908671" y="41110"/>
                  <a:pt x="718245" y="20159"/>
                </a:cubicBezTo>
                <a:cubicBezTo>
                  <a:pt x="496819" y="25953"/>
                  <a:pt x="185934" y="53695"/>
                  <a:pt x="0" y="20159"/>
                </a:cubicBezTo>
                <a:cubicBezTo>
                  <a:pt x="-1155" y="14001"/>
                  <a:pt x="744" y="9577"/>
                  <a:pt x="0" y="0"/>
                </a:cubicBezTo>
                <a:close/>
              </a:path>
              <a:path w="2872978" h="20159" stroke="0" extrusionOk="0">
                <a:moveTo>
                  <a:pt x="0" y="0"/>
                </a:moveTo>
                <a:cubicBezTo>
                  <a:pt x="245710" y="-1114"/>
                  <a:pt x="385682" y="-15399"/>
                  <a:pt x="517136" y="0"/>
                </a:cubicBezTo>
                <a:cubicBezTo>
                  <a:pt x="669378" y="20126"/>
                  <a:pt x="801950" y="11703"/>
                  <a:pt x="1149191" y="0"/>
                </a:cubicBezTo>
                <a:cubicBezTo>
                  <a:pt x="1456160" y="-31106"/>
                  <a:pt x="1544839" y="12188"/>
                  <a:pt x="1637597" y="0"/>
                </a:cubicBezTo>
                <a:cubicBezTo>
                  <a:pt x="1765162" y="-2582"/>
                  <a:pt x="1893608" y="-17414"/>
                  <a:pt x="2126004" y="0"/>
                </a:cubicBezTo>
                <a:cubicBezTo>
                  <a:pt x="2355419" y="20048"/>
                  <a:pt x="2725988" y="-60679"/>
                  <a:pt x="2872978" y="0"/>
                </a:cubicBezTo>
                <a:cubicBezTo>
                  <a:pt x="2872170" y="8930"/>
                  <a:pt x="2873625" y="15456"/>
                  <a:pt x="2872978" y="20159"/>
                </a:cubicBezTo>
                <a:cubicBezTo>
                  <a:pt x="2703749" y="57722"/>
                  <a:pt x="2592005" y="14438"/>
                  <a:pt x="2327112" y="20159"/>
                </a:cubicBezTo>
                <a:cubicBezTo>
                  <a:pt x="2073199" y="11786"/>
                  <a:pt x="2020090" y="6164"/>
                  <a:pt x="1781246" y="20159"/>
                </a:cubicBezTo>
                <a:cubicBezTo>
                  <a:pt x="1536104" y="37780"/>
                  <a:pt x="1510751" y="23216"/>
                  <a:pt x="1235381" y="20159"/>
                </a:cubicBezTo>
                <a:cubicBezTo>
                  <a:pt x="967672" y="297"/>
                  <a:pt x="871252" y="-7764"/>
                  <a:pt x="603325" y="20159"/>
                </a:cubicBezTo>
                <a:cubicBezTo>
                  <a:pt x="311662" y="20616"/>
                  <a:pt x="187976" y="11953"/>
                  <a:pt x="0" y="20159"/>
                </a:cubicBezTo>
                <a:cubicBezTo>
                  <a:pt x="-1026" y="11500"/>
                  <a:pt x="-167" y="7085"/>
                  <a:pt x="0" y="0"/>
                </a:cubicBezTo>
                <a:close/>
              </a:path>
              <a:path w="2872978" h="20159" fill="none" stroke="0" extrusionOk="0">
                <a:moveTo>
                  <a:pt x="0" y="0"/>
                </a:moveTo>
                <a:cubicBezTo>
                  <a:pt x="188515" y="1279"/>
                  <a:pt x="449183" y="18853"/>
                  <a:pt x="574596" y="0"/>
                </a:cubicBezTo>
                <a:cubicBezTo>
                  <a:pt x="705020" y="-11647"/>
                  <a:pt x="854373" y="-8770"/>
                  <a:pt x="1120461" y="0"/>
                </a:cubicBezTo>
                <a:cubicBezTo>
                  <a:pt x="1374716" y="4831"/>
                  <a:pt x="1537365" y="43390"/>
                  <a:pt x="1666327" y="0"/>
                </a:cubicBezTo>
                <a:cubicBezTo>
                  <a:pt x="1784377" y="22775"/>
                  <a:pt x="2054343" y="-7724"/>
                  <a:pt x="2298382" y="0"/>
                </a:cubicBezTo>
                <a:cubicBezTo>
                  <a:pt x="2480781" y="16631"/>
                  <a:pt x="2711167" y="20893"/>
                  <a:pt x="2872978" y="0"/>
                </a:cubicBezTo>
                <a:cubicBezTo>
                  <a:pt x="2874584" y="6686"/>
                  <a:pt x="2871972" y="13458"/>
                  <a:pt x="2872978" y="20159"/>
                </a:cubicBezTo>
                <a:cubicBezTo>
                  <a:pt x="2588961" y="14195"/>
                  <a:pt x="2411908" y="1872"/>
                  <a:pt x="2298382" y="20159"/>
                </a:cubicBezTo>
                <a:cubicBezTo>
                  <a:pt x="2197475" y="59669"/>
                  <a:pt x="2016311" y="42185"/>
                  <a:pt x="1809976" y="20159"/>
                </a:cubicBezTo>
                <a:cubicBezTo>
                  <a:pt x="1631011" y="-7489"/>
                  <a:pt x="1514607" y="14016"/>
                  <a:pt x="1264110" y="20159"/>
                </a:cubicBezTo>
                <a:cubicBezTo>
                  <a:pt x="1010807" y="39237"/>
                  <a:pt x="904891" y="39389"/>
                  <a:pt x="718245" y="20159"/>
                </a:cubicBezTo>
                <a:cubicBezTo>
                  <a:pt x="531594" y="-23689"/>
                  <a:pt x="136574" y="68392"/>
                  <a:pt x="0" y="20159"/>
                </a:cubicBezTo>
                <a:cubicBezTo>
                  <a:pt x="-624" y="13698"/>
                  <a:pt x="-94" y="996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custGeom>
                    <a:avLst/>
                    <a:gdLst>
                      <a:gd name="connsiteX0" fmla="*/ 0 w 2872978"/>
                      <a:gd name="connsiteY0" fmla="*/ 0 h 20159"/>
                      <a:gd name="connsiteX1" fmla="*/ 574596 w 2872978"/>
                      <a:gd name="connsiteY1" fmla="*/ 0 h 20159"/>
                      <a:gd name="connsiteX2" fmla="*/ 1120461 w 2872978"/>
                      <a:gd name="connsiteY2" fmla="*/ 0 h 20159"/>
                      <a:gd name="connsiteX3" fmla="*/ 1666327 w 2872978"/>
                      <a:gd name="connsiteY3" fmla="*/ 0 h 20159"/>
                      <a:gd name="connsiteX4" fmla="*/ 2298382 w 2872978"/>
                      <a:gd name="connsiteY4" fmla="*/ 0 h 20159"/>
                      <a:gd name="connsiteX5" fmla="*/ 2872978 w 2872978"/>
                      <a:gd name="connsiteY5" fmla="*/ 0 h 20159"/>
                      <a:gd name="connsiteX6" fmla="*/ 2872978 w 2872978"/>
                      <a:gd name="connsiteY6" fmla="*/ 20159 h 20159"/>
                      <a:gd name="connsiteX7" fmla="*/ 2298382 w 2872978"/>
                      <a:gd name="connsiteY7" fmla="*/ 20159 h 20159"/>
                      <a:gd name="connsiteX8" fmla="*/ 1809976 w 2872978"/>
                      <a:gd name="connsiteY8" fmla="*/ 20159 h 20159"/>
                      <a:gd name="connsiteX9" fmla="*/ 1264110 w 2872978"/>
                      <a:gd name="connsiteY9" fmla="*/ 20159 h 20159"/>
                      <a:gd name="connsiteX10" fmla="*/ 718245 w 2872978"/>
                      <a:gd name="connsiteY10" fmla="*/ 20159 h 20159"/>
                      <a:gd name="connsiteX11" fmla="*/ 0 w 2872978"/>
                      <a:gd name="connsiteY11" fmla="*/ 20159 h 20159"/>
                      <a:gd name="connsiteX12" fmla="*/ 0 w 2872978"/>
                      <a:gd name="connsiteY12" fmla="*/ 0 h 20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872978" h="20159" fill="none" extrusionOk="0">
                        <a:moveTo>
                          <a:pt x="0" y="0"/>
                        </a:moveTo>
                        <a:cubicBezTo>
                          <a:pt x="172719" y="24730"/>
                          <a:pt x="453930" y="-2711"/>
                          <a:pt x="574596" y="0"/>
                        </a:cubicBezTo>
                        <a:cubicBezTo>
                          <a:pt x="695262" y="2711"/>
                          <a:pt x="865623" y="-7967"/>
                          <a:pt x="1120461" y="0"/>
                        </a:cubicBezTo>
                        <a:cubicBezTo>
                          <a:pt x="1375299" y="7967"/>
                          <a:pt x="1550624" y="18063"/>
                          <a:pt x="1666327" y="0"/>
                        </a:cubicBezTo>
                        <a:cubicBezTo>
                          <a:pt x="1782030" y="-18063"/>
                          <a:pt x="2095408" y="-11159"/>
                          <a:pt x="2298382" y="0"/>
                        </a:cubicBezTo>
                        <a:cubicBezTo>
                          <a:pt x="2501357" y="11159"/>
                          <a:pt x="2725122" y="-5565"/>
                          <a:pt x="2872978" y="0"/>
                        </a:cubicBezTo>
                        <a:cubicBezTo>
                          <a:pt x="2873229" y="6810"/>
                          <a:pt x="2872668" y="13749"/>
                          <a:pt x="2872978" y="20159"/>
                        </a:cubicBezTo>
                        <a:cubicBezTo>
                          <a:pt x="2601857" y="1392"/>
                          <a:pt x="2424161" y="-5241"/>
                          <a:pt x="2298382" y="20159"/>
                        </a:cubicBezTo>
                        <a:cubicBezTo>
                          <a:pt x="2172603" y="45559"/>
                          <a:pt x="1996400" y="43222"/>
                          <a:pt x="1809976" y="20159"/>
                        </a:cubicBezTo>
                        <a:cubicBezTo>
                          <a:pt x="1623552" y="-2904"/>
                          <a:pt x="1525733" y="14029"/>
                          <a:pt x="1264110" y="20159"/>
                        </a:cubicBezTo>
                        <a:cubicBezTo>
                          <a:pt x="1002487" y="26289"/>
                          <a:pt x="908261" y="32758"/>
                          <a:pt x="718245" y="20159"/>
                        </a:cubicBezTo>
                        <a:cubicBezTo>
                          <a:pt x="528229" y="7560"/>
                          <a:pt x="176399" y="52889"/>
                          <a:pt x="0" y="20159"/>
                        </a:cubicBezTo>
                        <a:cubicBezTo>
                          <a:pt x="-524" y="14018"/>
                          <a:pt x="20" y="10045"/>
                          <a:pt x="0" y="0"/>
                        </a:cubicBezTo>
                        <a:close/>
                      </a:path>
                      <a:path w="2872978" h="20159" stroke="0" extrusionOk="0">
                        <a:moveTo>
                          <a:pt x="0" y="0"/>
                        </a:moveTo>
                        <a:cubicBezTo>
                          <a:pt x="246331" y="2114"/>
                          <a:pt x="364990" y="-5865"/>
                          <a:pt x="517136" y="0"/>
                        </a:cubicBezTo>
                        <a:cubicBezTo>
                          <a:pt x="669282" y="5865"/>
                          <a:pt x="842769" y="11362"/>
                          <a:pt x="1149191" y="0"/>
                        </a:cubicBezTo>
                        <a:cubicBezTo>
                          <a:pt x="1455613" y="-11362"/>
                          <a:pt x="1529783" y="19802"/>
                          <a:pt x="1637597" y="0"/>
                        </a:cubicBezTo>
                        <a:cubicBezTo>
                          <a:pt x="1745411" y="-19802"/>
                          <a:pt x="1889711" y="-2153"/>
                          <a:pt x="2126004" y="0"/>
                        </a:cubicBezTo>
                        <a:cubicBezTo>
                          <a:pt x="2362297" y="2153"/>
                          <a:pt x="2713040" y="-27867"/>
                          <a:pt x="2872978" y="0"/>
                        </a:cubicBezTo>
                        <a:cubicBezTo>
                          <a:pt x="2872096" y="10021"/>
                          <a:pt x="2872682" y="15417"/>
                          <a:pt x="2872978" y="20159"/>
                        </a:cubicBezTo>
                        <a:cubicBezTo>
                          <a:pt x="2703040" y="42908"/>
                          <a:pt x="2574829" y="18390"/>
                          <a:pt x="2327112" y="20159"/>
                        </a:cubicBezTo>
                        <a:cubicBezTo>
                          <a:pt x="2079395" y="21928"/>
                          <a:pt x="2026258" y="1563"/>
                          <a:pt x="1781246" y="20159"/>
                        </a:cubicBezTo>
                        <a:cubicBezTo>
                          <a:pt x="1536234" y="38755"/>
                          <a:pt x="1507455" y="22167"/>
                          <a:pt x="1235381" y="20159"/>
                        </a:cubicBezTo>
                        <a:cubicBezTo>
                          <a:pt x="963308" y="18151"/>
                          <a:pt x="884834" y="-8814"/>
                          <a:pt x="603325" y="20159"/>
                        </a:cubicBezTo>
                        <a:cubicBezTo>
                          <a:pt x="321816" y="49132"/>
                          <a:pt x="204416" y="11299"/>
                          <a:pt x="0" y="20159"/>
                        </a:cubicBezTo>
                        <a:cubicBezTo>
                          <a:pt x="-804" y="10795"/>
                          <a:pt x="-25" y="70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ustomShape 2"/>
          <p:cNvSpPr/>
          <p:nvPr/>
        </p:nvSpPr>
        <p:spPr>
          <a:xfrm>
            <a:off x="529232" y="3166839"/>
            <a:ext cx="3508697" cy="36604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b="0" strike="noStrike" spc="-1"/>
              <a:t>Ian Miell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b="0" strike="noStrike" spc="-1"/>
              <a:t>Twitter: @ianmiell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b="0" u="sng" strike="noStrike" spc="-1">
                <a:uFillTx/>
                <a:hlinkClick r:id="rId2"/>
              </a:rPr>
              <a:t>Ian.miell@gmail.com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</p:txBody>
      </p:sp>
      <p:pic>
        <p:nvPicPr>
          <p:cNvPr id="164" name="Picture 88"/>
          <p:cNvPicPr/>
          <p:nvPr/>
        </p:nvPicPr>
        <p:blipFill rotWithShape="1">
          <a:blip r:embed="rId3"/>
          <a:srcRect l="10710" r="14054" b="-1"/>
          <a:stretch/>
        </p:blipFill>
        <p:spPr>
          <a:xfrm>
            <a:off x="4391836" y="10"/>
            <a:ext cx="5687529" cy="755966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57204" cy="7559675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4" name="CustomShape 1"/>
          <p:cNvSpPr/>
          <p:nvPr/>
        </p:nvSpPr>
        <p:spPr>
          <a:xfrm>
            <a:off x="190926" y="831047"/>
            <a:ext cx="3762136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‘State in a Spreadsheet’ Anti-Pattern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40311" y="786295"/>
            <a:ext cx="4347271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 State of system stored in a spreadsheet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Often associated with firewall or proxy rule management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Also often associated with traditional change control systems, eg ServiceNow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31" y="1343942"/>
            <a:ext cx="3729664" cy="4193819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6" name="CustomShape 1"/>
          <p:cNvSpPr/>
          <p:nvPr/>
        </p:nvSpPr>
        <p:spPr>
          <a:xfrm>
            <a:off x="941787" y="2303963"/>
            <a:ext cx="2797051" cy="273582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‘Pipeline By GUI’ Anti-Pattern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4369770" y="1063568"/>
            <a:ext cx="5017812" cy="54325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 Rise of DevOps brought Jenkins et al to the fore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Pipeline was step forward in automation but often stateful through configuration by GUI</a:t>
            </a:r>
            <a:endParaRPr lang="en-US" sz="1900" b="0" strike="noStrike" spc="-1"/>
          </a:p>
        </p:txBody>
      </p:sp>
      <p:sp>
        <p:nvSpPr>
          <p:cNvPr id="187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5" name="Rectangle 194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050900"/>
            <a:ext cx="2498281" cy="1688807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9" name="CustomShape 1"/>
          <p:cNvSpPr/>
          <p:nvPr/>
        </p:nvSpPr>
        <p:spPr>
          <a:xfrm>
            <a:off x="693042" y="923959"/>
            <a:ext cx="3465215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Anti-Pattern Outcomes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384089" y="923959"/>
            <a:ext cx="5003493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Uncertain Desired State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Uncertain Actual State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Gap Between Desired and Actual State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Control Challenges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8" name="Rectangle 20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CustomShape 1"/>
          <p:cNvSpPr/>
          <p:nvPr/>
        </p:nvSpPr>
        <p:spPr>
          <a:xfrm>
            <a:off x="528242" y="704591"/>
            <a:ext cx="2953254" cy="39391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III – Defining GitOps</a:t>
            </a:r>
            <a:endParaRPr lang="en-US" sz="5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76" y="4860400"/>
            <a:ext cx="2691388" cy="20159"/>
          </a:xfrm>
          <a:custGeom>
            <a:avLst/>
            <a:gdLst>
              <a:gd name="connsiteX0" fmla="*/ 0 w 2691388"/>
              <a:gd name="connsiteY0" fmla="*/ 0 h 20159"/>
              <a:gd name="connsiteX1" fmla="*/ 645933 w 2691388"/>
              <a:gd name="connsiteY1" fmla="*/ 0 h 20159"/>
              <a:gd name="connsiteX2" fmla="*/ 1318780 w 2691388"/>
              <a:gd name="connsiteY2" fmla="*/ 0 h 20159"/>
              <a:gd name="connsiteX3" fmla="*/ 1991627 w 2691388"/>
              <a:gd name="connsiteY3" fmla="*/ 0 h 20159"/>
              <a:gd name="connsiteX4" fmla="*/ 2691388 w 2691388"/>
              <a:gd name="connsiteY4" fmla="*/ 0 h 20159"/>
              <a:gd name="connsiteX5" fmla="*/ 2691388 w 2691388"/>
              <a:gd name="connsiteY5" fmla="*/ 20159 h 20159"/>
              <a:gd name="connsiteX6" fmla="*/ 2018541 w 2691388"/>
              <a:gd name="connsiteY6" fmla="*/ 20159 h 20159"/>
              <a:gd name="connsiteX7" fmla="*/ 1399522 w 2691388"/>
              <a:gd name="connsiteY7" fmla="*/ 20159 h 20159"/>
              <a:gd name="connsiteX8" fmla="*/ 780503 w 2691388"/>
              <a:gd name="connsiteY8" fmla="*/ 20159 h 20159"/>
              <a:gd name="connsiteX9" fmla="*/ 0 w 2691388"/>
              <a:gd name="connsiteY9" fmla="*/ 20159 h 20159"/>
              <a:gd name="connsiteX10" fmla="*/ 0 w 2691388"/>
              <a:gd name="connsiteY10" fmla="*/ 0 h 20159"/>
              <a:gd name="connsiteX0" fmla="*/ 0 w 2691388"/>
              <a:gd name="connsiteY0" fmla="*/ 0 h 20159"/>
              <a:gd name="connsiteX1" fmla="*/ 645933 w 2691388"/>
              <a:gd name="connsiteY1" fmla="*/ 0 h 20159"/>
              <a:gd name="connsiteX2" fmla="*/ 1238038 w 2691388"/>
              <a:gd name="connsiteY2" fmla="*/ 0 h 20159"/>
              <a:gd name="connsiteX3" fmla="*/ 1964713 w 2691388"/>
              <a:gd name="connsiteY3" fmla="*/ 0 h 20159"/>
              <a:gd name="connsiteX4" fmla="*/ 2691388 w 2691388"/>
              <a:gd name="connsiteY4" fmla="*/ 0 h 20159"/>
              <a:gd name="connsiteX5" fmla="*/ 2691388 w 2691388"/>
              <a:gd name="connsiteY5" fmla="*/ 20159 h 20159"/>
              <a:gd name="connsiteX6" fmla="*/ 2072369 w 2691388"/>
              <a:gd name="connsiteY6" fmla="*/ 20159 h 20159"/>
              <a:gd name="connsiteX7" fmla="*/ 1453350 w 2691388"/>
              <a:gd name="connsiteY7" fmla="*/ 20159 h 20159"/>
              <a:gd name="connsiteX8" fmla="*/ 726675 w 2691388"/>
              <a:gd name="connsiteY8" fmla="*/ 20159 h 20159"/>
              <a:gd name="connsiteX9" fmla="*/ 0 w 2691388"/>
              <a:gd name="connsiteY9" fmla="*/ 20159 h 20159"/>
              <a:gd name="connsiteX10" fmla="*/ 0 w 2691388"/>
              <a:gd name="connsiteY10" fmla="*/ 0 h 2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91388" h="20159" fill="none" extrusionOk="0">
                <a:moveTo>
                  <a:pt x="0" y="0"/>
                </a:moveTo>
                <a:cubicBezTo>
                  <a:pt x="269939" y="-5183"/>
                  <a:pt x="485612" y="5782"/>
                  <a:pt x="645933" y="0"/>
                </a:cubicBezTo>
                <a:cubicBezTo>
                  <a:pt x="827972" y="898"/>
                  <a:pt x="1043114" y="-25589"/>
                  <a:pt x="1318780" y="0"/>
                </a:cubicBezTo>
                <a:cubicBezTo>
                  <a:pt x="1583861" y="-19779"/>
                  <a:pt x="1702548" y="11161"/>
                  <a:pt x="1991627" y="0"/>
                </a:cubicBezTo>
                <a:cubicBezTo>
                  <a:pt x="2237895" y="-19727"/>
                  <a:pt x="2440952" y="-51359"/>
                  <a:pt x="2691388" y="0"/>
                </a:cubicBezTo>
                <a:cubicBezTo>
                  <a:pt x="2691718" y="3481"/>
                  <a:pt x="2690705" y="11162"/>
                  <a:pt x="2691388" y="20159"/>
                </a:cubicBezTo>
                <a:cubicBezTo>
                  <a:pt x="2365735" y="41807"/>
                  <a:pt x="2281504" y="45890"/>
                  <a:pt x="2018541" y="20159"/>
                </a:cubicBezTo>
                <a:cubicBezTo>
                  <a:pt x="1757315" y="4157"/>
                  <a:pt x="1567461" y="9997"/>
                  <a:pt x="1399522" y="20159"/>
                </a:cubicBezTo>
                <a:cubicBezTo>
                  <a:pt x="1238077" y="34933"/>
                  <a:pt x="968803" y="28813"/>
                  <a:pt x="780503" y="20159"/>
                </a:cubicBezTo>
                <a:cubicBezTo>
                  <a:pt x="606384" y="63778"/>
                  <a:pt x="236906" y="67506"/>
                  <a:pt x="0" y="20159"/>
                </a:cubicBezTo>
                <a:cubicBezTo>
                  <a:pt x="636" y="13942"/>
                  <a:pt x="-1566" y="7290"/>
                  <a:pt x="0" y="0"/>
                </a:cubicBezTo>
                <a:close/>
              </a:path>
              <a:path w="2691388" h="20159" stroke="0" extrusionOk="0">
                <a:moveTo>
                  <a:pt x="0" y="0"/>
                </a:moveTo>
                <a:cubicBezTo>
                  <a:pt x="324546" y="-19697"/>
                  <a:pt x="397834" y="-1686"/>
                  <a:pt x="645933" y="0"/>
                </a:cubicBezTo>
                <a:cubicBezTo>
                  <a:pt x="882832" y="31101"/>
                  <a:pt x="1031103" y="-35014"/>
                  <a:pt x="1238038" y="0"/>
                </a:cubicBezTo>
                <a:cubicBezTo>
                  <a:pt x="1449120" y="21710"/>
                  <a:pt x="1712555" y="-63026"/>
                  <a:pt x="1964713" y="0"/>
                </a:cubicBezTo>
                <a:cubicBezTo>
                  <a:pt x="2263975" y="59558"/>
                  <a:pt x="2417338" y="-19719"/>
                  <a:pt x="2691388" y="0"/>
                </a:cubicBezTo>
                <a:cubicBezTo>
                  <a:pt x="2689962" y="5586"/>
                  <a:pt x="2691615" y="12500"/>
                  <a:pt x="2691388" y="20159"/>
                </a:cubicBezTo>
                <a:cubicBezTo>
                  <a:pt x="2553182" y="11415"/>
                  <a:pt x="2336315" y="-43487"/>
                  <a:pt x="2072369" y="20159"/>
                </a:cubicBezTo>
                <a:cubicBezTo>
                  <a:pt x="1822067" y="34246"/>
                  <a:pt x="1644290" y="16743"/>
                  <a:pt x="1453350" y="20159"/>
                </a:cubicBezTo>
                <a:cubicBezTo>
                  <a:pt x="1232102" y="32827"/>
                  <a:pt x="955739" y="823"/>
                  <a:pt x="726675" y="20159"/>
                </a:cubicBezTo>
                <a:cubicBezTo>
                  <a:pt x="531915" y="40605"/>
                  <a:pt x="167811" y="46305"/>
                  <a:pt x="0" y="20159"/>
                </a:cubicBezTo>
                <a:cubicBezTo>
                  <a:pt x="-469" y="10494"/>
                  <a:pt x="-21" y="9823"/>
                  <a:pt x="0" y="0"/>
                </a:cubicBezTo>
                <a:close/>
              </a:path>
              <a:path w="2691388" h="20159" fill="none" stroke="0" extrusionOk="0">
                <a:moveTo>
                  <a:pt x="0" y="0"/>
                </a:moveTo>
                <a:cubicBezTo>
                  <a:pt x="252483" y="-20335"/>
                  <a:pt x="466856" y="-6754"/>
                  <a:pt x="645933" y="0"/>
                </a:cubicBezTo>
                <a:cubicBezTo>
                  <a:pt x="844521" y="14683"/>
                  <a:pt x="1011695" y="23890"/>
                  <a:pt x="1318780" y="0"/>
                </a:cubicBezTo>
                <a:cubicBezTo>
                  <a:pt x="1591908" y="-10609"/>
                  <a:pt x="1709433" y="28622"/>
                  <a:pt x="1991627" y="0"/>
                </a:cubicBezTo>
                <a:cubicBezTo>
                  <a:pt x="2232885" y="-38601"/>
                  <a:pt x="2464556" y="-10835"/>
                  <a:pt x="2691388" y="0"/>
                </a:cubicBezTo>
                <a:cubicBezTo>
                  <a:pt x="2692885" y="4667"/>
                  <a:pt x="2692402" y="9370"/>
                  <a:pt x="2691388" y="20159"/>
                </a:cubicBezTo>
                <a:cubicBezTo>
                  <a:pt x="2350990" y="29433"/>
                  <a:pt x="2265335" y="57608"/>
                  <a:pt x="2018541" y="20159"/>
                </a:cubicBezTo>
                <a:cubicBezTo>
                  <a:pt x="1756349" y="-16516"/>
                  <a:pt x="1537213" y="40080"/>
                  <a:pt x="1399522" y="20159"/>
                </a:cubicBezTo>
                <a:cubicBezTo>
                  <a:pt x="1253347" y="25205"/>
                  <a:pt x="1013564" y="36080"/>
                  <a:pt x="780503" y="20159"/>
                </a:cubicBezTo>
                <a:cubicBezTo>
                  <a:pt x="530115" y="4021"/>
                  <a:pt x="317926" y="53700"/>
                  <a:pt x="0" y="20159"/>
                </a:cubicBezTo>
                <a:cubicBezTo>
                  <a:pt x="903" y="14944"/>
                  <a:pt x="-636" y="786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91388"/>
                      <a:gd name="connsiteY0" fmla="*/ 0 h 20159"/>
                      <a:gd name="connsiteX1" fmla="*/ 645933 w 2691388"/>
                      <a:gd name="connsiteY1" fmla="*/ 0 h 20159"/>
                      <a:gd name="connsiteX2" fmla="*/ 1318780 w 2691388"/>
                      <a:gd name="connsiteY2" fmla="*/ 0 h 20159"/>
                      <a:gd name="connsiteX3" fmla="*/ 1991627 w 2691388"/>
                      <a:gd name="connsiteY3" fmla="*/ 0 h 20159"/>
                      <a:gd name="connsiteX4" fmla="*/ 2691388 w 2691388"/>
                      <a:gd name="connsiteY4" fmla="*/ 0 h 20159"/>
                      <a:gd name="connsiteX5" fmla="*/ 2691388 w 2691388"/>
                      <a:gd name="connsiteY5" fmla="*/ 20159 h 20159"/>
                      <a:gd name="connsiteX6" fmla="*/ 2018541 w 2691388"/>
                      <a:gd name="connsiteY6" fmla="*/ 20159 h 20159"/>
                      <a:gd name="connsiteX7" fmla="*/ 1399522 w 2691388"/>
                      <a:gd name="connsiteY7" fmla="*/ 20159 h 20159"/>
                      <a:gd name="connsiteX8" fmla="*/ 780503 w 2691388"/>
                      <a:gd name="connsiteY8" fmla="*/ 20159 h 20159"/>
                      <a:gd name="connsiteX9" fmla="*/ 0 w 2691388"/>
                      <a:gd name="connsiteY9" fmla="*/ 20159 h 20159"/>
                      <a:gd name="connsiteX10" fmla="*/ 0 w 2691388"/>
                      <a:gd name="connsiteY10" fmla="*/ 0 h 20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691388" h="20159" fill="none" extrusionOk="0">
                        <a:moveTo>
                          <a:pt x="0" y="0"/>
                        </a:moveTo>
                        <a:cubicBezTo>
                          <a:pt x="265191" y="-12497"/>
                          <a:pt x="473379" y="-9202"/>
                          <a:pt x="645933" y="0"/>
                        </a:cubicBezTo>
                        <a:cubicBezTo>
                          <a:pt x="818487" y="9202"/>
                          <a:pt x="1032737" y="23221"/>
                          <a:pt x="1318780" y="0"/>
                        </a:cubicBezTo>
                        <a:cubicBezTo>
                          <a:pt x="1604823" y="-23221"/>
                          <a:pt x="1711477" y="17322"/>
                          <a:pt x="1991627" y="0"/>
                        </a:cubicBezTo>
                        <a:cubicBezTo>
                          <a:pt x="2271777" y="-17322"/>
                          <a:pt x="2459691" y="-13160"/>
                          <a:pt x="2691388" y="0"/>
                        </a:cubicBezTo>
                        <a:cubicBezTo>
                          <a:pt x="2691641" y="4519"/>
                          <a:pt x="2691859" y="10488"/>
                          <a:pt x="2691388" y="20159"/>
                        </a:cubicBezTo>
                        <a:cubicBezTo>
                          <a:pt x="2370946" y="32489"/>
                          <a:pt x="2279423" y="44344"/>
                          <a:pt x="2018541" y="20159"/>
                        </a:cubicBezTo>
                        <a:cubicBezTo>
                          <a:pt x="1757659" y="-4026"/>
                          <a:pt x="1552456" y="18897"/>
                          <a:pt x="1399522" y="20159"/>
                        </a:cubicBezTo>
                        <a:cubicBezTo>
                          <a:pt x="1246588" y="21421"/>
                          <a:pt x="980702" y="28179"/>
                          <a:pt x="780503" y="20159"/>
                        </a:cubicBezTo>
                        <a:cubicBezTo>
                          <a:pt x="580304" y="12139"/>
                          <a:pt x="296427" y="36118"/>
                          <a:pt x="0" y="20159"/>
                        </a:cubicBezTo>
                        <a:cubicBezTo>
                          <a:pt x="552" y="14421"/>
                          <a:pt x="-687" y="7340"/>
                          <a:pt x="0" y="0"/>
                        </a:cubicBezTo>
                        <a:close/>
                      </a:path>
                      <a:path w="2691388" h="20159" stroke="0" extrusionOk="0">
                        <a:moveTo>
                          <a:pt x="0" y="0"/>
                        </a:moveTo>
                        <a:cubicBezTo>
                          <a:pt x="316397" y="-26713"/>
                          <a:pt x="404683" y="-22367"/>
                          <a:pt x="645933" y="0"/>
                        </a:cubicBezTo>
                        <a:cubicBezTo>
                          <a:pt x="887183" y="22367"/>
                          <a:pt x="1045511" y="-15896"/>
                          <a:pt x="1238038" y="0"/>
                        </a:cubicBezTo>
                        <a:cubicBezTo>
                          <a:pt x="1430565" y="15896"/>
                          <a:pt x="1714202" y="-28845"/>
                          <a:pt x="1964713" y="0"/>
                        </a:cubicBezTo>
                        <a:cubicBezTo>
                          <a:pt x="2215224" y="28845"/>
                          <a:pt x="2458004" y="-28643"/>
                          <a:pt x="2691388" y="0"/>
                        </a:cubicBezTo>
                        <a:cubicBezTo>
                          <a:pt x="2690433" y="4119"/>
                          <a:pt x="2691880" y="13334"/>
                          <a:pt x="2691388" y="20159"/>
                        </a:cubicBezTo>
                        <a:cubicBezTo>
                          <a:pt x="2546774" y="16228"/>
                          <a:pt x="2310465" y="1393"/>
                          <a:pt x="2072369" y="20159"/>
                        </a:cubicBezTo>
                        <a:cubicBezTo>
                          <a:pt x="1834273" y="38925"/>
                          <a:pt x="1625969" y="34759"/>
                          <a:pt x="1453350" y="20159"/>
                        </a:cubicBezTo>
                        <a:cubicBezTo>
                          <a:pt x="1280731" y="5559"/>
                          <a:pt x="953016" y="-6554"/>
                          <a:pt x="726675" y="20159"/>
                        </a:cubicBezTo>
                        <a:cubicBezTo>
                          <a:pt x="500335" y="46872"/>
                          <a:pt x="172513" y="28711"/>
                          <a:pt x="0" y="20159"/>
                        </a:cubicBezTo>
                        <a:cubicBezTo>
                          <a:pt x="-605" y="10455"/>
                          <a:pt x="36" y="1000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8B284E3-D8BB-439D-98A0-85D62B28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14" y="-55872"/>
            <a:ext cx="6599627" cy="76212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77" y="0"/>
            <a:ext cx="623234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CustomShape 1"/>
          <p:cNvSpPr/>
          <p:nvPr/>
        </p:nvSpPr>
        <p:spPr>
          <a:xfrm>
            <a:off x="748674" y="1174790"/>
            <a:ext cx="309960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Exactly Is GitOps?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5292328" y="786295"/>
            <a:ext cx="409525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Official Weave definition (2017)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 An operating model for Kubernetes and other cloud native technologies, providing a set of best practices that unify deployment, management and monitoring for containerized clusters and applications.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A path towards a developer experience for managing applications; where end-to-end CICD pipelines and Git workflows are applied to both operations, and development.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  <p:sp>
        <p:nvSpPr>
          <p:cNvPr id="194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77" y="0"/>
            <a:ext cx="623234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6" name="CustomShape 1"/>
          <p:cNvSpPr/>
          <p:nvPr/>
        </p:nvSpPr>
        <p:spPr>
          <a:xfrm>
            <a:off x="748674" y="1174790"/>
            <a:ext cx="309960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Three Key Concepts of GitOps?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5292328" y="786295"/>
            <a:ext cx="409525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Audited source control and configuration management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Declarative data definition of system configuration 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Reconciling control loop for configuration management</a:t>
            </a:r>
            <a:endParaRPr lang="en-US" sz="1900" b="0" strike="noStrike" spc="-1"/>
          </a:p>
        </p:txBody>
      </p:sp>
      <p:sp>
        <p:nvSpPr>
          <p:cNvPr id="197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31" y="1343942"/>
            <a:ext cx="3729664" cy="4193819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9" name="CustomShape 1"/>
          <p:cNvSpPr/>
          <p:nvPr/>
        </p:nvSpPr>
        <p:spPr>
          <a:xfrm>
            <a:off x="941787" y="2303963"/>
            <a:ext cx="3304565" cy="273582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Declarative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369770" y="1063568"/>
            <a:ext cx="5017812" cy="54325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Declarative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Code that declares the desired configuration statically, rather than dynamically based on switching procedures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 eg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Make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Puppet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YAML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JSON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E8009B31-EE3C-4DCE-88F0-EA3FE2AB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A82D9556-7EB0-4226-B5CF-E48584DA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96756" y="1688242"/>
            <a:ext cx="3319299" cy="4248439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01" name="CustomShape 1"/>
          <p:cNvSpPr/>
          <p:nvPr/>
        </p:nvSpPr>
        <p:spPr>
          <a:xfrm>
            <a:off x="6741417" y="2759716"/>
            <a:ext cx="2992685" cy="204024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Source Controlled (I)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693043" y="815965"/>
            <a:ext cx="4687926" cy="59929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SCM (Source Control Management) tool should provide: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Easy and cheap branching of code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Change history integrity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Change sharing protocols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Integration with identity systems</a:t>
            </a:r>
            <a:endParaRPr lang="en-US" sz="1900" b="0" strike="noStrike" spc="-1"/>
          </a:p>
        </p:txBody>
      </p:sp>
      <p:sp>
        <p:nvSpPr>
          <p:cNvPr id="202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sz="1800" b="0" strike="noStrike" spc="-1">
              <a:latin typeface="Arial"/>
            </a:endParaRPr>
          </a:p>
          <a:p>
            <a:pPr marL="216000" indent="-212760"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806" y="0"/>
            <a:ext cx="9406819" cy="4410413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04" name="CustomShape 1"/>
          <p:cNvSpPr/>
          <p:nvPr/>
        </p:nvSpPr>
        <p:spPr>
          <a:xfrm>
            <a:off x="748674" y="2442181"/>
            <a:ext cx="3705912" cy="388810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Source Controlled (I)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707655" y="5652075"/>
            <a:ext cx="5372970" cy="190760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5040310" y="2442181"/>
            <a:ext cx="4347272" cy="43312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Git is the </a:t>
            </a:r>
            <a:r>
              <a:rPr lang="en-US" sz="1900" b="1" i="1" strike="noStrike" spc="-1"/>
              <a:t>de facto</a:t>
            </a:r>
            <a:r>
              <a:rPr lang="en-US" sz="1900" b="1" strike="noStrike" spc="-1"/>
              <a:t> tool here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Branching is O(1)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SHA hashing of commit contents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GitHub, GitLab et al have evolving standards and enterprise integrations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Extremely widespread adoption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u="sng" strike="noStrike" spc="-1">
                <a:uFillTx/>
                <a:hlinkClick r:id="rId2"/>
              </a:rPr>
              <a:t>Stack Overflow: 83% of devs on GitHub</a:t>
            </a:r>
            <a:r>
              <a:rPr lang="en-US" sz="1900" b="1" strike="noStrike" spc="-1"/>
              <a:t> 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  <p:sp>
        <p:nvSpPr>
          <p:cNvPr id="205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sz="1800" b="0" strike="noStrike" spc="-1">
              <a:latin typeface="Arial"/>
            </a:endParaRPr>
          </a:p>
          <a:p>
            <a:pPr marL="216000" indent="-212760"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61905" y="-1"/>
            <a:ext cx="8618720" cy="6525874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7" name="CustomShape 1"/>
          <p:cNvSpPr/>
          <p:nvPr/>
        </p:nvSpPr>
        <p:spPr>
          <a:xfrm>
            <a:off x="4569152" y="402482"/>
            <a:ext cx="4818429" cy="158009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 Loop (I)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10" name="Picture 209"/>
          <p:cNvPicPr/>
          <p:nvPr/>
        </p:nvPicPr>
        <p:blipFill>
          <a:blip r:embed="rId2"/>
          <a:stretch/>
        </p:blipFill>
        <p:spPr>
          <a:xfrm>
            <a:off x="532032" y="2120712"/>
            <a:ext cx="9116022" cy="3600669"/>
          </a:xfrm>
          <a:prstGeom prst="rect">
            <a:avLst/>
          </a:prstGeom>
        </p:spPr>
      </p:pic>
      <p:sp>
        <p:nvSpPr>
          <p:cNvPr id="209" name="CustomShape 3"/>
          <p:cNvSpPr/>
          <p:nvPr/>
        </p:nvSpPr>
        <p:spPr>
          <a:xfrm>
            <a:off x="4569152" y="2266153"/>
            <a:ext cx="4818430" cy="454280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u="sng" strike="noStrike" spc="-1">
                <a:uFillTx/>
                <a:hlinkClick r:id="rId3"/>
              </a:rPr>
              <a:t>Control Systems (Wikibooks link)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  <p:sp>
        <p:nvSpPr>
          <p:cNvPr id="208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0" name="Rectangle 182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: Shape 184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57204" cy="7559675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8" name="CustomShape 1"/>
          <p:cNvSpPr/>
          <p:nvPr/>
        </p:nvSpPr>
        <p:spPr>
          <a:xfrm>
            <a:off x="693042" y="786294"/>
            <a:ext cx="3619375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</a:t>
            </a:r>
            <a:r>
              <a:rPr lang="en-US" sz="4400" b="1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4400" b="1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BB44A21C-B00C-4B9B-8431-0E7DD9F597C1}"/>
              </a:ext>
            </a:extLst>
          </p:cNvPr>
          <p:cNvSpPr/>
          <p:nvPr/>
        </p:nvSpPr>
        <p:spPr>
          <a:xfrm>
            <a:off x="5040311" y="786295"/>
            <a:ext cx="4347271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About Me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Course Overview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Discussion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What is GitOps in One Slide</a:t>
            </a:r>
            <a:endParaRPr lang="en-US" sz="1900" b="0" strike="noStrike" spc="-1"/>
          </a:p>
        </p:txBody>
      </p:sp>
    </p:spTree>
    <p:extLst>
      <p:ext uri="{BB962C8B-B14F-4D97-AF65-F5344CB8AC3E}">
        <p14:creationId xmlns:p14="http://schemas.microsoft.com/office/powerpoint/2010/main" val="4046938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57204" cy="7559675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1" name="CustomShape 1"/>
          <p:cNvSpPr/>
          <p:nvPr/>
        </p:nvSpPr>
        <p:spPr>
          <a:xfrm>
            <a:off x="693042" y="786294"/>
            <a:ext cx="3339208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 Loop (II)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5040311" y="786295"/>
            <a:ext cx="4347271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A control loop: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Checks whether system is in desired state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If it is not, effects changes to get into desired state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eg thermostat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‘Controller’ a familiar concept to Kubernetes users – K8s name itself means ‘governor’, a similar engineering concept around speed of system</a:t>
            </a:r>
            <a:endParaRPr lang="en-US" sz="1900" b="0" strike="noStrike" spc="-1"/>
          </a:p>
        </p:txBody>
      </p:sp>
      <p:sp>
        <p:nvSpPr>
          <p:cNvPr id="212" name="CustomShape 2"/>
          <p:cNvSpPr/>
          <p:nvPr/>
        </p:nvSpPr>
        <p:spPr>
          <a:xfrm>
            <a:off x="360000" y="173016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57204" cy="7559675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4" name="CustomShape 1"/>
          <p:cNvSpPr/>
          <p:nvPr/>
        </p:nvSpPr>
        <p:spPr>
          <a:xfrm>
            <a:off x="693042" y="786294"/>
            <a:ext cx="3339208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GitOps Helps (I)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5040311" y="786295"/>
            <a:ext cx="4347271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These concepts, together, improve: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Reliability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Automated, zero-touch, self-correcting systems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Fewer ad hoc, unmonitored system changes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Reduced bespoke logic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Auditability and accountability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Full audit history via souce control</a:t>
            </a:r>
            <a:endParaRPr lang="en-US" sz="1900" b="0" strike="noStrike" spc="-1"/>
          </a:p>
        </p:txBody>
      </p:sp>
      <p:sp>
        <p:nvSpPr>
          <p:cNvPr id="215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360000" y="180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050900"/>
            <a:ext cx="2498281" cy="1688807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8" name="CustomShape 1"/>
          <p:cNvSpPr/>
          <p:nvPr/>
        </p:nvSpPr>
        <p:spPr>
          <a:xfrm>
            <a:off x="693042" y="923959"/>
            <a:ext cx="3465215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GitOps Helps (II)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4384089" y="923959"/>
            <a:ext cx="5003493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Which deliver benefits: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Improved productivity and lower cost of system ownership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Less time spent debugging systems in unknown state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Less time maintaining systems with recurring problems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Cheaper and simpler workflow/approval systems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Easier to implement automated testing</a:t>
            </a:r>
            <a:endParaRPr lang="en-US" sz="1900" b="0" strike="noStrike" spc="-1"/>
          </a:p>
        </p:txBody>
      </p:sp>
      <p:sp>
        <p:nvSpPr>
          <p:cNvPr id="219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360000" y="180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91" name="CustomShape 1"/>
          <p:cNvSpPr/>
          <p:nvPr/>
        </p:nvSpPr>
        <p:spPr>
          <a:xfrm>
            <a:off x="5166320" y="11747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</a:t>
            </a:r>
            <a:r>
              <a:rPr lang="en-US" sz="4400" b="1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IV </a:t>
            </a: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en-US" sz="4400" b="1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</a:t>
            </a:r>
            <a:endParaRPr lang="en-US" sz="4400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GitOps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</a:t>
            </a: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F84E19DD-B25B-48F6-9C6D-B4B385B0E812}"/>
              </a:ext>
            </a:extLst>
          </p:cNvPr>
          <p:cNvSpPr/>
          <p:nvPr/>
        </p:nvSpPr>
        <p:spPr>
          <a:xfrm>
            <a:off x="693042" y="786295"/>
            <a:ext cx="3154973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Fast-growing space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Kubernetes (Deployment Platforms)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Terraform (Infrastructure Provisioning)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ArgoCD/FluxCD (‘Pull’ tools)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Kustomize / kubectl (‘Push’ tools)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JenkinsX (Curated GitOps products)</a:t>
            </a:r>
            <a:endParaRPr lang="en-US" b="0" strike="noStrike" spc="-1"/>
          </a:p>
        </p:txBody>
      </p:sp>
    </p:spTree>
    <p:extLst>
      <p:ext uri="{BB962C8B-B14F-4D97-AF65-F5344CB8AC3E}">
        <p14:creationId xmlns:p14="http://schemas.microsoft.com/office/powerpoint/2010/main" val="2705810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CustomShape 1"/>
          <p:cNvSpPr/>
          <p:nvPr/>
        </p:nvSpPr>
        <p:spPr>
          <a:xfrm>
            <a:off x="5166320" y="402482"/>
            <a:ext cx="4221260" cy="215253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Kubernetes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057319" cy="7559675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29" name="Picture 228"/>
          <p:cNvPicPr/>
          <p:nvPr/>
        </p:nvPicPr>
        <p:blipFill>
          <a:blip r:embed="rId2"/>
          <a:stretch/>
        </p:blipFill>
        <p:spPr>
          <a:xfrm>
            <a:off x="-118" y="2482175"/>
            <a:ext cx="6055148" cy="5046282"/>
          </a:xfrm>
          <a:prstGeom prst="rect">
            <a:avLst/>
          </a:prstGeom>
        </p:spPr>
      </p:pic>
      <p:sp>
        <p:nvSpPr>
          <p:cNvPr id="228" name="CustomShape 4"/>
          <p:cNvSpPr/>
          <p:nvPr/>
        </p:nvSpPr>
        <p:spPr>
          <a:xfrm>
            <a:off x="6086038" y="1798031"/>
            <a:ext cx="4221260" cy="4056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Runs Docker (or industry standard) containers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Deployment configurable by code (YAML/JSON)</a:t>
            </a:r>
            <a:endParaRPr lang="en-US" sz="1900" b="0" strike="noStrike" spc="-1"/>
          </a:p>
        </p:txBody>
      </p:sp>
      <p:sp>
        <p:nvSpPr>
          <p:cNvPr id="226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360000" y="180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31" y="1343942"/>
            <a:ext cx="3729664" cy="4193819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0" name="CustomShape 1"/>
          <p:cNvSpPr/>
          <p:nvPr/>
        </p:nvSpPr>
        <p:spPr>
          <a:xfrm>
            <a:off x="941787" y="2303963"/>
            <a:ext cx="2797051" cy="273582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Terraform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4369770" y="1063568"/>
            <a:ext cx="5017812" cy="54325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Specifies and maintains infrastructure setup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Declarative language (HCL)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Source-code friendly</a:t>
            </a:r>
            <a:endParaRPr lang="en-US" sz="1900" b="0" strike="noStrike" spc="-1"/>
          </a:p>
        </p:txBody>
      </p:sp>
      <p:sp>
        <p:nvSpPr>
          <p:cNvPr id="231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360000" y="180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34" name="CustomShape 1"/>
          <p:cNvSpPr/>
          <p:nvPr/>
        </p:nvSpPr>
        <p:spPr>
          <a:xfrm>
            <a:off x="5166320" y="11747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ArgoCD / FluxCD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693042" y="786295"/>
            <a:ext cx="3154973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Two similar ‘control loop’ solutions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Within Kubernetes clusters, these applications track git repositories and apply changes to cluster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Projects’ efforts are consolidating to https://github.com/argoproj/gitops-engine</a:t>
            </a:r>
            <a:endParaRPr lang="en-US" sz="1900" b="0" strike="noStrike" spc="-1"/>
          </a:p>
        </p:txBody>
      </p:sp>
      <p:sp>
        <p:nvSpPr>
          <p:cNvPr id="235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360000" y="180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E8009B31-EE3C-4DCE-88F0-EA3FE2AB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A82D9556-7EB0-4226-B5CF-E48584DA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96756" y="1688242"/>
            <a:ext cx="3319299" cy="4248439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38" name="CustomShape 1"/>
          <p:cNvSpPr/>
          <p:nvPr/>
        </p:nvSpPr>
        <p:spPr>
          <a:xfrm>
            <a:off x="6741417" y="2759716"/>
            <a:ext cx="2992685" cy="204024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JenkinsX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693043" y="815965"/>
            <a:ext cx="4687926" cy="59929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Monolithic ‘all-in-one’ GitOps solution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Nothing (much) to do with Jenkins CI</a:t>
            </a:r>
            <a:endParaRPr lang="en-US" sz="1900" b="0" strike="noStrike" spc="-1"/>
          </a:p>
        </p:txBody>
      </p:sp>
      <p:sp>
        <p:nvSpPr>
          <p:cNvPr id="239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60000" y="180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930167" cy="7559675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2" name="CustomShape 1"/>
          <p:cNvSpPr/>
          <p:nvPr/>
        </p:nvSpPr>
        <p:spPr>
          <a:xfrm>
            <a:off x="551920" y="-1016177"/>
            <a:ext cx="3820404" cy="503442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V – Demo</a:t>
            </a:r>
            <a:endParaRPr lang="en-US" sz="42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43" name="Picture 242"/>
          <p:cNvPicPr/>
          <p:nvPr/>
        </p:nvPicPr>
        <p:blipFill>
          <a:blip r:embed="rId2"/>
          <a:stretch/>
        </p:blipFill>
        <p:spPr>
          <a:xfrm>
            <a:off x="4446964" y="717701"/>
            <a:ext cx="5350199" cy="593425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050900"/>
            <a:ext cx="2498281" cy="1688807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4" name="CustomShape 1"/>
          <p:cNvSpPr/>
          <p:nvPr/>
        </p:nvSpPr>
        <p:spPr>
          <a:xfrm>
            <a:off x="693042" y="923959"/>
            <a:ext cx="3465215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Resources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4384089" y="923959"/>
            <a:ext cx="5003493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u="sng" strike="noStrike" spc="-1">
                <a:uFillTx/>
                <a:hlinkClick r:id="rId2"/>
              </a:rPr>
              <a:t>https://github.com/ianmiell/gitops-example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Uses: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GitHub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GitHub Actions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Terraform (optional)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Kubernetes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Shell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Flux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Docker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57204" cy="7559675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7" name="CustomShape 1"/>
          <p:cNvSpPr/>
          <p:nvPr/>
        </p:nvSpPr>
        <p:spPr>
          <a:xfrm>
            <a:off x="693042" y="786294"/>
            <a:ext cx="3339208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GitOps and Me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5040311" y="786295"/>
            <a:ext cx="4347271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Worked in GitOps in Banks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Consulting, working with smaller companies to make GitOps happen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Blog on GitOps and related subjects at </a:t>
            </a:r>
            <a:r>
              <a:rPr lang="en-US" sz="1900" b="1" strike="noStrike" spc="-1">
                <a:hlinkClick r:id="rId2"/>
              </a:rPr>
              <a:t>https://zwischenzugs.com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Written books on Git, Docker, Terraform, Bash</a:t>
            </a:r>
            <a:endParaRPr lang="en-US" sz="1900" b="0" strike="noStrike" spc="-1"/>
          </a:p>
        </p:txBody>
      </p:sp>
      <p:sp>
        <p:nvSpPr>
          <p:cNvPr id="168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sz="1800" b="0" strike="noStrike" spc="-1">
              <a:latin typeface="Arial"/>
            </a:endParaRPr>
          </a:p>
          <a:p>
            <a:pPr marL="216000" indent="-212760"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81010" y="1327463"/>
            <a:ext cx="4244261" cy="540628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6" name="CustomShape 1"/>
          <p:cNvSpPr/>
          <p:nvPr/>
        </p:nvSpPr>
        <p:spPr>
          <a:xfrm>
            <a:off x="442670" y="2478293"/>
            <a:ext cx="3116227" cy="17704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Overview</a:t>
            </a:r>
            <a:endParaRPr lang="en-US" sz="42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47" name="Picture 246"/>
          <p:cNvPicPr/>
          <p:nvPr/>
        </p:nvPicPr>
        <p:blipFill>
          <a:blip r:embed="rId2"/>
          <a:stretch/>
        </p:blipFill>
        <p:spPr>
          <a:xfrm>
            <a:off x="3062433" y="1057719"/>
            <a:ext cx="6868232" cy="56621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930167" cy="7559675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8" name="CustomShape 1"/>
          <p:cNvSpPr/>
          <p:nvPr/>
        </p:nvSpPr>
        <p:spPr>
          <a:xfrm>
            <a:off x="228521" y="709303"/>
            <a:ext cx="4123917" cy="503442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VI – GitOps Implementation Challenges</a:t>
            </a:r>
            <a:endParaRPr lang="en-US" sz="42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49" name="Picture 248"/>
          <p:cNvPicPr/>
          <p:nvPr/>
        </p:nvPicPr>
        <p:blipFill rotWithShape="1">
          <a:blip r:embed="rId2"/>
          <a:srcRect r="8206" b="-1"/>
          <a:stretch/>
        </p:blipFill>
        <p:spPr>
          <a:xfrm rot="21600000">
            <a:off x="4422295" y="23478"/>
            <a:ext cx="5648737" cy="749778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050900"/>
            <a:ext cx="2498281" cy="1688807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0" name="CustomShape 1"/>
          <p:cNvSpPr/>
          <p:nvPr/>
        </p:nvSpPr>
        <p:spPr>
          <a:xfrm>
            <a:off x="693042" y="923959"/>
            <a:ext cx="3465215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 - Technical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4384089" y="923959"/>
            <a:ext cx="5003493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Many new technologies to learn/master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Git, Terraform, Kubernetes (none of these are trivial)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Many small decisions need to be made when building up your GitOps capability </a:t>
            </a:r>
            <a:endParaRPr lang="en-US" sz="1900" b="0" strike="noStrike" spc="-1"/>
          </a:p>
        </p:txBody>
      </p:sp>
      <p:sp>
        <p:nvSpPr>
          <p:cNvPr id="251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360000" y="180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E8009B31-EE3C-4DCE-88F0-EA3FE2AB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A82D9556-7EB0-4226-B5CF-E48584DA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96756" y="1688242"/>
            <a:ext cx="3319299" cy="4248439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4" name="CustomShape 1"/>
          <p:cNvSpPr/>
          <p:nvPr/>
        </p:nvSpPr>
        <p:spPr>
          <a:xfrm>
            <a:off x="6104537" y="2759716"/>
            <a:ext cx="3629565" cy="204024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 - Cultural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693043" y="815965"/>
            <a:ext cx="4687926" cy="59929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Need to change delivery mindset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‘Hero’ culture of ‘logging in and fixing’ needs to be challenged 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The deployment process/code is king and discipline needs to be maintained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Onboarding new teams to this way of working can generate a lot of friction if they are not prepared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  <p:sp>
        <p:nvSpPr>
          <p:cNvPr id="255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360000" y="180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57204" cy="7559675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8" name="CustomShape 1"/>
          <p:cNvSpPr/>
          <p:nvPr/>
        </p:nvSpPr>
        <p:spPr>
          <a:xfrm>
            <a:off x="434310" y="786294"/>
            <a:ext cx="3597940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 - Business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5040311" y="786295"/>
            <a:ext cx="4347271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GitOps work is very front-loaded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Can take a long time to ‘bed in’ good practices within an organization before seeing a return on investment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Benefits are not immediately obvious to non-technical people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Emergent area: there is no ‘safe, proven choice’ for a GitOps approach</a:t>
            </a:r>
            <a:endParaRPr lang="en-US" sz="1900" b="0" strike="noStrike" spc="-1"/>
          </a:p>
        </p:txBody>
      </p:sp>
      <p:sp>
        <p:nvSpPr>
          <p:cNvPr id="259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360000" y="180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62" name="CustomShape 1"/>
          <p:cNvSpPr/>
          <p:nvPr/>
        </p:nvSpPr>
        <p:spPr>
          <a:xfrm>
            <a:off x="5166320" y="11747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 - Solutions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693042" y="786295"/>
            <a:ext cx="3154973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Technical: Invest in spreading expertise and gaining experience across teams. Ensure documentation and pairing etc used to pass on knowledge.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Cultural: Invest early in outreach, bring staff with you. Point out opportunities for growth and development.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Business: Be realistic, don’t over-promise, and measure costs and compare old/new costs to demonstrate business value.</a:t>
            </a:r>
            <a:endParaRPr lang="en-US" b="0" strike="noStrike" spc="-1"/>
          </a:p>
        </p:txBody>
      </p:sp>
      <p:sp>
        <p:nvSpPr>
          <p:cNvPr id="263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360000" y="180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CustomShape 1"/>
          <p:cNvSpPr/>
          <p:nvPr/>
        </p:nvSpPr>
        <p:spPr>
          <a:xfrm>
            <a:off x="5385749" y="402482"/>
            <a:ext cx="4001831" cy="199221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spc="-1">
                <a:latin typeface="+mj-lt"/>
                <a:ea typeface="+mj-ea"/>
                <a:cs typeface="+mj-cs"/>
              </a:rPr>
              <a:t>Thank you!</a:t>
            </a:r>
            <a:endParaRPr lang="en-US" sz="4400" b="0" strike="noStrike" spc="-1">
              <a:latin typeface="+mj-lt"/>
              <a:ea typeface="+mj-ea"/>
              <a:cs typeface="+mj-cs"/>
            </a:endParaRPr>
          </a:p>
        </p:txBody>
      </p:sp>
      <p:pic>
        <p:nvPicPr>
          <p:cNvPr id="268" name="Picture 88_1"/>
          <p:cNvPicPr/>
          <p:nvPr/>
        </p:nvPicPr>
        <p:blipFill rotWithShape="1">
          <a:blip r:embed="rId2"/>
          <a:srcRect l="14878" r="18223" b="-1"/>
          <a:stretch/>
        </p:blipFill>
        <p:spPr>
          <a:xfrm>
            <a:off x="20" y="10"/>
            <a:ext cx="5057299" cy="7559665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267" name="CustomShape 2"/>
          <p:cNvSpPr/>
          <p:nvPr/>
        </p:nvSpPr>
        <p:spPr>
          <a:xfrm>
            <a:off x="5385749" y="2572027"/>
            <a:ext cx="4001831" cy="423693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strike="noStrike" spc="-1"/>
              <a:t>Ian Miell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strike="noStrike" spc="-1"/>
              <a:t>Twitter: @ianmiell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u="sng" strike="noStrike" spc="-1">
                <a:uFillTx/>
                <a:hlinkClick r:id="rId3"/>
              </a:rPr>
              <a:t>Ian.miell@gmail.com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31" y="1343942"/>
            <a:ext cx="3729664" cy="4193819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0" name="CustomShape 1"/>
          <p:cNvSpPr/>
          <p:nvPr/>
        </p:nvSpPr>
        <p:spPr>
          <a:xfrm>
            <a:off x="941787" y="2303963"/>
            <a:ext cx="2797051" cy="273582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Overview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369770" y="1063568"/>
            <a:ext cx="5017812" cy="54325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Part I – Introduction</a:t>
            </a: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Part II - Why GitOps?</a:t>
            </a: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Part III – Defining GitOps</a:t>
            </a: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Break</a:t>
            </a: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Park IV – Key GitOps Tools</a:t>
            </a: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Part V – Demo</a:t>
            </a: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Part VI – Implementation Challenges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E8009B31-EE3C-4DCE-88F0-EA3FE2AB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A82D9556-7EB0-4226-B5CF-E48584DA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96756" y="1688242"/>
            <a:ext cx="3319299" cy="4248439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2" name="CustomShape 1"/>
          <p:cNvSpPr/>
          <p:nvPr/>
        </p:nvSpPr>
        <p:spPr>
          <a:xfrm>
            <a:off x="6099799" y="2759716"/>
            <a:ext cx="3350930" cy="204024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Discussion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693043" y="815965"/>
            <a:ext cx="4687926" cy="59929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How do you deploy software now?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What are the challenges/bottlenecks?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What tools do you use, and what are their characteristics?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What do you understand by GitOps?</a:t>
            </a:r>
            <a:endParaRPr lang="en-US" sz="1900" b="0" strike="noStrike" spc="-1"/>
          </a:p>
        </p:txBody>
      </p:sp>
      <p:sp>
        <p:nvSpPr>
          <p:cNvPr id="173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spcAft>
                <a:spcPts val="600"/>
              </a:spcAft>
            </a:pPr>
            <a:endParaRPr lang="en-GB" sz="1800" b="0" strike="noStrike" spc="-1">
              <a:latin typeface="Arial"/>
            </a:endParaRPr>
          </a:p>
          <a:p>
            <a:pPr marL="3175">
              <a:spcAft>
                <a:spcPts val="600"/>
              </a:spcAft>
              <a:buClr>
                <a:srgbClr val="000000"/>
              </a:buClr>
              <a:buSzPct val="45000"/>
            </a:pP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77" y="0"/>
            <a:ext cx="623234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5" name="CustomShape 1"/>
          <p:cNvSpPr/>
          <p:nvPr/>
        </p:nvSpPr>
        <p:spPr>
          <a:xfrm>
            <a:off x="748674" y="1174790"/>
            <a:ext cx="309960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 dirty="0">
                <a:latin typeface="+mj-lt"/>
                <a:ea typeface="+mj-ea"/>
                <a:cs typeface="+mj-cs"/>
              </a:rPr>
              <a:t>What is </a:t>
            </a:r>
            <a:r>
              <a:rPr lang="en-US" sz="4400" b="1" strike="noStrike" kern="1200" spc="-1" dirty="0" err="1">
                <a:latin typeface="+mj-lt"/>
                <a:ea typeface="+mj-ea"/>
                <a:cs typeface="+mj-cs"/>
              </a:rPr>
              <a:t>GitOps</a:t>
            </a:r>
            <a:r>
              <a:rPr lang="en-US" sz="4400" b="1" spc="-1" dirty="0">
                <a:latin typeface="+mj-lt"/>
                <a:ea typeface="+mj-ea"/>
                <a:cs typeface="+mj-cs"/>
              </a:rPr>
              <a:t>?</a:t>
            </a:r>
            <a:endParaRPr lang="en-US" sz="4400" spc="-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In</a:t>
            </a:r>
            <a:r>
              <a:rPr lang="en-US" sz="4400" b="1" strike="noStrike" kern="1200" spc="-1" dirty="0">
                <a:latin typeface="+mj-lt"/>
                <a:ea typeface="+mj-ea"/>
                <a:cs typeface="+mj-cs"/>
              </a:rPr>
              <a:t> One Slide</a:t>
            </a:r>
            <a:endParaRPr lang="en-US" sz="4400" b="0" strike="noStrike" kern="1200" spc="-1">
              <a:latin typeface="+mj-lt"/>
              <a:ea typeface="+mj-ea"/>
              <a:cs typeface="+mj-cs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5292328" y="786295"/>
            <a:ext cx="409525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Can be defined in various ways, but at core: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1) Everything as Code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2) Declarative system operation definition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3) Control Loop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Packaging of older ideas (eg DevOps, Scripting, Versioned Source Control, configuration management, Make) into an opinionated movement.</a:t>
            </a:r>
            <a:r>
              <a:rPr lang="en-US" sz="1900" b="0" strike="noStrike" spc="-1"/>
              <a:t> </a:t>
            </a:r>
          </a:p>
        </p:txBody>
      </p:sp>
      <p:sp>
        <p:nvSpPr>
          <p:cNvPr id="176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sz="1800" b="0" strike="noStrike" spc="-1">
              <a:latin typeface="Arial"/>
            </a:endParaRPr>
          </a:p>
          <a:p>
            <a:pPr marL="216000" indent="-212760"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600" b="1" strike="noStrike" spc="-1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lang="en-GB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6D54F7E-825A-4BBA-815F-35CCA8B9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98195"/>
            <a:ext cx="10080625" cy="306147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Picture 178"/>
          <p:cNvPicPr/>
          <p:nvPr/>
        </p:nvPicPr>
        <p:blipFill rotWithShape="1">
          <a:blip r:embed="rId2"/>
          <a:srcRect r="22659" b="1"/>
          <a:stretch/>
        </p:blipFill>
        <p:spPr>
          <a:xfrm>
            <a:off x="20" y="1"/>
            <a:ext cx="10080605" cy="7559675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178" name="CustomShape 1"/>
          <p:cNvSpPr/>
          <p:nvPr/>
        </p:nvSpPr>
        <p:spPr>
          <a:xfrm>
            <a:off x="495943" y="5769868"/>
            <a:ext cx="5730973" cy="82918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strike="noStrike" spc="-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Part II – Why GitOps?</a:t>
            </a:r>
            <a:endParaRPr lang="en-US" sz="3500" b="0" strike="noStrike" spc="-1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77" y="0"/>
            <a:ext cx="623234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0" name="CustomShape 1"/>
          <p:cNvSpPr/>
          <p:nvPr/>
        </p:nvSpPr>
        <p:spPr>
          <a:xfrm>
            <a:off x="748674" y="1174790"/>
            <a:ext cx="309960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Problems Does GitOps Solve?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292328" y="786295"/>
            <a:ext cx="409525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Various deployment anti-patterns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Deployment by hand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State in a spreadsheet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Pipeline by GUI 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‘It’s all up here’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Anti-patterns cost money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GitOps (like DevOps) reduces cost of deployment 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31" y="1343942"/>
            <a:ext cx="3729664" cy="4193819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2" name="CustomShape 1"/>
          <p:cNvSpPr/>
          <p:nvPr/>
        </p:nvSpPr>
        <p:spPr>
          <a:xfrm>
            <a:off x="603445" y="2303963"/>
            <a:ext cx="3135393" cy="273582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‘Deployment By Hand’ Anti-Pattern</a:t>
            </a:r>
            <a:endParaRPr lang="en-US" sz="37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369770" y="1063568"/>
            <a:ext cx="5017812" cy="54325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 Place code into environments through a manual process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May be sped up by scripting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Documents with deployment commands in them are still not uncommon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10647</TotalTime>
  <Application>Microsoft Office PowerPoint</Application>
  <PresentationFormat>Custom</PresentationFormat>
  <Slides>36</Slides>
  <Notes>0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/>
  <cp:revision>123</cp:revision>
  <dcterms:created xsi:type="dcterms:W3CDTF">2019-06-19T07:16:44Z</dcterms:created>
  <dcterms:modified xsi:type="dcterms:W3CDTF">2021-05-05T08:15:17Z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92</vt:i4>
  </property>
</Properties>
</file>