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4C9643-27E0-4C7F-A8A6-922FB4687875}" v="39" dt="2021-06-08T08:06:56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7480" cy="12574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7480" cy="1257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7480" cy="537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7480" cy="5374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7480" cy="5374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an.miell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nmiell/introduction-to-the-command-line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8"/>
          <p:cNvPicPr/>
          <p:nvPr/>
        </p:nvPicPr>
        <p:blipFill rotWithShape="1">
          <a:blip r:embed="rId2"/>
          <a:srcRect t="3870" r="2" b="1577"/>
          <a:stretch/>
        </p:blipFill>
        <p:spPr>
          <a:xfrm>
            <a:off x="20" y="10"/>
            <a:ext cx="7995062" cy="7559665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37483" y="0"/>
            <a:ext cx="5843139" cy="7559675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CustomShape 1"/>
          <p:cNvSpPr/>
          <p:nvPr/>
        </p:nvSpPr>
        <p:spPr>
          <a:xfrm>
            <a:off x="6227307" y="402482"/>
            <a:ext cx="3160274" cy="209430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strike="noStrike" spc="-1">
                <a:latin typeface="+mj-lt"/>
                <a:ea typeface="+mj-ea"/>
                <a:cs typeface="+mj-cs"/>
              </a:rPr>
              <a:t>Introduction to the Command Line</a:t>
            </a:r>
            <a:endParaRPr lang="en-US" sz="3500" b="0" strike="noStrike" spc="-1">
              <a:latin typeface="+mj-lt"/>
              <a:ea typeface="+mj-ea"/>
              <a:cs typeface="+mj-cs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227307" y="2683255"/>
            <a:ext cx="3160274" cy="412570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strike="noStrike" spc="-1"/>
              <a:t>Ian Miell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strike="noStrike" spc="-1"/>
              <a:t>Twitter: @ianmiell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u="sng" strike="noStrike" spc="-1">
                <a:uFillTx/>
                <a:hlinkClick r:id="rId3"/>
              </a:rPr>
              <a:t>Ian.miell@gmail.com</a:t>
            </a:r>
            <a:endParaRPr lang="en-US" sz="19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strike="noStrike" spc="-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0" y="0"/>
            <a:ext cx="10078105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72" y="1233524"/>
            <a:ext cx="3819871" cy="50926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ustomShape 1"/>
          <p:cNvSpPr/>
          <p:nvPr/>
        </p:nvSpPr>
        <p:spPr>
          <a:xfrm>
            <a:off x="977100" y="1539587"/>
            <a:ext cx="3244512" cy="44805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I – Core Commands </a:t>
            </a:r>
            <a:endParaRPr lang="en-US" sz="44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7179898" y="1037441"/>
            <a:ext cx="2470464" cy="3293605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48" y="5270158"/>
            <a:ext cx="451528" cy="6019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4440165" y="1682168"/>
            <a:ext cx="4577620" cy="433791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cd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mkdir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rm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ls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cat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echo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</p:txBody>
      </p:sp>
      <p:sp>
        <p:nvSpPr>
          <p:cNvPr id="101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0" y="0"/>
            <a:ext cx="10078105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45595" cy="755967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ustomShape 1"/>
          <p:cNvSpPr/>
          <p:nvPr/>
        </p:nvSpPr>
        <p:spPr>
          <a:xfrm>
            <a:off x="210360" y="1271599"/>
            <a:ext cx="3295244" cy="491760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I – Core Commands </a:t>
            </a:r>
            <a:endParaRPr lang="en-US" sz="44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4" name="Arc 1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42845" y="2706710"/>
            <a:ext cx="3376276" cy="4501229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CustomShape 3"/>
          <p:cNvSpPr/>
          <p:nvPr/>
        </p:nvSpPr>
        <p:spPr>
          <a:xfrm>
            <a:off x="3677136" y="651847"/>
            <a:ext cx="5710445" cy="61571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less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How to use + tips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man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How to use + tips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</p:txBody>
      </p:sp>
      <p:sp>
        <p:nvSpPr>
          <p:cNvPr id="104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0" y="0"/>
            <a:ext cx="10078105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274" y="164166"/>
            <a:ext cx="5424076" cy="72313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6" name="CustomShape 1"/>
          <p:cNvSpPr/>
          <p:nvPr/>
        </p:nvSpPr>
        <p:spPr>
          <a:xfrm>
            <a:off x="2740943" y="1522025"/>
            <a:ext cx="4598738" cy="27706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I – Exercise / Break </a:t>
            </a:r>
            <a:endParaRPr lang="en-US" sz="60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0" name="Arc 11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062194" y="6801"/>
            <a:ext cx="5635842" cy="7513666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0770" y="5854364"/>
            <a:ext cx="583694" cy="7570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0" y="0"/>
            <a:ext cx="10078105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45595" cy="755967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ustomShape 1"/>
          <p:cNvSpPr/>
          <p:nvPr/>
        </p:nvSpPr>
        <p:spPr>
          <a:xfrm>
            <a:off x="567890" y="1271599"/>
            <a:ext cx="2646164" cy="491760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II – Globs vs Regexps</a:t>
            </a:r>
            <a:endParaRPr lang="en-US" sz="44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9" name="Arc 1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42845" y="2706710"/>
            <a:ext cx="3376276" cy="4501229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CustomShape 3"/>
          <p:cNvSpPr/>
          <p:nvPr/>
        </p:nvSpPr>
        <p:spPr>
          <a:xfrm>
            <a:off x="3677136" y="651847"/>
            <a:ext cx="5710445" cy="61571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Globs vs Regexps</a:t>
            </a: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Commonly confused – similar but different</a:t>
            </a: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Both used to select things:</a:t>
            </a:r>
            <a:endParaRPr lang="en-US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Eg glob wildcard, eg select all files with:</a:t>
            </a:r>
            <a:endParaRPr lang="en-US" b="0" strike="noStrike" spc="-1"/>
          </a:p>
          <a:p>
            <a:pPr marL="864000" lvl="3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ls *</a:t>
            </a:r>
            <a:endParaRPr lang="en-US" b="0" strike="noStrike" spc="-1"/>
          </a:p>
          <a:p>
            <a:pPr marL="648000" lvl="2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Regexp wildcard is ‘.*’, eg:</a:t>
            </a:r>
            <a:endParaRPr lang="en-US" b="0" strike="noStrike" spc="-1"/>
          </a:p>
          <a:p>
            <a:pPr marL="864000" lvl="3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grep “before.*after” *</a:t>
            </a: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Shells use globs, programs use regexps.</a:t>
            </a: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If it’s in quotes, the program uses it.</a:t>
            </a:r>
            <a:endParaRPr lang="en-US" b="0" strike="noStrike" spc="-1"/>
          </a:p>
        </p:txBody>
      </p:sp>
      <p:sp>
        <p:nvSpPr>
          <p:cNvPr id="109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0" y="0"/>
            <a:ext cx="10078105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45595" cy="755967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ustomShape 1"/>
          <p:cNvSpPr/>
          <p:nvPr/>
        </p:nvSpPr>
        <p:spPr>
          <a:xfrm>
            <a:off x="-98616" y="1174488"/>
            <a:ext cx="3692641" cy="491760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II – Text and File Manipulation</a:t>
            </a:r>
            <a:endParaRPr lang="en-US" sz="44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2" name="Arc 12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42845" y="2706710"/>
            <a:ext cx="3376276" cy="4501229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CustomShape 3"/>
          <p:cNvSpPr/>
          <p:nvPr/>
        </p:nvSpPr>
        <p:spPr>
          <a:xfrm>
            <a:off x="3677136" y="651847"/>
            <a:ext cx="5710445" cy="61571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grep</a:t>
            </a: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tr</a:t>
            </a: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sed</a:t>
            </a: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sort / uniq</a:t>
            </a: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tail</a:t>
            </a: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diff / sdiff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</p:txBody>
      </p:sp>
      <p:sp>
        <p:nvSpPr>
          <p:cNvPr id="112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0" y="4732"/>
            <a:ext cx="10078105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3445592" cy="75596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CustomShape 1"/>
          <p:cNvSpPr/>
          <p:nvPr/>
        </p:nvSpPr>
        <p:spPr>
          <a:xfrm>
            <a:off x="258804" y="651847"/>
            <a:ext cx="2955250" cy="61571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II – Readline Shortcuts</a:t>
            </a:r>
            <a:endParaRPr lang="en-US" sz="44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42845" y="2706710"/>
            <a:ext cx="3376276" cy="4501229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CustomShape 3"/>
          <p:cNvSpPr/>
          <p:nvPr/>
        </p:nvSpPr>
        <p:spPr>
          <a:xfrm>
            <a:off x="3677136" y="651847"/>
            <a:ext cx="5710445" cy="61571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Readline</a:t>
            </a: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CTRL + a</a:t>
            </a: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CTRL + e</a:t>
            </a: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CTRL + r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</p:txBody>
      </p:sp>
      <p:sp>
        <p:nvSpPr>
          <p:cNvPr id="115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0" y="0"/>
            <a:ext cx="10078105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274" y="164166"/>
            <a:ext cx="5424076" cy="72313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CustomShape 1"/>
          <p:cNvSpPr/>
          <p:nvPr/>
        </p:nvSpPr>
        <p:spPr>
          <a:xfrm>
            <a:off x="2740943" y="1522025"/>
            <a:ext cx="4598738" cy="27706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II – Exercise / Break </a:t>
            </a:r>
            <a:endParaRPr lang="en-US" sz="60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1" name="Arc 130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062194" y="6801"/>
            <a:ext cx="5635842" cy="7513666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0770" y="5854364"/>
            <a:ext cx="583694" cy="7570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0" y="4732"/>
            <a:ext cx="10078105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3445592" cy="75596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stomShape 1"/>
          <p:cNvSpPr/>
          <p:nvPr/>
        </p:nvSpPr>
        <p:spPr>
          <a:xfrm>
            <a:off x="148416" y="651847"/>
            <a:ext cx="3242258" cy="61571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III – Networking and System</a:t>
            </a:r>
            <a:endParaRPr lang="en-US" sz="44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0" name="Arc 12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42845" y="2706710"/>
            <a:ext cx="3376276" cy="4501229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CustomShape 3"/>
          <p:cNvSpPr/>
          <p:nvPr/>
        </p:nvSpPr>
        <p:spPr>
          <a:xfrm>
            <a:off x="3677136" y="651847"/>
            <a:ext cx="5710445" cy="61571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Networking: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Web requests</a:t>
            </a: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TCP connections</a:t>
            </a: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ICMP connections</a:t>
            </a: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DNS</a:t>
            </a:r>
            <a:endParaRPr lang="en-US" b="0" strike="noStrike" spc="-1"/>
          </a:p>
        </p:txBody>
      </p:sp>
      <p:sp>
        <p:nvSpPr>
          <p:cNvPr id="120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0" y="0"/>
            <a:ext cx="10078105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45595" cy="755967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CustomShape 1"/>
          <p:cNvSpPr/>
          <p:nvPr/>
        </p:nvSpPr>
        <p:spPr>
          <a:xfrm>
            <a:off x="-6127" y="1271599"/>
            <a:ext cx="3449787" cy="491760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III – Networking and System</a:t>
            </a:r>
            <a:endParaRPr lang="en-US" sz="44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3" name="Arc 13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42845" y="2706710"/>
            <a:ext cx="3376276" cy="4501229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CustomShape 3"/>
          <p:cNvSpPr/>
          <p:nvPr/>
        </p:nvSpPr>
        <p:spPr>
          <a:xfrm>
            <a:off x="3677136" y="651847"/>
            <a:ext cx="5710445" cy="61571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System: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top</a:t>
            </a: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ps</a:t>
            </a: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kill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</p:txBody>
      </p:sp>
      <p:sp>
        <p:nvSpPr>
          <p:cNvPr id="123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0" y="0"/>
            <a:ext cx="10078105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274" y="164166"/>
            <a:ext cx="5424076" cy="72313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5" name="CustomShape 1"/>
          <p:cNvSpPr/>
          <p:nvPr/>
        </p:nvSpPr>
        <p:spPr>
          <a:xfrm>
            <a:off x="2740943" y="1522025"/>
            <a:ext cx="4598738" cy="27706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Wrapup Q&amp;A</a:t>
            </a:r>
            <a:endParaRPr lang="en-US" sz="6000" b="0" strike="noStrike" kern="1200" spc="-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0" name="Arc 13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062194" y="6801"/>
            <a:ext cx="5635842" cy="7513666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0770" y="5854364"/>
            <a:ext cx="583694" cy="7570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ustomShape 2"/>
          <p:cNvSpPr/>
          <p:nvPr/>
        </p:nvSpPr>
        <p:spPr>
          <a:xfrm>
            <a:off x="360000" y="1980000"/>
            <a:ext cx="9177480" cy="467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432000" y="1866240"/>
            <a:ext cx="8813880" cy="454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  <a:p>
            <a:pPr>
              <a:spcAft>
                <a:spcPts val="600"/>
              </a:spcAft>
            </a:pPr>
            <a:endParaRPr lang="en-GB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0" y="0"/>
            <a:ext cx="10078105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45595" cy="755967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stomShape 1"/>
          <p:cNvSpPr/>
          <p:nvPr/>
        </p:nvSpPr>
        <p:spPr>
          <a:xfrm>
            <a:off x="567890" y="1271599"/>
            <a:ext cx="2646164" cy="491760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About Me</a:t>
            </a:r>
            <a:endParaRPr lang="en-US" sz="44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4" name="Arc 9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42845" y="2706710"/>
            <a:ext cx="3376276" cy="4501229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CustomShape 2"/>
          <p:cNvSpPr/>
          <p:nvPr/>
        </p:nvSpPr>
        <p:spPr>
          <a:xfrm>
            <a:off x="3677136" y="651847"/>
            <a:ext cx="5710445" cy="61571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Started in tech in 2000, Comp Sci degree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Only knew windows before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Command line was a mystery to me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Grew to love it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Book on bash, spend most of my time on the command line today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7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ustomShape 1"/>
          <p:cNvSpPr/>
          <p:nvPr/>
        </p:nvSpPr>
        <p:spPr>
          <a:xfrm>
            <a:off x="4380311" y="705569"/>
            <a:ext cx="5168561" cy="393103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strike="noStrike" spc="-1">
                <a:latin typeface="+mj-lt"/>
                <a:ea typeface="+mj-ea"/>
                <a:cs typeface="+mj-cs"/>
              </a:rPr>
              <a:t>Thanks!</a:t>
            </a:r>
            <a:endParaRPr lang="en-US" sz="5200" b="0" strike="noStrike" spc="-1">
              <a:latin typeface="+mj-lt"/>
              <a:ea typeface="+mj-ea"/>
              <a:cs typeface="+mj-cs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380309" y="5110340"/>
            <a:ext cx="5168562" cy="173368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0" strike="noStrike" spc="-1"/>
              <a:t>Ian Miell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0" strike="noStrike" spc="-1"/>
              <a:t>@ianmiell</a:t>
            </a:r>
          </a:p>
        </p:txBody>
      </p:sp>
      <p:pic>
        <p:nvPicPr>
          <p:cNvPr id="130" name="Picture 305"/>
          <p:cNvPicPr/>
          <p:nvPr/>
        </p:nvPicPr>
        <p:blipFill rotWithShape="1">
          <a:blip r:embed="rId2"/>
          <a:srcRect l="22858" r="26203" b="-1"/>
          <a:stretch/>
        </p:blipFill>
        <p:spPr>
          <a:xfrm>
            <a:off x="20" y="10"/>
            <a:ext cx="3850779" cy="7559665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5478" y="4860400"/>
            <a:ext cx="3508696" cy="20159"/>
          </a:xfrm>
          <a:custGeom>
            <a:avLst/>
            <a:gdLst>
              <a:gd name="connsiteX0" fmla="*/ 0 w 3508696"/>
              <a:gd name="connsiteY0" fmla="*/ 0 h 20159"/>
              <a:gd name="connsiteX1" fmla="*/ 654957 w 3508696"/>
              <a:gd name="connsiteY1" fmla="*/ 0 h 20159"/>
              <a:gd name="connsiteX2" fmla="*/ 1274826 w 3508696"/>
              <a:gd name="connsiteY2" fmla="*/ 0 h 20159"/>
              <a:gd name="connsiteX3" fmla="*/ 1894696 w 3508696"/>
              <a:gd name="connsiteY3" fmla="*/ 0 h 20159"/>
              <a:gd name="connsiteX4" fmla="*/ 2374218 w 3508696"/>
              <a:gd name="connsiteY4" fmla="*/ 0 h 20159"/>
              <a:gd name="connsiteX5" fmla="*/ 2888826 w 3508696"/>
              <a:gd name="connsiteY5" fmla="*/ 0 h 20159"/>
              <a:gd name="connsiteX6" fmla="*/ 3508696 w 3508696"/>
              <a:gd name="connsiteY6" fmla="*/ 0 h 20159"/>
              <a:gd name="connsiteX7" fmla="*/ 3508696 w 3508696"/>
              <a:gd name="connsiteY7" fmla="*/ 20159 h 20159"/>
              <a:gd name="connsiteX8" fmla="*/ 2923913 w 3508696"/>
              <a:gd name="connsiteY8" fmla="*/ 20159 h 20159"/>
              <a:gd name="connsiteX9" fmla="*/ 2444392 w 3508696"/>
              <a:gd name="connsiteY9" fmla="*/ 20159 h 20159"/>
              <a:gd name="connsiteX10" fmla="*/ 1964870 w 3508696"/>
              <a:gd name="connsiteY10" fmla="*/ 20159 h 20159"/>
              <a:gd name="connsiteX11" fmla="*/ 1345000 w 3508696"/>
              <a:gd name="connsiteY11" fmla="*/ 20159 h 20159"/>
              <a:gd name="connsiteX12" fmla="*/ 830391 w 3508696"/>
              <a:gd name="connsiteY12" fmla="*/ 20159 h 20159"/>
              <a:gd name="connsiteX13" fmla="*/ 0 w 3508696"/>
              <a:gd name="connsiteY13" fmla="*/ 20159 h 20159"/>
              <a:gd name="connsiteX14" fmla="*/ 0 w 3508696"/>
              <a:gd name="connsiteY14" fmla="*/ 0 h 20159"/>
              <a:gd name="connsiteX0" fmla="*/ 0 w 3508696"/>
              <a:gd name="connsiteY0" fmla="*/ 0 h 20159"/>
              <a:gd name="connsiteX1" fmla="*/ 549696 w 3508696"/>
              <a:gd name="connsiteY1" fmla="*/ 0 h 20159"/>
              <a:gd name="connsiteX2" fmla="*/ 1029217 w 3508696"/>
              <a:gd name="connsiteY2" fmla="*/ 0 h 20159"/>
              <a:gd name="connsiteX3" fmla="*/ 1684174 w 3508696"/>
              <a:gd name="connsiteY3" fmla="*/ 0 h 20159"/>
              <a:gd name="connsiteX4" fmla="*/ 2233870 w 3508696"/>
              <a:gd name="connsiteY4" fmla="*/ 0 h 20159"/>
              <a:gd name="connsiteX5" fmla="*/ 2783565 w 3508696"/>
              <a:gd name="connsiteY5" fmla="*/ 0 h 20159"/>
              <a:gd name="connsiteX6" fmla="*/ 3508696 w 3508696"/>
              <a:gd name="connsiteY6" fmla="*/ 0 h 20159"/>
              <a:gd name="connsiteX7" fmla="*/ 3508696 w 3508696"/>
              <a:gd name="connsiteY7" fmla="*/ 20159 h 20159"/>
              <a:gd name="connsiteX8" fmla="*/ 2923913 w 3508696"/>
              <a:gd name="connsiteY8" fmla="*/ 20159 h 20159"/>
              <a:gd name="connsiteX9" fmla="*/ 2444392 w 3508696"/>
              <a:gd name="connsiteY9" fmla="*/ 20159 h 20159"/>
              <a:gd name="connsiteX10" fmla="*/ 1859609 w 3508696"/>
              <a:gd name="connsiteY10" fmla="*/ 20159 h 20159"/>
              <a:gd name="connsiteX11" fmla="*/ 1274826 w 3508696"/>
              <a:gd name="connsiteY11" fmla="*/ 20159 h 20159"/>
              <a:gd name="connsiteX12" fmla="*/ 725131 w 3508696"/>
              <a:gd name="connsiteY12" fmla="*/ 20159 h 20159"/>
              <a:gd name="connsiteX13" fmla="*/ 0 w 3508696"/>
              <a:gd name="connsiteY13" fmla="*/ 20159 h 20159"/>
              <a:gd name="connsiteX14" fmla="*/ 0 w 3508696"/>
              <a:gd name="connsiteY14" fmla="*/ 0 h 2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08696" h="20159" fill="none" extrusionOk="0">
                <a:moveTo>
                  <a:pt x="0" y="0"/>
                </a:moveTo>
                <a:cubicBezTo>
                  <a:pt x="244922" y="-23913"/>
                  <a:pt x="380092" y="13109"/>
                  <a:pt x="654957" y="0"/>
                </a:cubicBezTo>
                <a:cubicBezTo>
                  <a:pt x="901176" y="15735"/>
                  <a:pt x="1013186" y="27608"/>
                  <a:pt x="1274826" y="0"/>
                </a:cubicBezTo>
                <a:cubicBezTo>
                  <a:pt x="1538420" y="11292"/>
                  <a:pt x="1712206" y="-30651"/>
                  <a:pt x="1894696" y="0"/>
                </a:cubicBezTo>
                <a:cubicBezTo>
                  <a:pt x="2082371" y="31184"/>
                  <a:pt x="2176450" y="18947"/>
                  <a:pt x="2374218" y="0"/>
                </a:cubicBezTo>
                <a:cubicBezTo>
                  <a:pt x="2569916" y="-14440"/>
                  <a:pt x="2758812" y="-10661"/>
                  <a:pt x="2888826" y="0"/>
                </a:cubicBezTo>
                <a:cubicBezTo>
                  <a:pt x="3008272" y="-8213"/>
                  <a:pt x="3344169" y="8671"/>
                  <a:pt x="3508696" y="0"/>
                </a:cubicBezTo>
                <a:cubicBezTo>
                  <a:pt x="3508746" y="4564"/>
                  <a:pt x="3509267" y="16310"/>
                  <a:pt x="3508696" y="20159"/>
                </a:cubicBezTo>
                <a:cubicBezTo>
                  <a:pt x="3352526" y="33883"/>
                  <a:pt x="3180224" y="-13180"/>
                  <a:pt x="2923913" y="20159"/>
                </a:cubicBezTo>
                <a:cubicBezTo>
                  <a:pt x="2660085" y="28263"/>
                  <a:pt x="2567836" y="-1926"/>
                  <a:pt x="2444392" y="20159"/>
                </a:cubicBezTo>
                <a:cubicBezTo>
                  <a:pt x="2325934" y="34802"/>
                  <a:pt x="2147956" y="27595"/>
                  <a:pt x="1964870" y="20159"/>
                </a:cubicBezTo>
                <a:cubicBezTo>
                  <a:pt x="1759543" y="38445"/>
                  <a:pt x="1540617" y="-30724"/>
                  <a:pt x="1345000" y="20159"/>
                </a:cubicBezTo>
                <a:cubicBezTo>
                  <a:pt x="1150431" y="15852"/>
                  <a:pt x="1054016" y="28098"/>
                  <a:pt x="830391" y="20159"/>
                </a:cubicBezTo>
                <a:cubicBezTo>
                  <a:pt x="571317" y="-13162"/>
                  <a:pt x="342502" y="-29708"/>
                  <a:pt x="0" y="20159"/>
                </a:cubicBezTo>
                <a:cubicBezTo>
                  <a:pt x="-139" y="15692"/>
                  <a:pt x="705" y="9820"/>
                  <a:pt x="0" y="0"/>
                </a:cubicBezTo>
                <a:close/>
              </a:path>
              <a:path w="3508696" h="20159" stroke="0" extrusionOk="0">
                <a:moveTo>
                  <a:pt x="0" y="0"/>
                </a:moveTo>
                <a:cubicBezTo>
                  <a:pt x="159867" y="-7199"/>
                  <a:pt x="354579" y="19881"/>
                  <a:pt x="549696" y="0"/>
                </a:cubicBezTo>
                <a:cubicBezTo>
                  <a:pt x="752526" y="8174"/>
                  <a:pt x="823061" y="-16389"/>
                  <a:pt x="1029217" y="0"/>
                </a:cubicBezTo>
                <a:cubicBezTo>
                  <a:pt x="1258854" y="949"/>
                  <a:pt x="1451049" y="45580"/>
                  <a:pt x="1684174" y="0"/>
                </a:cubicBezTo>
                <a:cubicBezTo>
                  <a:pt x="1955041" y="-7769"/>
                  <a:pt x="2104477" y="3757"/>
                  <a:pt x="2233870" y="0"/>
                </a:cubicBezTo>
                <a:cubicBezTo>
                  <a:pt x="2378617" y="14724"/>
                  <a:pt x="2594521" y="-9632"/>
                  <a:pt x="2783565" y="0"/>
                </a:cubicBezTo>
                <a:cubicBezTo>
                  <a:pt x="2930606" y="34591"/>
                  <a:pt x="3296873" y="32737"/>
                  <a:pt x="3508696" y="0"/>
                </a:cubicBezTo>
                <a:cubicBezTo>
                  <a:pt x="3509474" y="4389"/>
                  <a:pt x="3509337" y="9963"/>
                  <a:pt x="3508696" y="20159"/>
                </a:cubicBezTo>
                <a:cubicBezTo>
                  <a:pt x="3332689" y="38902"/>
                  <a:pt x="3045001" y="35050"/>
                  <a:pt x="2923913" y="20159"/>
                </a:cubicBezTo>
                <a:cubicBezTo>
                  <a:pt x="2792154" y="16157"/>
                  <a:pt x="2646976" y="-24844"/>
                  <a:pt x="2444392" y="20159"/>
                </a:cubicBezTo>
                <a:cubicBezTo>
                  <a:pt x="2269430" y="42265"/>
                  <a:pt x="2054148" y="-5639"/>
                  <a:pt x="1859609" y="20159"/>
                </a:cubicBezTo>
                <a:cubicBezTo>
                  <a:pt x="1653154" y="57661"/>
                  <a:pt x="1561466" y="-10751"/>
                  <a:pt x="1274826" y="20159"/>
                </a:cubicBezTo>
                <a:cubicBezTo>
                  <a:pt x="988374" y="33873"/>
                  <a:pt x="967325" y="15821"/>
                  <a:pt x="725131" y="20159"/>
                </a:cubicBezTo>
                <a:cubicBezTo>
                  <a:pt x="474852" y="20642"/>
                  <a:pt x="178748" y="35757"/>
                  <a:pt x="0" y="20159"/>
                </a:cubicBezTo>
                <a:cubicBezTo>
                  <a:pt x="1263" y="13346"/>
                  <a:pt x="212" y="8541"/>
                  <a:pt x="0" y="0"/>
                </a:cubicBezTo>
                <a:close/>
              </a:path>
              <a:path w="3508696" h="20159" fill="none" stroke="0" extrusionOk="0">
                <a:moveTo>
                  <a:pt x="0" y="0"/>
                </a:moveTo>
                <a:cubicBezTo>
                  <a:pt x="212702" y="-11825"/>
                  <a:pt x="363902" y="15309"/>
                  <a:pt x="654957" y="0"/>
                </a:cubicBezTo>
                <a:cubicBezTo>
                  <a:pt x="927379" y="1140"/>
                  <a:pt x="998020" y="25393"/>
                  <a:pt x="1274826" y="0"/>
                </a:cubicBezTo>
                <a:cubicBezTo>
                  <a:pt x="1517447" y="-3047"/>
                  <a:pt x="1696785" y="11091"/>
                  <a:pt x="1894696" y="0"/>
                </a:cubicBezTo>
                <a:cubicBezTo>
                  <a:pt x="2082883" y="23716"/>
                  <a:pt x="2183089" y="19871"/>
                  <a:pt x="2374218" y="0"/>
                </a:cubicBezTo>
                <a:cubicBezTo>
                  <a:pt x="2583670" y="-16833"/>
                  <a:pt x="2776603" y="-23890"/>
                  <a:pt x="2888826" y="0"/>
                </a:cubicBezTo>
                <a:cubicBezTo>
                  <a:pt x="2971799" y="13853"/>
                  <a:pt x="3350714" y="30300"/>
                  <a:pt x="3508696" y="0"/>
                </a:cubicBezTo>
                <a:cubicBezTo>
                  <a:pt x="3508512" y="3984"/>
                  <a:pt x="3509132" y="16269"/>
                  <a:pt x="3508696" y="20159"/>
                </a:cubicBezTo>
                <a:cubicBezTo>
                  <a:pt x="3373181" y="12053"/>
                  <a:pt x="3226057" y="22365"/>
                  <a:pt x="2923913" y="20159"/>
                </a:cubicBezTo>
                <a:cubicBezTo>
                  <a:pt x="2626460" y="20542"/>
                  <a:pt x="2577327" y="16320"/>
                  <a:pt x="2444392" y="20159"/>
                </a:cubicBezTo>
                <a:cubicBezTo>
                  <a:pt x="2333885" y="51369"/>
                  <a:pt x="2163452" y="28908"/>
                  <a:pt x="1964870" y="20159"/>
                </a:cubicBezTo>
                <a:cubicBezTo>
                  <a:pt x="1779611" y="35861"/>
                  <a:pt x="1577697" y="41536"/>
                  <a:pt x="1345000" y="20159"/>
                </a:cubicBezTo>
                <a:cubicBezTo>
                  <a:pt x="1142692" y="20762"/>
                  <a:pt x="1050113" y="29944"/>
                  <a:pt x="830391" y="20159"/>
                </a:cubicBezTo>
                <a:cubicBezTo>
                  <a:pt x="592129" y="5877"/>
                  <a:pt x="272005" y="-35139"/>
                  <a:pt x="0" y="20159"/>
                </a:cubicBezTo>
                <a:cubicBezTo>
                  <a:pt x="311" y="15226"/>
                  <a:pt x="25" y="81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08696"/>
                      <a:gd name="connsiteY0" fmla="*/ 0 h 20159"/>
                      <a:gd name="connsiteX1" fmla="*/ 654957 w 3508696"/>
                      <a:gd name="connsiteY1" fmla="*/ 0 h 20159"/>
                      <a:gd name="connsiteX2" fmla="*/ 1274826 w 3508696"/>
                      <a:gd name="connsiteY2" fmla="*/ 0 h 20159"/>
                      <a:gd name="connsiteX3" fmla="*/ 1894696 w 3508696"/>
                      <a:gd name="connsiteY3" fmla="*/ 0 h 20159"/>
                      <a:gd name="connsiteX4" fmla="*/ 2374218 w 3508696"/>
                      <a:gd name="connsiteY4" fmla="*/ 0 h 20159"/>
                      <a:gd name="connsiteX5" fmla="*/ 2888826 w 3508696"/>
                      <a:gd name="connsiteY5" fmla="*/ 0 h 20159"/>
                      <a:gd name="connsiteX6" fmla="*/ 3508696 w 3508696"/>
                      <a:gd name="connsiteY6" fmla="*/ 0 h 20159"/>
                      <a:gd name="connsiteX7" fmla="*/ 3508696 w 3508696"/>
                      <a:gd name="connsiteY7" fmla="*/ 20159 h 20159"/>
                      <a:gd name="connsiteX8" fmla="*/ 2923913 w 3508696"/>
                      <a:gd name="connsiteY8" fmla="*/ 20159 h 20159"/>
                      <a:gd name="connsiteX9" fmla="*/ 2444392 w 3508696"/>
                      <a:gd name="connsiteY9" fmla="*/ 20159 h 20159"/>
                      <a:gd name="connsiteX10" fmla="*/ 1964870 w 3508696"/>
                      <a:gd name="connsiteY10" fmla="*/ 20159 h 20159"/>
                      <a:gd name="connsiteX11" fmla="*/ 1345000 w 3508696"/>
                      <a:gd name="connsiteY11" fmla="*/ 20159 h 20159"/>
                      <a:gd name="connsiteX12" fmla="*/ 830391 w 3508696"/>
                      <a:gd name="connsiteY12" fmla="*/ 20159 h 20159"/>
                      <a:gd name="connsiteX13" fmla="*/ 0 w 3508696"/>
                      <a:gd name="connsiteY13" fmla="*/ 20159 h 20159"/>
                      <a:gd name="connsiteX14" fmla="*/ 0 w 3508696"/>
                      <a:gd name="connsiteY14" fmla="*/ 0 h 20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508696" h="20159" fill="none" extrusionOk="0">
                        <a:moveTo>
                          <a:pt x="0" y="0"/>
                        </a:moveTo>
                        <a:cubicBezTo>
                          <a:pt x="242662" y="6655"/>
                          <a:pt x="398675" y="2258"/>
                          <a:pt x="654957" y="0"/>
                        </a:cubicBezTo>
                        <a:cubicBezTo>
                          <a:pt x="911239" y="-2258"/>
                          <a:pt x="1009704" y="25021"/>
                          <a:pt x="1274826" y="0"/>
                        </a:cubicBezTo>
                        <a:cubicBezTo>
                          <a:pt x="1539948" y="-25021"/>
                          <a:pt x="1703391" y="-25422"/>
                          <a:pt x="1894696" y="0"/>
                        </a:cubicBezTo>
                        <a:cubicBezTo>
                          <a:pt x="2086001" y="25422"/>
                          <a:pt x="2180682" y="18721"/>
                          <a:pt x="2374218" y="0"/>
                        </a:cubicBezTo>
                        <a:cubicBezTo>
                          <a:pt x="2567754" y="-18721"/>
                          <a:pt x="2774089" y="-18717"/>
                          <a:pt x="2888826" y="0"/>
                        </a:cubicBezTo>
                        <a:cubicBezTo>
                          <a:pt x="3003563" y="18717"/>
                          <a:pt x="3372013" y="10247"/>
                          <a:pt x="3508696" y="0"/>
                        </a:cubicBezTo>
                        <a:cubicBezTo>
                          <a:pt x="3508556" y="4401"/>
                          <a:pt x="3509407" y="15886"/>
                          <a:pt x="3508696" y="20159"/>
                        </a:cubicBezTo>
                        <a:cubicBezTo>
                          <a:pt x="3365533" y="7771"/>
                          <a:pt x="3202799" y="16773"/>
                          <a:pt x="2923913" y="20159"/>
                        </a:cubicBezTo>
                        <a:cubicBezTo>
                          <a:pt x="2645027" y="23545"/>
                          <a:pt x="2568362" y="8989"/>
                          <a:pt x="2444392" y="20159"/>
                        </a:cubicBezTo>
                        <a:cubicBezTo>
                          <a:pt x="2320422" y="31329"/>
                          <a:pt x="2163006" y="24292"/>
                          <a:pt x="1964870" y="20159"/>
                        </a:cubicBezTo>
                        <a:cubicBezTo>
                          <a:pt x="1766734" y="16026"/>
                          <a:pt x="1554566" y="13202"/>
                          <a:pt x="1345000" y="20159"/>
                        </a:cubicBezTo>
                        <a:cubicBezTo>
                          <a:pt x="1135434" y="27117"/>
                          <a:pt x="1048452" y="37758"/>
                          <a:pt x="830391" y="20159"/>
                        </a:cubicBezTo>
                        <a:cubicBezTo>
                          <a:pt x="612330" y="2560"/>
                          <a:pt x="316679" y="-4315"/>
                          <a:pt x="0" y="20159"/>
                        </a:cubicBezTo>
                        <a:cubicBezTo>
                          <a:pt x="649" y="15250"/>
                          <a:pt x="353" y="8865"/>
                          <a:pt x="0" y="0"/>
                        </a:cubicBezTo>
                        <a:close/>
                      </a:path>
                      <a:path w="3508696" h="20159" stroke="0" extrusionOk="0">
                        <a:moveTo>
                          <a:pt x="0" y="0"/>
                        </a:moveTo>
                        <a:cubicBezTo>
                          <a:pt x="151037" y="-5447"/>
                          <a:pt x="360993" y="-4122"/>
                          <a:pt x="549696" y="0"/>
                        </a:cubicBezTo>
                        <a:cubicBezTo>
                          <a:pt x="738399" y="4122"/>
                          <a:pt x="828075" y="-43"/>
                          <a:pt x="1029217" y="0"/>
                        </a:cubicBezTo>
                        <a:cubicBezTo>
                          <a:pt x="1230359" y="43"/>
                          <a:pt x="1429797" y="23559"/>
                          <a:pt x="1684174" y="0"/>
                        </a:cubicBezTo>
                        <a:cubicBezTo>
                          <a:pt x="1938551" y="-23559"/>
                          <a:pt x="2102214" y="-1774"/>
                          <a:pt x="2233870" y="0"/>
                        </a:cubicBezTo>
                        <a:cubicBezTo>
                          <a:pt x="2365526" y="1774"/>
                          <a:pt x="2601704" y="-26"/>
                          <a:pt x="2783565" y="0"/>
                        </a:cubicBezTo>
                        <a:cubicBezTo>
                          <a:pt x="2965426" y="26"/>
                          <a:pt x="3240393" y="20061"/>
                          <a:pt x="3508696" y="0"/>
                        </a:cubicBezTo>
                        <a:cubicBezTo>
                          <a:pt x="3508990" y="4906"/>
                          <a:pt x="3509694" y="10601"/>
                          <a:pt x="3508696" y="20159"/>
                        </a:cubicBezTo>
                        <a:cubicBezTo>
                          <a:pt x="3348208" y="31690"/>
                          <a:pt x="3043334" y="10044"/>
                          <a:pt x="2923913" y="20159"/>
                        </a:cubicBezTo>
                        <a:cubicBezTo>
                          <a:pt x="2804492" y="30274"/>
                          <a:pt x="2622378" y="1771"/>
                          <a:pt x="2444392" y="20159"/>
                        </a:cubicBezTo>
                        <a:cubicBezTo>
                          <a:pt x="2266406" y="38547"/>
                          <a:pt x="2040480" y="-7982"/>
                          <a:pt x="1859609" y="20159"/>
                        </a:cubicBezTo>
                        <a:cubicBezTo>
                          <a:pt x="1678738" y="48300"/>
                          <a:pt x="1561810" y="1064"/>
                          <a:pt x="1274826" y="20159"/>
                        </a:cubicBezTo>
                        <a:cubicBezTo>
                          <a:pt x="987842" y="39254"/>
                          <a:pt x="965766" y="20429"/>
                          <a:pt x="725131" y="20159"/>
                        </a:cubicBezTo>
                        <a:cubicBezTo>
                          <a:pt x="484496" y="19889"/>
                          <a:pt x="171995" y="46271"/>
                          <a:pt x="0" y="20159"/>
                        </a:cubicBezTo>
                        <a:cubicBezTo>
                          <a:pt x="194" y="14187"/>
                          <a:pt x="-730" y="861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0" y="0"/>
            <a:ext cx="10078105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72" y="1233524"/>
            <a:ext cx="3819871" cy="50926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stomShape 1"/>
          <p:cNvSpPr/>
          <p:nvPr/>
        </p:nvSpPr>
        <p:spPr>
          <a:xfrm>
            <a:off x="972685" y="1539587"/>
            <a:ext cx="2975165" cy="44805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Pre-requisites</a:t>
            </a:r>
            <a:endParaRPr lang="en-US" sz="44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6" name="Arc 95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7179898" y="1037441"/>
            <a:ext cx="2470464" cy="3293605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48" y="5270158"/>
            <a:ext cx="451528" cy="6019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440165" y="1682168"/>
            <a:ext cx="4577620" cy="433791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Access to a command line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Ideally bash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Nice to have – knowledge of basic bash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Introduction to Bash course available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Pipes most common feature likely to be used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0" y="4732"/>
            <a:ext cx="10078105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3445592" cy="75596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stomShape 1"/>
          <p:cNvSpPr/>
          <p:nvPr/>
        </p:nvSpPr>
        <p:spPr>
          <a:xfrm>
            <a:off x="567890" y="651847"/>
            <a:ext cx="2646164" cy="61571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This Course?</a:t>
            </a:r>
            <a:endParaRPr lang="en-US" sz="44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8" name="Arc 9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42845" y="2706710"/>
            <a:ext cx="3376276" cy="4501229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CustomShape 2"/>
          <p:cNvSpPr/>
          <p:nvPr/>
        </p:nvSpPr>
        <p:spPr>
          <a:xfrm>
            <a:off x="3677136" y="651847"/>
            <a:ext cx="5710445" cy="61571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Command line is efficient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For people who are:</a:t>
            </a: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New to it</a:t>
            </a: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Want to learn more about it</a:t>
            </a: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Want to progress further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NOT a complete list of all commands used</a:t>
            </a: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Try to cover wide ground, beginner to expert</a:t>
            </a: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Try to show how to learn more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0" y="0"/>
            <a:ext cx="10078105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45595" cy="755967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stomShape 1"/>
          <p:cNvSpPr/>
          <p:nvPr/>
        </p:nvSpPr>
        <p:spPr>
          <a:xfrm>
            <a:off x="567890" y="1271599"/>
            <a:ext cx="2646164" cy="491760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 Will Cover</a:t>
            </a:r>
            <a:endParaRPr lang="en-US" sz="44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0" name="Arc 9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42845" y="2706710"/>
            <a:ext cx="3376276" cy="4501229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CustomShape 2"/>
          <p:cNvSpPr/>
          <p:nvPr/>
        </p:nvSpPr>
        <p:spPr>
          <a:xfrm>
            <a:off x="3677136" y="651847"/>
            <a:ext cx="5710445" cy="61571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A lot of commands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Some techniques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Some key concepts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Readline</a:t>
            </a: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History of terminals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Anything you want...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0" y="0"/>
            <a:ext cx="10078105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45595" cy="755967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ustomShape 1"/>
          <p:cNvSpPr/>
          <p:nvPr/>
        </p:nvSpPr>
        <p:spPr>
          <a:xfrm>
            <a:off x="567890" y="1271599"/>
            <a:ext cx="2747720" cy="491760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Structure of Course</a:t>
            </a:r>
            <a:endParaRPr lang="en-US" sz="44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42845" y="2706710"/>
            <a:ext cx="3376276" cy="4501229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CustomShape 2"/>
          <p:cNvSpPr/>
          <p:nvPr/>
        </p:nvSpPr>
        <p:spPr>
          <a:xfrm>
            <a:off x="3677136" y="651847"/>
            <a:ext cx="5710445" cy="61571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Part I – The Core</a:t>
            </a: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Commands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Part II – Text and Files</a:t>
            </a: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Text and file manipulation and search</a:t>
            </a: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Readline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Part III – Networking and System (Time Permitting)</a:t>
            </a: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Web requests</a:t>
            </a: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Network debugging</a:t>
            </a: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Service management</a:t>
            </a:r>
            <a:endParaRPr lang="en-US" b="0" strike="noStrike" spc="-1"/>
          </a:p>
          <a:p>
            <a:pPr marL="432000" lvl="1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b="1" strike="noStrike" spc="-1"/>
              <a:t>System monitoring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875996" y="-1222453"/>
            <a:ext cx="5936447" cy="5761319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94" name="CustomShape 1"/>
          <p:cNvSpPr/>
          <p:nvPr/>
        </p:nvSpPr>
        <p:spPr>
          <a:xfrm>
            <a:off x="695561" y="742706"/>
            <a:ext cx="3596194" cy="26615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Discussion -</a:t>
            </a:r>
            <a:r>
              <a:rPr lang="en-US" sz="4400" b="1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Experience</a:t>
            </a:r>
            <a:endParaRPr lang="en-US" sz="44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311" y="972588"/>
            <a:ext cx="4344751" cy="583636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Never used command line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Used a little (less than one year)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Use rarely (longer than a year)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Use all the time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2587589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CustomShape 1"/>
          <p:cNvSpPr/>
          <p:nvPr/>
        </p:nvSpPr>
        <p:spPr>
          <a:xfrm>
            <a:off x="693042" y="442271"/>
            <a:ext cx="8694540" cy="148599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Discussion</a:t>
            </a:r>
            <a:endParaRPr lang="en-US" sz="52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93042" y="2851455"/>
            <a:ext cx="8694540" cy="395750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What do you want to learn about?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  <a:p>
            <a:pPr marL="2160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100" b="1" strike="noStrike" spc="-1"/>
              <a:t>What problems have you faced?</a:t>
            </a:r>
            <a:endParaRPr lang="en-US" sz="2100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0" strike="noStrike" spc="-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3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0" y="4732"/>
            <a:ext cx="10078105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5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3445592" cy="75596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ustomShape 2"/>
          <p:cNvSpPr/>
          <p:nvPr/>
        </p:nvSpPr>
        <p:spPr>
          <a:xfrm>
            <a:off x="567890" y="651847"/>
            <a:ext cx="2646164" cy="61571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Materials</a:t>
            </a:r>
            <a:endParaRPr lang="en-US" sz="44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" name="Arc 10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42845" y="2706710"/>
            <a:ext cx="3376276" cy="4501229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CustomShape 1"/>
          <p:cNvSpPr/>
          <p:nvPr/>
        </p:nvSpPr>
        <p:spPr>
          <a:xfrm>
            <a:off x="3677136" y="651847"/>
            <a:ext cx="5710445" cy="61571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u="sng" strike="noStrike" spc="-1">
                <a:uFillTx/>
                <a:hlinkClick r:id="rId2"/>
              </a:rPr>
              <a:t>https://github.com/ianmiell/introduction-to-the-command-line</a:t>
            </a: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strike="noStrike" spc="-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1869</TotalTime>
  <Words>1815</Words>
  <Application>Microsoft Office PowerPoint</Application>
  <PresentationFormat>Custom</PresentationFormat>
  <Paragraphs>753</Paragraphs>
  <Slides>28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/>
  <cp:revision>59</cp:revision>
  <dcterms:created xsi:type="dcterms:W3CDTF">2019-06-19T07:16:44Z</dcterms:created>
  <dcterms:modified xsi:type="dcterms:W3CDTF">2021-06-08T08:07:13Z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92</vt:i4>
  </property>
</Properties>
</file>