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74" r:id="rId6"/>
  </p:sldMasterIdLst>
  <p:notesMasterIdLst>
    <p:notesMasterId r:id="rId13"/>
  </p:notesMasterIdLst>
  <p:sldIdLst>
    <p:sldId id="378" r:id="rId7"/>
    <p:sldId id="379" r:id="rId8"/>
    <p:sldId id="276" r:id="rId9"/>
    <p:sldId id="381" r:id="rId10"/>
    <p:sldId id="256" r:id="rId11"/>
    <p:sldId id="380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A7D6D3-ACF4-1A9B-DF62-66C151AA351D}" v="1350" dt="2024-05-31T17:10:52.2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C1EDB-A1E7-4AD0-AD0D-F292FD4782A5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BF8C5-6131-4B90-A7A5-777412E42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311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2" name="Google Shape;282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7546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2" name="Google Shape;282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0AB1A-AFD7-4202-8C67-2C3947006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CA9BB2-7C14-49BF-84A6-9FB9D87BF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A3FD20-18C7-4C2F-BABA-431695ED9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9BC6-059E-4C26-A842-8CE0282BB18A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291FF6-D627-4EF1-AD2C-21FEBBE2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D903A8-3688-4248-9EBE-D1D78E49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E8E7-C17A-4315-AA4E-AEC32E1D05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11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FBF65-B1BE-4AD7-BBDC-C43FEC41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93F224-AD92-42E8-B63A-A4FC72217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CD232D-2A2B-4701-A0CF-7A840D4A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9BC6-059E-4C26-A842-8CE0282BB18A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DE7543-0D4D-4183-B2B0-7BC9F731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F2DD8C-B292-4300-9D40-979A6006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E8E7-C17A-4315-AA4E-AEC32E1D05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73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90C1B7-CE39-4C59-A25B-380B04C1F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82C71A-046C-4ACF-B6F9-67C361517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B0CAC5-3B84-4FF8-A5A3-3CB4480E4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9BC6-059E-4C26-A842-8CE0282BB18A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266358-6F44-4CCA-9020-6BBBA3CA9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7BD6B9-4B15-4D57-BE89-35659354B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E8E7-C17A-4315-AA4E-AEC32E1D05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16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0894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0AB1A-AFD7-4202-8C67-2C3947006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CA9BB2-7C14-49BF-84A6-9FB9D87BF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A3FD20-18C7-4C2F-BABA-431695ED9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9BC6-059E-4C26-A842-8CE0282BB18A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291FF6-D627-4EF1-AD2C-21FEBBE2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D903A8-3688-4248-9EBE-D1D78E49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E8E7-C17A-4315-AA4E-AEC32E1D05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703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80830" y="1066800"/>
            <a:ext cx="2159170" cy="3428763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="0" i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689643" y="1066800"/>
            <a:ext cx="2159170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006387" y="1066800"/>
            <a:ext cx="2159170" cy="3428762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321263" y="1056067"/>
            <a:ext cx="2159170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9644069" y="1056067"/>
            <a:ext cx="2159170" cy="3439495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703636" y="2965800"/>
            <a:ext cx="2159170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7325635" y="2965800"/>
            <a:ext cx="2159170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80830" y="4876800"/>
            <a:ext cx="5613570" cy="14478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23200" y="4876800"/>
            <a:ext cx="5580041" cy="14478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876800" y="381000"/>
            <a:ext cx="17272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997170" y="381000"/>
            <a:ext cx="17272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9550400" y="381000"/>
            <a:ext cx="14224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25"/>
          </p:nvPr>
        </p:nvSpPr>
        <p:spPr>
          <a:xfrm>
            <a:off x="11379200" y="381000"/>
            <a:ext cx="508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74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B545F-898E-4E0C-9B02-8346A52E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C3ECE5-332A-44E6-811A-0AABFE326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83744A-ABCB-4512-9778-B814E012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9BC6-059E-4C26-A842-8CE0282BB18A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1044DA-D22C-4AE1-A7FD-D8D21171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F7DC63-C364-4345-88E7-262F343B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E8E7-C17A-4315-AA4E-AEC32E1D05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61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73E08-76A9-4B35-A088-4EFC740E1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BB2BD5-65D0-4391-BA69-86E3CC803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8955E1-E949-4204-A4DA-02395F18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9BC6-059E-4C26-A842-8CE0282BB18A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E0ECD4-3026-432A-A878-BD68869D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72883B-A663-4928-B2C8-B73FE43C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E8E7-C17A-4315-AA4E-AEC32E1D05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862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44C08-13DB-45CF-96BE-216E6BFE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F0695D-CDC7-4286-A6F2-2190F585C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7EDCB7-AAD3-4977-A74C-B573666E9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AB62B1-089F-4CEF-B614-2A20750F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9BC6-059E-4C26-A842-8CE0282BB18A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3CDDC8-8E53-4ECA-980C-ACBFEC3C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AD08A7-3CD3-4D39-9257-94F1800E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E8E7-C17A-4315-AA4E-AEC32E1D05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2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D1706-CDAE-4E5E-829A-1E0B9D4E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F435-FBF5-484D-964A-74E99F934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D842F0-2F62-40F9-B58C-6475A0A5B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DE6279D-A191-43CC-9CB1-B436C63A3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1B8D8F1-BE85-4640-8376-5B5B7DF1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3A5073F-BB32-4483-B278-27C36F57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9BC6-059E-4C26-A842-8CE0282BB18A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E02699D-003C-448D-A0DA-A3E122D8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037E43-34DE-49A7-8CD2-62744F0C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E8E7-C17A-4315-AA4E-AEC32E1D05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38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ED14E-C5A5-4C59-8931-0DC96164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6B6A4D7-4E96-457B-9170-266020AD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9BC6-059E-4C26-A842-8CE0282BB18A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55BD8FD-8B08-4894-9126-9C2C1298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F30520-F98D-4D84-9F7A-4E9EF48F2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E8E7-C17A-4315-AA4E-AEC32E1D05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CF632EA-E55B-4054-8070-7984AFEF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9BC6-059E-4C26-A842-8CE0282BB18A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7075745-60BB-47AA-A3A8-5D2A0753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C9560D-FFC5-4BA4-8677-43CA83A5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E8E7-C17A-4315-AA4E-AEC32E1D05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57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F8CC5-F452-4813-9D4B-6263CBC82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3B7027-4CC8-4CEC-907B-253E9D5D5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E64E07-ED9C-4F62-B7FE-8683315D7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D4E347-CCC9-4FCB-94EF-DBE097E4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9BC6-059E-4C26-A842-8CE0282BB18A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1BFD8B-545A-418A-A276-1B1AEB52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E20620-59CA-416B-A3FC-345A5A0FC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E8E7-C17A-4315-AA4E-AEC32E1D05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9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63F25-C8D0-4F9D-84AB-9632F31CC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CB2E6E4-8327-4F2D-B874-EA26187E1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FC1D15-72A4-4557-BABF-F9592D1E8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094694-81B7-4B65-BC4A-0EA97990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9BC6-059E-4C26-A842-8CE0282BB18A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BCACEB-0C79-4F8D-87E5-54627F9A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3D5E54-1AC0-4DE5-A44C-B6A3C7CE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E8E7-C17A-4315-AA4E-AEC32E1D05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63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5B6F758-FB29-470A-93FD-8939D0E51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3B29E2-5C2D-41D6-978F-3F0E92D62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C2A144-BE7A-446A-890E-524F87C3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B9BC6-059E-4C26-A842-8CE0282BB18A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151596-77E1-42A3-AB8F-A7DBBFC8C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065ACA-F4DA-485B-83C3-F6FB33965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2E8E7-C17A-4315-AA4E-AEC32E1D05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50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76776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7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938199F-BF05-2B43-01D3-E33400137D04}"/>
              </a:ext>
            </a:extLst>
          </p:cNvPr>
          <p:cNvSpPr/>
          <p:nvPr userDrawn="1"/>
        </p:nvSpPr>
        <p:spPr>
          <a:xfrm>
            <a:off x="300892" y="762000"/>
            <a:ext cx="11576539" cy="56388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800" dirty="0"/>
          </a:p>
        </p:txBody>
      </p:sp>
      <p:sp>
        <p:nvSpPr>
          <p:cNvPr id="1027" name="TextBox 6">
            <a:extLst>
              <a:ext uri="{FF2B5EF4-FFF2-40B4-BE49-F238E27FC236}">
                <a16:creationId xmlns:a16="http://schemas.microsoft.com/office/drawing/2014/main" id="{91AC88D2-68CF-D39F-9F88-515F00F5006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304800"/>
            <a:ext cx="3165231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600" b="1">
                <a:latin typeface="Arial" charset="0"/>
                <a:cs typeface="Arial" charset="0"/>
              </a:rPr>
              <a:t>Business Model Canvas</a:t>
            </a:r>
          </a:p>
        </p:txBody>
      </p:sp>
      <p:sp>
        <p:nvSpPr>
          <p:cNvPr id="1028" name="TextBox 7">
            <a:extLst>
              <a:ext uri="{FF2B5EF4-FFF2-40B4-BE49-F238E27FC236}">
                <a16:creationId xmlns:a16="http://schemas.microsoft.com/office/drawing/2014/main" id="{656134DB-28FA-201A-DBA1-9ABA31D2D26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51754" y="184151"/>
            <a:ext cx="1727200" cy="2000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700" i="1">
                <a:latin typeface="Arial" charset="0"/>
                <a:cs typeface="Arial" charset="0"/>
              </a:rPr>
              <a:t>Designed for:</a:t>
            </a:r>
          </a:p>
        </p:txBody>
      </p:sp>
      <p:sp>
        <p:nvSpPr>
          <p:cNvPr id="1029" name="TextBox 8">
            <a:extLst>
              <a:ext uri="{FF2B5EF4-FFF2-40B4-BE49-F238E27FC236}">
                <a16:creationId xmlns:a16="http://schemas.microsoft.com/office/drawing/2014/main" id="{1606A907-7C17-C6EA-4B52-3AA4D59E88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75585" y="180976"/>
            <a:ext cx="1727200" cy="2000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700" i="1">
                <a:latin typeface="Arial" charset="0"/>
                <a:cs typeface="Arial" charset="0"/>
              </a:rPr>
              <a:t>Designed by:</a:t>
            </a:r>
          </a:p>
        </p:txBody>
      </p:sp>
      <p:sp>
        <p:nvSpPr>
          <p:cNvPr id="1030" name="TextBox 9">
            <a:extLst>
              <a:ext uri="{FF2B5EF4-FFF2-40B4-BE49-F238E27FC236}">
                <a16:creationId xmlns:a16="http://schemas.microsoft.com/office/drawing/2014/main" id="{21693512-BAF9-2459-CE21-3319AA232BC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433169" y="180975"/>
            <a:ext cx="1494693" cy="203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700" i="1">
                <a:latin typeface="Arial" charset="0"/>
                <a:cs typeface="Arial" charset="0"/>
              </a:rPr>
              <a:t>Date:</a:t>
            </a:r>
          </a:p>
        </p:txBody>
      </p:sp>
      <p:sp>
        <p:nvSpPr>
          <p:cNvPr id="1031" name="TextBox 10">
            <a:extLst>
              <a:ext uri="{FF2B5EF4-FFF2-40B4-BE49-F238E27FC236}">
                <a16:creationId xmlns:a16="http://schemas.microsoft.com/office/drawing/2014/main" id="{178BB7A0-B744-609B-0166-7F82C0020EE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52201" y="180976"/>
            <a:ext cx="763953" cy="2000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700" i="1">
                <a:latin typeface="Arial" charset="0"/>
                <a:cs typeface="Arial" charset="0"/>
              </a:rPr>
              <a:t>Version:</a:t>
            </a:r>
          </a:p>
        </p:txBody>
      </p:sp>
      <p:sp>
        <p:nvSpPr>
          <p:cNvPr id="1032" name="TextBox 11">
            <a:extLst>
              <a:ext uri="{FF2B5EF4-FFF2-40B4-BE49-F238E27FC236}">
                <a16:creationId xmlns:a16="http://schemas.microsoft.com/office/drawing/2014/main" id="{F6B89A1A-8479-3DA5-6011-EE9BFCD4194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0893" y="788988"/>
            <a:ext cx="2153138" cy="2460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000" b="1">
                <a:latin typeface="Arial" charset="0"/>
                <a:cs typeface="Arial" charset="0"/>
              </a:rPr>
              <a:t>Key Partners</a:t>
            </a:r>
          </a:p>
        </p:txBody>
      </p:sp>
      <p:sp>
        <p:nvSpPr>
          <p:cNvPr id="1033" name="TextBox 13">
            <a:extLst>
              <a:ext uri="{FF2B5EF4-FFF2-40B4-BE49-F238E27FC236}">
                <a16:creationId xmlns:a16="http://schemas.microsoft.com/office/drawing/2014/main" id="{7D9E6649-CF8E-DB89-8814-2D6A6A8992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0893" y="4572001"/>
            <a:ext cx="2153138" cy="2460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000" b="1">
                <a:latin typeface="Arial" charset="0"/>
                <a:cs typeface="Arial" charset="0"/>
              </a:rPr>
              <a:t>Cost Structure</a:t>
            </a:r>
          </a:p>
        </p:txBody>
      </p:sp>
      <p:sp>
        <p:nvSpPr>
          <p:cNvPr id="1034" name="TextBox 14">
            <a:extLst>
              <a:ext uri="{FF2B5EF4-FFF2-40B4-BE49-F238E27FC236}">
                <a16:creationId xmlns:a16="http://schemas.microsoft.com/office/drawing/2014/main" id="{02580345-4FD5-D5AD-5CB1-D914ECE083A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14247" y="788988"/>
            <a:ext cx="2155093" cy="2460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000" b="1">
                <a:latin typeface="Arial" charset="0"/>
                <a:cs typeface="Arial" charset="0"/>
              </a:rPr>
              <a:t>Key Activities</a:t>
            </a:r>
          </a:p>
        </p:txBody>
      </p:sp>
      <p:sp>
        <p:nvSpPr>
          <p:cNvPr id="1035" name="TextBox 15">
            <a:extLst>
              <a:ext uri="{FF2B5EF4-FFF2-40B4-BE49-F238E27FC236}">
                <a16:creationId xmlns:a16="http://schemas.microsoft.com/office/drawing/2014/main" id="{6591305A-B70E-7977-ED03-E258FEAB530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14247" y="2649538"/>
            <a:ext cx="2155093" cy="2460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000" b="1">
                <a:latin typeface="Arial" charset="0"/>
                <a:cs typeface="Arial" charset="0"/>
              </a:rPr>
              <a:t>Key Resources</a:t>
            </a:r>
          </a:p>
        </p:txBody>
      </p:sp>
      <p:sp>
        <p:nvSpPr>
          <p:cNvPr id="1036" name="TextBox 16">
            <a:extLst>
              <a:ext uri="{FF2B5EF4-FFF2-40B4-BE49-F238E27FC236}">
                <a16:creationId xmlns:a16="http://schemas.microsoft.com/office/drawing/2014/main" id="{36E8D3E1-45FE-FE91-48AB-464F2E5F712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54955" y="788988"/>
            <a:ext cx="2153138" cy="2460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000" b="1">
                <a:latin typeface="Arial" charset="0"/>
                <a:cs typeface="Arial" charset="0"/>
              </a:rPr>
              <a:t>Value Propositions</a:t>
            </a:r>
          </a:p>
        </p:txBody>
      </p:sp>
      <p:sp>
        <p:nvSpPr>
          <p:cNvPr id="1037" name="TextBox 18">
            <a:extLst>
              <a:ext uri="{FF2B5EF4-FFF2-40B4-BE49-F238E27FC236}">
                <a16:creationId xmlns:a16="http://schemas.microsoft.com/office/drawing/2014/main" id="{5E439067-D5B9-C30F-9424-5E6FB00FE85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85894" y="782638"/>
            <a:ext cx="2153138" cy="2460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000" b="1">
                <a:latin typeface="Arial" charset="0"/>
                <a:cs typeface="Arial" charset="0"/>
              </a:rPr>
              <a:t>Customer Relationships</a:t>
            </a:r>
          </a:p>
        </p:txBody>
      </p:sp>
      <p:sp>
        <p:nvSpPr>
          <p:cNvPr id="1038" name="TextBox 19">
            <a:extLst>
              <a:ext uri="{FF2B5EF4-FFF2-40B4-BE49-F238E27FC236}">
                <a16:creationId xmlns:a16="http://schemas.microsoft.com/office/drawing/2014/main" id="{64D87EA9-5B7B-5942-F013-07B52EB8B2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85894" y="2643188"/>
            <a:ext cx="2153138" cy="2476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000" b="1">
                <a:latin typeface="Arial" charset="0"/>
                <a:cs typeface="Arial" charset="0"/>
              </a:rPr>
              <a:t>Channels</a:t>
            </a:r>
          </a:p>
        </p:txBody>
      </p:sp>
      <p:sp>
        <p:nvSpPr>
          <p:cNvPr id="1039" name="TextBox 20">
            <a:extLst>
              <a:ext uri="{FF2B5EF4-FFF2-40B4-BE49-F238E27FC236}">
                <a16:creationId xmlns:a16="http://schemas.microsoft.com/office/drawing/2014/main" id="{0CFBB707-FE77-425A-DEB8-1631B33255E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622694" y="788988"/>
            <a:ext cx="2153138" cy="2460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000" b="1">
                <a:latin typeface="Arial" charset="0"/>
                <a:cs typeface="Arial" charset="0"/>
              </a:rPr>
              <a:t>Customer Segments</a:t>
            </a:r>
          </a:p>
        </p:txBody>
      </p:sp>
      <p:sp>
        <p:nvSpPr>
          <p:cNvPr id="1040" name="TextBox 22">
            <a:extLst>
              <a:ext uri="{FF2B5EF4-FFF2-40B4-BE49-F238E27FC236}">
                <a16:creationId xmlns:a16="http://schemas.microsoft.com/office/drawing/2014/main" id="{52B974D8-E1BE-3B59-9D01-9163AFA869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121401" y="4572001"/>
            <a:ext cx="2153138" cy="2460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000" b="1">
                <a:latin typeface="Arial" charset="0"/>
                <a:cs typeface="Arial" charset="0"/>
              </a:rPr>
              <a:t>Revenue Streams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BA87D7-62B1-79E4-4C1C-A41E733D80F2}"/>
              </a:ext>
            </a:extLst>
          </p:cNvPr>
          <p:cNvSpPr/>
          <p:nvPr userDrawn="1"/>
        </p:nvSpPr>
        <p:spPr>
          <a:xfrm>
            <a:off x="300892" y="762000"/>
            <a:ext cx="2313354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978B45-FAA3-427E-0E77-98DADF7A2F2D}"/>
              </a:ext>
            </a:extLst>
          </p:cNvPr>
          <p:cNvSpPr/>
          <p:nvPr userDrawn="1"/>
        </p:nvSpPr>
        <p:spPr>
          <a:xfrm>
            <a:off x="2614246" y="760414"/>
            <a:ext cx="2315308" cy="1882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F0EB73-AFDF-A54B-4FAF-5D6AE0917530}"/>
              </a:ext>
            </a:extLst>
          </p:cNvPr>
          <p:cNvSpPr/>
          <p:nvPr userDrawn="1"/>
        </p:nvSpPr>
        <p:spPr>
          <a:xfrm>
            <a:off x="2614246" y="2643188"/>
            <a:ext cx="2315308" cy="19288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EF67B2-84CA-E264-C0A3-5B437534EEB1}"/>
              </a:ext>
            </a:extLst>
          </p:cNvPr>
          <p:cNvSpPr/>
          <p:nvPr userDrawn="1"/>
        </p:nvSpPr>
        <p:spPr>
          <a:xfrm>
            <a:off x="4929554" y="762000"/>
            <a:ext cx="2313354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AE9444C-CFBE-614A-7540-254800FA0229}"/>
              </a:ext>
            </a:extLst>
          </p:cNvPr>
          <p:cNvSpPr/>
          <p:nvPr userDrawn="1"/>
        </p:nvSpPr>
        <p:spPr>
          <a:xfrm>
            <a:off x="7242908" y="762001"/>
            <a:ext cx="2313354" cy="1882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8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AF79FD-A871-94A3-9E64-9C18C21FA92D}"/>
              </a:ext>
            </a:extLst>
          </p:cNvPr>
          <p:cNvSpPr/>
          <p:nvPr userDrawn="1"/>
        </p:nvSpPr>
        <p:spPr>
          <a:xfrm>
            <a:off x="7242908" y="2643188"/>
            <a:ext cx="2313354" cy="19288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8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85739F-A6C8-C7AB-EAF5-F837453CD8E8}"/>
              </a:ext>
            </a:extLst>
          </p:cNvPr>
          <p:cNvSpPr/>
          <p:nvPr userDrawn="1"/>
        </p:nvSpPr>
        <p:spPr>
          <a:xfrm>
            <a:off x="9564078" y="762000"/>
            <a:ext cx="2315307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3AFC7A-0BB1-0BB0-E955-DEE41D479843}"/>
              </a:ext>
            </a:extLst>
          </p:cNvPr>
          <p:cNvSpPr/>
          <p:nvPr userDrawn="1"/>
        </p:nvSpPr>
        <p:spPr>
          <a:xfrm>
            <a:off x="300892" y="4579938"/>
            <a:ext cx="5800970" cy="182086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963AF-8608-4A8F-4D9A-D19205D26B5F}"/>
              </a:ext>
            </a:extLst>
          </p:cNvPr>
          <p:cNvSpPr/>
          <p:nvPr userDrawn="1"/>
        </p:nvSpPr>
        <p:spPr>
          <a:xfrm>
            <a:off x="6101862" y="4579938"/>
            <a:ext cx="5775569" cy="182086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800" dirty="0"/>
          </a:p>
        </p:txBody>
      </p:sp>
      <p:pic>
        <p:nvPicPr>
          <p:cNvPr id="1050" name="Picture 13">
            <a:extLst>
              <a:ext uri="{FF2B5EF4-FFF2-40B4-BE49-F238E27FC236}">
                <a16:creationId xmlns:a16="http://schemas.microsoft.com/office/drawing/2014/main" id="{1F9B3851-BF92-757D-2106-D6C00F5C9CF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939" y="706438"/>
            <a:ext cx="443524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1" name="Picture 14">
            <a:extLst>
              <a:ext uri="{FF2B5EF4-FFF2-40B4-BE49-F238E27FC236}">
                <a16:creationId xmlns:a16="http://schemas.microsoft.com/office/drawing/2014/main" id="{C744A82E-FABB-87E2-2318-A31AB788ACE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539" y="711201"/>
            <a:ext cx="44352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2" name="Picture 16">
            <a:extLst>
              <a:ext uri="{FF2B5EF4-FFF2-40B4-BE49-F238E27FC236}">
                <a16:creationId xmlns:a16="http://schemas.microsoft.com/office/drawing/2014/main" id="{EAA214A4-E114-9949-0C6F-884E892DE78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893" y="706438"/>
            <a:ext cx="443524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3" name="Picture 17">
            <a:extLst>
              <a:ext uri="{FF2B5EF4-FFF2-40B4-BE49-F238E27FC236}">
                <a16:creationId xmlns:a16="http://schemas.microsoft.com/office/drawing/2014/main" id="{1EA1F7F6-6380-FFCF-284C-44B82E7E84B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1"/>
          <a:stretch>
            <a:fillRect/>
          </a:stretch>
        </p:blipFill>
        <p:spPr bwMode="auto">
          <a:xfrm>
            <a:off x="7715739" y="4495801"/>
            <a:ext cx="44352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" name="Picture 19">
            <a:extLst>
              <a:ext uri="{FF2B5EF4-FFF2-40B4-BE49-F238E27FC236}">
                <a16:creationId xmlns:a16="http://schemas.microsoft.com/office/drawing/2014/main" id="{A49FF4BB-805E-F9A3-9ECD-56DDB7B2312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385" y="706438"/>
            <a:ext cx="443524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5" name="Picture 20">
            <a:extLst>
              <a:ext uri="{FF2B5EF4-FFF2-40B4-BE49-F238E27FC236}">
                <a16:creationId xmlns:a16="http://schemas.microsoft.com/office/drawing/2014/main" id="{5C79B623-8177-F6DB-1DBE-F47B9E273AB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770" y="706438"/>
            <a:ext cx="443524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6" name="Picture 21">
            <a:extLst>
              <a:ext uri="{FF2B5EF4-FFF2-40B4-BE49-F238E27FC236}">
                <a16:creationId xmlns:a16="http://schemas.microsoft.com/office/drawing/2014/main" id="{5EA4E610-350D-13CF-2E68-D6C7CACD723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5" r="6839"/>
          <a:stretch>
            <a:fillRect/>
          </a:stretch>
        </p:blipFill>
        <p:spPr bwMode="auto">
          <a:xfrm>
            <a:off x="1619739" y="4495801"/>
            <a:ext cx="44352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7" name="Picture 15">
            <a:extLst>
              <a:ext uri="{FF2B5EF4-FFF2-40B4-BE49-F238E27FC236}">
                <a16:creationId xmlns:a16="http://schemas.microsoft.com/office/drawing/2014/main" id="{DE17AC08-B37B-51A9-07C6-84C780FE8D1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447" y="2590801"/>
            <a:ext cx="44352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8" name="Picture 18">
            <a:extLst>
              <a:ext uri="{FF2B5EF4-FFF2-40B4-BE49-F238E27FC236}">
                <a16:creationId xmlns:a16="http://schemas.microsoft.com/office/drawing/2014/main" id="{CD8AEEF8-D2DA-1CE9-56AA-9207BD74412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8"/>
          <a:stretch>
            <a:fillRect/>
          </a:stretch>
        </p:blipFill>
        <p:spPr bwMode="auto">
          <a:xfrm>
            <a:off x="3938954" y="2590801"/>
            <a:ext cx="443524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639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79FADB0-997A-4BCB-98E5-25C02EC45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81878"/>
            <a:ext cx="9144000" cy="33097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pt-BR" dirty="0"/>
              <a:t>Grupo:</a:t>
            </a:r>
          </a:p>
          <a:p>
            <a:pPr algn="l"/>
            <a:r>
              <a:rPr lang="pt-BR" dirty="0"/>
              <a:t>Nome dos componentes: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Ian Monteiro Moreira – RM 558652</a:t>
            </a:r>
          </a:p>
          <a:p>
            <a:pPr algn="l"/>
            <a:endParaRPr lang="pt-B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415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/>
          <p:nvPr/>
        </p:nvSpPr>
        <p:spPr>
          <a:xfrm>
            <a:off x="210127" y="424825"/>
            <a:ext cx="11457997" cy="638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Storytelling e Inspiração Empreendedora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pt-BR" sz="2100" b="1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Com base na Disciplina de SW Design: ​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Traga a descrição completa da solução proposta pelo grupo - Seu projeto deve ter alguma inovação incremental ou disruptiva.​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1. Com base na solução pensada para o desafio, vocês deverão criar uma persona fictícia que represente o público-alvo do projeto, ajudando os participantes a entender melhor as necessidades e interesses das pessoas envolvidas. (50 pontos)​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1.1 Faça uma lista das características demográficas que você acha que seriam relevantes. Isso pode incluir idade, gênero, localização geográfica, estado civil, nível de renda, entre outros.​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1.2 Liste também os Interesses, Desafios, Objetivos, Comportamento e Necessidades.​ (MAPA DE EMPATIA)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1.3. Apresente uma ilustração que represente o persona​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​</a:t>
            </a:r>
          </a:p>
        </p:txBody>
      </p:sp>
      <p:sp>
        <p:nvSpPr>
          <p:cNvPr id="288" name="Google Shape;288;p29"/>
          <p:cNvSpPr txBox="1"/>
          <p:nvPr/>
        </p:nvSpPr>
        <p:spPr>
          <a:xfrm>
            <a:off x="0" y="0"/>
            <a:ext cx="114967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1º Entrega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36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/>
          <p:nvPr/>
        </p:nvSpPr>
        <p:spPr>
          <a:xfrm>
            <a:off x="210127" y="424825"/>
            <a:ext cx="11457997" cy="421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Storytelling e Inspiração Empreendedora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2. Crie um modelo de negócio detalhado utilizando o Business Model Canvas, visando compreender e planejar as principais áreas estratégicas da iniciativa. (50 pontos)​ (CANVAS)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​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 entrega deve ser em formato PPT e deve ser feita pelo Teams. Apenas um aluno do grupo fará a entrega. Não esqueçam de informar nome e RM de todos os alunos do grupo no primeiro slide.​</a:t>
            </a:r>
          </a:p>
        </p:txBody>
      </p:sp>
      <p:pic>
        <p:nvPicPr>
          <p:cNvPr id="285" name="Google Shape;285;p29" descr="shape_2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128" y="6298843"/>
            <a:ext cx="11761590" cy="64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9"/>
          <p:cNvSpPr txBox="1"/>
          <p:nvPr/>
        </p:nvSpPr>
        <p:spPr>
          <a:xfrm>
            <a:off x="0" y="0"/>
            <a:ext cx="114967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1º Entrega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6A165751-BC0C-563B-2DAE-DC2B601CB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740544"/>
              </p:ext>
            </p:extLst>
          </p:nvPr>
        </p:nvGraphicFramePr>
        <p:xfrm>
          <a:off x="348541" y="109263"/>
          <a:ext cx="6692874" cy="8735690"/>
        </p:xfrm>
        <a:graphic>
          <a:graphicData uri="http://schemas.openxmlformats.org/drawingml/2006/table">
            <a:tbl>
              <a:tblPr/>
              <a:tblGrid>
                <a:gridCol w="3445148">
                  <a:extLst>
                    <a:ext uri="{9D8B030D-6E8A-4147-A177-3AD203B41FA5}">
                      <a16:colId xmlns:a16="http://schemas.microsoft.com/office/drawing/2014/main" val="3523043475"/>
                    </a:ext>
                  </a:extLst>
                </a:gridCol>
                <a:gridCol w="1623863">
                  <a:extLst>
                    <a:ext uri="{9D8B030D-6E8A-4147-A177-3AD203B41FA5}">
                      <a16:colId xmlns:a16="http://schemas.microsoft.com/office/drawing/2014/main" val="809765300"/>
                    </a:ext>
                  </a:extLst>
                </a:gridCol>
                <a:gridCol w="1623863">
                  <a:extLst>
                    <a:ext uri="{9D8B030D-6E8A-4147-A177-3AD203B41FA5}">
                      <a16:colId xmlns:a16="http://schemas.microsoft.com/office/drawing/2014/main" val="130031070"/>
                    </a:ext>
                  </a:extLst>
                </a:gridCol>
              </a:tblGrid>
              <a:tr h="423416">
                <a:tc gridSpan="3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1" i="0" u="none" strike="noStrike" dirty="0">
                          <a:solidFill>
                            <a:srgbClr val="595959"/>
                          </a:solidFill>
                          <a:effectLst/>
                          <a:highlight>
                            <a:srgbClr val="C9C9C9"/>
                          </a:highlight>
                          <a:latin typeface="Arial"/>
                        </a:rPr>
                        <a:t>Roberto Leal</a:t>
                      </a:r>
                    </a:p>
                  </a:txBody>
                  <a:tcPr marL="102279" marR="102279" marT="51139" marB="5113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040518"/>
                  </a:ext>
                </a:extLst>
              </a:tr>
              <a:tr h="740978">
                <a:tc gridSpan="3"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0" i="0" u="none" strike="noStrike" dirty="0">
                          <a:solidFill>
                            <a:srgbClr val="5A5A5A"/>
                          </a:solidFill>
                          <a:effectLst/>
                          <a:latin typeface="Arial" panose="020B0604020202020204" pitchFamily="34" charset="0"/>
                        </a:rPr>
                        <a:t>1.1 Faça uma lista das características demográficas que você acha que seriam relevantes. Isso pode incluir idade, gênero, localização geográfica, estado civil, nível de renda, entre outros.​</a:t>
                      </a:r>
                    </a:p>
                  </a:txBody>
                  <a:tcPr marL="102279" marR="102279" marT="51139" marB="511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289754"/>
                  </a:ext>
                </a:extLst>
              </a:tr>
              <a:tr h="32814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1" i="0" u="none" strike="noStrike" dirty="0">
                          <a:solidFill>
                            <a:srgbClr val="5A5A5A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DESCRIÇÃO:</a:t>
                      </a:r>
                      <a:endParaRPr lang="pt-B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03" marR="7103" marT="71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7103" marR="7103" marT="71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7103" marR="7103" marT="71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4254877"/>
                  </a:ext>
                </a:extLst>
              </a:tr>
              <a:tr h="740978">
                <a:tc gridSpan="3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</a:rPr>
                        <a:t> Homem, mais ou menos na meia idade, possui um barco com até bastante tecnologia para pesca. Sua família tem a tradição de viver de pesca a gerações já, e pesca desde pequeno com seu pai, que já aposentou.</a:t>
                      </a:r>
                    </a:p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</a:rPr>
                        <a:t>Cabelo loiro e barba grande, casado a mais de 15 anos, também leva seu filho para a pesca, que possui 17 anos atualmente, e pesca com o pai desde os 4 anos. </a:t>
                      </a:r>
                    </a:p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</a:rPr>
                        <a:t>Vivem da pesca atualmente, e sempre tomam muito cuidado para agirem sempre dentro da lei.</a:t>
                      </a:r>
                    </a:p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</a:rPr>
                        <a:t>Mora junto com a família no litoral, e sempre que é dia de pesca acorda 2 da manhã para preparar tudo. Sempre vai pescar a pelo menos 10 quilômetros da costa, em alto mar. O foco principal de Roberto é a pescaria de atum.</a:t>
                      </a:r>
                    </a:p>
                    <a:p>
                      <a:pPr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</a:rPr>
                        <a:t>Além do filho, Roberto conta com mais 3 pessoas na sua tripulação, e é o capitão do barco.</a:t>
                      </a:r>
                    </a:p>
                  </a:txBody>
                  <a:tcPr marL="102279" marR="102279" marT="51139" marB="51139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477550"/>
                  </a:ext>
                </a:extLst>
              </a:tr>
              <a:tr h="317562">
                <a:tc gridSpan="3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3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FF"/>
                        </a:highlight>
                        <a:latin typeface="Arial"/>
                      </a:endParaRPr>
                    </a:p>
                  </a:txBody>
                  <a:tcPr marL="102279" marR="102279" marT="51139" marB="51139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180398"/>
                  </a:ext>
                </a:extLst>
              </a:tr>
              <a:tr h="423416">
                <a:tc gridSpan="3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102279" marR="102279" marT="51139" marB="51139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676951"/>
                  </a:ext>
                </a:extLst>
              </a:tr>
              <a:tr h="423416">
                <a:tc gridSpan="3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102279" marR="102279" marT="51139" marB="51139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260438"/>
                  </a:ext>
                </a:extLst>
              </a:tr>
              <a:tr h="317562">
                <a:tc gridSpan="3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 </a:t>
                      </a:r>
                      <a:endParaRPr lang="pt-B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279" marR="102279" marT="51139" marB="51139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56561"/>
                  </a:ext>
                </a:extLst>
              </a:tr>
              <a:tr h="423416">
                <a:tc gridSpan="3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102279" marR="102279" marT="51139" marB="51139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36362"/>
                  </a:ext>
                </a:extLst>
              </a:tr>
              <a:tr h="423416">
                <a:tc gridSpan="3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102279" marR="102279" marT="51139" marB="51139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905687"/>
                  </a:ext>
                </a:extLst>
              </a:tr>
              <a:tr h="423416">
                <a:tc gridSpan="3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102279" marR="102279" marT="51139" marB="51139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983833"/>
                  </a:ext>
                </a:extLst>
              </a:tr>
              <a:tr h="423416">
                <a:tc gridSpan="3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102279" marR="102279" marT="51139" marB="51139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739501"/>
                  </a:ext>
                </a:extLst>
              </a:tr>
              <a:tr h="423416">
                <a:tc gridSpan="3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102279" marR="102279" marT="51139" marB="51139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159084"/>
                  </a:ext>
                </a:extLst>
              </a:tr>
              <a:tr h="423416">
                <a:tc gridSpan="3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102279" marR="102279" marT="51139" marB="51139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688540"/>
                  </a:ext>
                </a:extLst>
              </a:tr>
              <a:tr h="423416">
                <a:tc gridSpan="3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102279" marR="102279" marT="51139" marB="51139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784857"/>
                  </a:ext>
                </a:extLst>
              </a:tr>
              <a:tr h="317562">
                <a:tc gridSpan="3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 </a:t>
                      </a:r>
                      <a:endParaRPr lang="pt-B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279" marR="102279" marT="51139" marB="51139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721670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7E116CE7-5164-F3BE-29E7-9F3DBB93F076}"/>
              </a:ext>
            </a:extLst>
          </p:cNvPr>
          <p:cNvSpPr txBox="1"/>
          <p:nvPr/>
        </p:nvSpPr>
        <p:spPr>
          <a:xfrm>
            <a:off x="8115300" y="2857500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1.3. Apresente uma ilustração que represente o persona​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represente o persona​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FC92081-A6C6-6B98-3FA1-41A8A89A0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408" y="3766887"/>
            <a:ext cx="1865397" cy="239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3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pa de empatia">
            <a:extLst>
              <a:ext uri="{FF2B5EF4-FFF2-40B4-BE49-F238E27FC236}">
                <a16:creationId xmlns:a16="http://schemas.microsoft.com/office/drawing/2014/main" id="{BD9076DC-F846-409B-81C5-ECE2F7C5D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17" y="12228"/>
            <a:ext cx="9730882" cy="678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51304F9-3D83-40E1-BBB1-95CDEE1FE439}"/>
              </a:ext>
            </a:extLst>
          </p:cNvPr>
          <p:cNvSpPr/>
          <p:nvPr/>
        </p:nvSpPr>
        <p:spPr>
          <a:xfrm>
            <a:off x="7374204" y="118325"/>
            <a:ext cx="2434944" cy="678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cs typeface="Arial"/>
              </a:rPr>
              <a:t>Muito preocupado com as áreas que pode ou não pescar para não levar multa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9536D86-B2CF-41F5-866D-C480346F088F}"/>
              </a:ext>
            </a:extLst>
          </p:cNvPr>
          <p:cNvSpPr txBox="1"/>
          <p:nvPr/>
        </p:nvSpPr>
        <p:spPr>
          <a:xfrm>
            <a:off x="1888419" y="3009134"/>
            <a:ext cx="197675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400" dirty="0">
                <a:cs typeface="Arial"/>
              </a:rPr>
              <a:t>"Ontem eu pesquei um peixe bem grande"</a:t>
            </a:r>
            <a:endParaRPr lang="pt-BR" sz="14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1B5A6ED-CCE6-48C7-8015-119515187D7E}"/>
              </a:ext>
            </a:extLst>
          </p:cNvPr>
          <p:cNvSpPr txBox="1"/>
          <p:nvPr/>
        </p:nvSpPr>
        <p:spPr>
          <a:xfrm>
            <a:off x="6348440" y="1196161"/>
            <a:ext cx="1953197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400" dirty="0">
                <a:cs typeface="Arial"/>
              </a:rPr>
              <a:t>Fica frustrado quando os peixes demoram para fisgar a isca</a:t>
            </a:r>
            <a:endParaRPr lang="pt-BR" sz="140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3B042B9-8ED9-40B5-B3A3-5F8744FD5A47}"/>
              </a:ext>
            </a:extLst>
          </p:cNvPr>
          <p:cNvSpPr/>
          <p:nvPr/>
        </p:nvSpPr>
        <p:spPr>
          <a:xfrm>
            <a:off x="9821026" y="5856839"/>
            <a:ext cx="1817521" cy="863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cs typeface="Arial"/>
              </a:rPr>
              <a:t>Quando seu filho consegue uma boa pesca fica extremamente feliz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C48D38A-D0C9-45AD-AF92-FD55A5318950}"/>
              </a:ext>
            </a:extLst>
          </p:cNvPr>
          <p:cNvSpPr/>
          <p:nvPr/>
        </p:nvSpPr>
        <p:spPr>
          <a:xfrm>
            <a:off x="9290114" y="2117471"/>
            <a:ext cx="1438280" cy="3813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pt-BR" sz="1400" dirty="0">
                <a:solidFill>
                  <a:schemeClr val="tx1"/>
                </a:solidFill>
                <a:cs typeface="Arial"/>
              </a:rPr>
              <a:t>Gosta de assistir rodeios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6E9CAB1-F4F9-4C39-B7B7-FE0A90CBD156}"/>
              </a:ext>
            </a:extLst>
          </p:cNvPr>
          <p:cNvSpPr txBox="1"/>
          <p:nvPr/>
        </p:nvSpPr>
        <p:spPr>
          <a:xfrm>
            <a:off x="8798206" y="991794"/>
            <a:ext cx="230756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400" dirty="0">
                <a:cs typeface="Arial"/>
              </a:rPr>
              <a:t>Possui amigos pescadores também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E521B16-28A6-4328-822A-5C0974DB9D35}"/>
              </a:ext>
            </a:extLst>
          </p:cNvPr>
          <p:cNvSpPr/>
          <p:nvPr/>
        </p:nvSpPr>
        <p:spPr>
          <a:xfrm>
            <a:off x="203997" y="1331818"/>
            <a:ext cx="1825374" cy="11669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cs typeface="Arial"/>
              </a:rPr>
              <a:t>"Os atuns voltaram a reprodução normal depois que as técnicas industriais foram proibidas"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1A57165-54D2-444A-8DCE-D300DE13F995}"/>
              </a:ext>
            </a:extLst>
          </p:cNvPr>
          <p:cNvSpPr/>
          <p:nvPr/>
        </p:nvSpPr>
        <p:spPr>
          <a:xfrm>
            <a:off x="9289631" y="5105437"/>
            <a:ext cx="1496679" cy="693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cs typeface="Arial"/>
              </a:rPr>
              <a:t>O dia está feito quando pesca um atum grande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3030853-569C-4821-B759-26DB01B8E7B4}"/>
              </a:ext>
            </a:extLst>
          </p:cNvPr>
          <p:cNvSpPr/>
          <p:nvPr/>
        </p:nvSpPr>
        <p:spPr>
          <a:xfrm>
            <a:off x="2613229" y="3897731"/>
            <a:ext cx="1689220" cy="8672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cs typeface="Arial"/>
              </a:rPr>
              <a:t>Líder quando está no barco com sua tripulação de pescadores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B0A1CDA-329D-4F8B-B695-5589A89A84BE}"/>
              </a:ext>
            </a:extLst>
          </p:cNvPr>
          <p:cNvSpPr/>
          <p:nvPr/>
        </p:nvSpPr>
        <p:spPr>
          <a:xfrm>
            <a:off x="7170366" y="3957604"/>
            <a:ext cx="1619574" cy="475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cs typeface="Arial"/>
              </a:rPr>
              <a:t>Cabelo e barba grande e grisalha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C5C756B-0A29-4FBB-A86A-20CF1339C57F}"/>
              </a:ext>
            </a:extLst>
          </p:cNvPr>
          <p:cNvSpPr/>
          <p:nvPr/>
        </p:nvSpPr>
        <p:spPr>
          <a:xfrm>
            <a:off x="4954934" y="1991517"/>
            <a:ext cx="1821245" cy="1632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Nome: Roberto Leal</a:t>
            </a:r>
            <a:endParaRPr lang="pt-BR" sz="1400" dirty="0">
              <a:solidFill>
                <a:schemeClr val="tx1"/>
              </a:solidFill>
              <a:cs typeface="Arial"/>
            </a:endParaRP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Idade: 49</a:t>
            </a:r>
            <a:endParaRPr lang="pt-BR" sz="1400" dirty="0">
              <a:solidFill>
                <a:schemeClr val="tx1"/>
              </a:solidFill>
              <a:cs typeface="Arial"/>
            </a:endParaRPr>
          </a:p>
          <a:p>
            <a:pPr algn="ctr"/>
            <a:endParaRPr lang="pt-BR" sz="1400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43CDAC7-A026-4BC6-8FA3-2FB89C25EAC8}"/>
              </a:ext>
            </a:extLst>
          </p:cNvPr>
          <p:cNvSpPr/>
          <p:nvPr/>
        </p:nvSpPr>
        <p:spPr>
          <a:xfrm>
            <a:off x="4572000" y="5133366"/>
            <a:ext cx="1202887" cy="800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cs typeface="Arial"/>
              </a:rPr>
              <a:t>Medo da pescaria do dia ser má sucedida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50B82D8-E33C-4047-8EA4-3BBF8429C7C2}"/>
              </a:ext>
            </a:extLst>
          </p:cNvPr>
          <p:cNvSpPr/>
          <p:nvPr/>
        </p:nvSpPr>
        <p:spPr>
          <a:xfrm>
            <a:off x="2968334" y="6013562"/>
            <a:ext cx="2478277" cy="693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1400" dirty="0">
                <a:solidFill>
                  <a:schemeClr val="tx1"/>
                </a:solidFill>
                <a:cs typeface="Arial"/>
              </a:rPr>
              <a:t>Medo de pescar em áreas proibidas, e de sua área que costuma pescar for proibida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56B8B91-C078-42C4-8855-5E6CD6EBE5CC}"/>
              </a:ext>
            </a:extLst>
          </p:cNvPr>
          <p:cNvSpPr/>
          <p:nvPr/>
        </p:nvSpPr>
        <p:spPr>
          <a:xfrm>
            <a:off x="7510881" y="6114818"/>
            <a:ext cx="2164496" cy="675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1400" dirty="0">
                <a:solidFill>
                  <a:schemeClr val="tx1"/>
                </a:solidFill>
                <a:cs typeface="Arial"/>
              </a:rPr>
              <a:t>Precisa que os equipamentos estejam funcionando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B0A1CDA-329D-4F8B-B695-5589A89A84BE}"/>
              </a:ext>
            </a:extLst>
          </p:cNvPr>
          <p:cNvSpPr/>
          <p:nvPr/>
        </p:nvSpPr>
        <p:spPr>
          <a:xfrm>
            <a:off x="6943098" y="3465211"/>
            <a:ext cx="1398934" cy="4313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cs typeface="Arial"/>
              </a:rPr>
              <a:t>Homem branco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B0A1CDA-329D-4F8B-B695-5589A89A84BE}"/>
              </a:ext>
            </a:extLst>
          </p:cNvPr>
          <p:cNvSpPr/>
          <p:nvPr/>
        </p:nvSpPr>
        <p:spPr>
          <a:xfrm>
            <a:off x="1236360" y="5143217"/>
            <a:ext cx="1594894" cy="796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cs typeface="Arial"/>
              </a:rPr>
              <a:t>Possui muito medo de seu filho se acidentar no</a:t>
            </a:r>
            <a:r>
              <a:rPr lang="pt-BR" sz="1400" dirty="0">
                <a:cs typeface="Arial"/>
              </a:rPr>
              <a:t> </a:t>
            </a:r>
            <a:r>
              <a:rPr lang="pt-BR" sz="1400" dirty="0">
                <a:solidFill>
                  <a:schemeClr val="tx1"/>
                </a:solidFill>
                <a:cs typeface="Arial"/>
              </a:rPr>
              <a:t>mar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B0A1CDA-329D-4F8B-B695-5589A89A84BE}"/>
              </a:ext>
            </a:extLst>
          </p:cNvPr>
          <p:cNvSpPr/>
          <p:nvPr/>
        </p:nvSpPr>
        <p:spPr>
          <a:xfrm>
            <a:off x="7512208" y="4429795"/>
            <a:ext cx="1961637" cy="8636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cs typeface="Arial"/>
              </a:rPr>
              <a:t>Homem descontraído e brincalhão, mas não brinca quando está trabalhando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5B0A1CDA-329D-4F8B-B695-5589A89A84BE}"/>
              </a:ext>
            </a:extLst>
          </p:cNvPr>
          <p:cNvSpPr/>
          <p:nvPr/>
        </p:nvSpPr>
        <p:spPr>
          <a:xfrm>
            <a:off x="8420761" y="1568412"/>
            <a:ext cx="2106869" cy="2955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cs typeface="Arial"/>
              </a:rPr>
              <a:t>Gosta muito de futebol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5B0A1CDA-329D-4F8B-B695-5589A89A84BE}"/>
              </a:ext>
            </a:extLst>
          </p:cNvPr>
          <p:cNvSpPr/>
          <p:nvPr/>
        </p:nvSpPr>
        <p:spPr>
          <a:xfrm>
            <a:off x="8754338" y="2949598"/>
            <a:ext cx="2100151" cy="85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cs typeface="Arial"/>
              </a:rPr>
              <a:t>Quando pesca um peixe, a primeira coisa que faz é medir seu tamanho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5B0A1CDA-329D-4F8B-B695-5589A89A84BE}"/>
              </a:ext>
            </a:extLst>
          </p:cNvPr>
          <p:cNvSpPr/>
          <p:nvPr/>
        </p:nvSpPr>
        <p:spPr>
          <a:xfrm>
            <a:off x="339465" y="3531972"/>
            <a:ext cx="1794703" cy="8853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cs typeface="Arial"/>
              </a:rPr>
              <a:t>"Precisamos pescar bastante antes da temporada de migração acabar"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5B0A1CDA-329D-4F8B-B695-5589A89A84BE}"/>
              </a:ext>
            </a:extLst>
          </p:cNvPr>
          <p:cNvSpPr/>
          <p:nvPr/>
        </p:nvSpPr>
        <p:spPr>
          <a:xfrm>
            <a:off x="864779" y="609242"/>
            <a:ext cx="1529505" cy="726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cs typeface="Arial"/>
              </a:rPr>
              <a:t>"Espero que consigamos uma boa pesca hoje"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5B0A1CDA-329D-4F8B-B695-5589A89A84BE}"/>
              </a:ext>
            </a:extLst>
          </p:cNvPr>
          <p:cNvSpPr/>
          <p:nvPr/>
        </p:nvSpPr>
        <p:spPr>
          <a:xfrm>
            <a:off x="5975162" y="5130216"/>
            <a:ext cx="1326052" cy="115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cs typeface="Arial"/>
              </a:rPr>
              <a:t>Deseja ser </a:t>
            </a:r>
            <a:r>
              <a:rPr lang="pt-BR" sz="1400">
                <a:solidFill>
                  <a:schemeClr val="tx1"/>
                </a:solidFill>
                <a:cs typeface="Arial"/>
              </a:rPr>
              <a:t>avô e dar </a:t>
            </a:r>
            <a:r>
              <a:rPr lang="pt-BR" sz="1400" dirty="0">
                <a:solidFill>
                  <a:schemeClr val="tx1"/>
                </a:solidFill>
                <a:cs typeface="Arial"/>
              </a:rPr>
              <a:t>uma boa vida para a família com a pesca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5B0A1CDA-329D-4F8B-B695-5589A89A84BE}"/>
              </a:ext>
            </a:extLst>
          </p:cNvPr>
          <p:cNvSpPr/>
          <p:nvPr/>
        </p:nvSpPr>
        <p:spPr>
          <a:xfrm>
            <a:off x="941164" y="6011484"/>
            <a:ext cx="1882446" cy="9394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cs typeface="Arial"/>
              </a:rPr>
              <a:t>Sente que é difícil se informar sobre todas as áreas proibidas e espécies em risco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5B0A1CDA-329D-4F8B-B695-5589A89A84BE}"/>
              </a:ext>
            </a:extLst>
          </p:cNvPr>
          <p:cNvSpPr/>
          <p:nvPr/>
        </p:nvSpPr>
        <p:spPr>
          <a:xfrm>
            <a:off x="2230285" y="4831"/>
            <a:ext cx="1966147" cy="7597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cs typeface="Arial"/>
              </a:rPr>
              <a:t>Sente orgulho do filho por seguir o mesmo caminho de pescador</a:t>
            </a:r>
            <a:endParaRPr lang="pt-BR" sz="1400">
              <a:solidFill>
                <a:schemeClr val="tx1"/>
              </a:solidFill>
              <a:cs typeface="Arial"/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5B0A1CDA-329D-4F8B-B695-5589A89A84BE}"/>
              </a:ext>
            </a:extLst>
          </p:cNvPr>
          <p:cNvSpPr/>
          <p:nvPr/>
        </p:nvSpPr>
        <p:spPr>
          <a:xfrm>
            <a:off x="3213302" y="1170825"/>
            <a:ext cx="2294761" cy="823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cs typeface="Arial"/>
              </a:rPr>
              <a:t>Extremamente preocupado se a pesca do dia vai ser o suficiente para alimentar a</a:t>
            </a:r>
            <a:r>
              <a:rPr lang="pt-BR" sz="1400" dirty="0">
                <a:cs typeface="Arial"/>
              </a:rPr>
              <a:t> </a:t>
            </a:r>
            <a:r>
              <a:rPr lang="pt-BR" sz="1400" dirty="0">
                <a:solidFill>
                  <a:schemeClr val="tx1"/>
                </a:solidFill>
                <a:cs typeface="Arial"/>
              </a:rPr>
              <a:t>família</a:t>
            </a:r>
          </a:p>
        </p:txBody>
      </p:sp>
    </p:spTree>
    <p:extLst>
      <p:ext uri="{BB962C8B-B14F-4D97-AF65-F5344CB8AC3E}">
        <p14:creationId xmlns:p14="http://schemas.microsoft.com/office/powerpoint/2010/main" val="269112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Placeholder 40">
            <a:extLst>
              <a:ext uri="{FF2B5EF4-FFF2-40B4-BE49-F238E27FC236}">
                <a16:creationId xmlns:a16="http://schemas.microsoft.com/office/drawing/2014/main" id="{3FECE43B-C2CB-2BB5-5223-C90C3300869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452439" y="1171575"/>
            <a:ext cx="1754187" cy="31527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Fornecedores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de um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servidor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que fique 24 horas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por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dia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, 7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dias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por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semana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funcionando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para o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sistema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estar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on-line 100% do tempo. </a:t>
            </a:r>
            <a:br>
              <a:rPr lang="en-GB" altLang="pt-BR" dirty="0">
                <a:solidFill>
                  <a:srgbClr val="919191"/>
                </a:solidFill>
                <a:ea typeface="MS PGothic"/>
              </a:rPr>
            </a:br>
            <a:r>
              <a:rPr lang="en-GB" altLang="pt-BR" dirty="0">
                <a:solidFill>
                  <a:srgbClr val="919191"/>
                </a:solidFill>
                <a:ea typeface="MS PGothic"/>
              </a:rPr>
              <a:t>O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Ministério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da Pesca e Agricultura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também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deve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ser um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parceiro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chave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para o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projeto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funcionar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como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pensamos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,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afinal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eles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são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 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parte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do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sistema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. </a:t>
            </a:r>
          </a:p>
        </p:txBody>
      </p:sp>
      <p:sp>
        <p:nvSpPr>
          <p:cNvPr id="2" name="Text Placeholder 41">
            <a:extLst>
              <a:ext uri="{FF2B5EF4-FFF2-40B4-BE49-F238E27FC236}">
                <a16:creationId xmlns:a16="http://schemas.microsoft.com/office/drawing/2014/main" id="{A8B8323F-6B7B-6B12-A80F-12EA61169E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2919414" y="1038225"/>
            <a:ext cx="1754187" cy="1530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Manter sempre o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sistema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funcionando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100%,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sanar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todas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as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dúvidas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dos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clientes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, vender com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clareza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o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produto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. </a:t>
            </a:r>
            <a:endParaRPr lang="en-GB" dirty="0">
              <a:solidFill>
                <a:schemeClr val="tx2">
                  <a:lumMod val="50000"/>
                  <a:lumOff val="50000"/>
                </a:schemeClr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052" name="Text Placeholder 42">
            <a:extLst>
              <a:ext uri="{FF2B5EF4-FFF2-40B4-BE49-F238E27FC236}">
                <a16:creationId xmlns:a16="http://schemas.microsoft.com/office/drawing/2014/main" id="{476C2D41-F8A6-64FF-D0B0-C7DA93E00AD7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5067300" y="1076325"/>
            <a:ext cx="1754188" cy="3429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altLang="pt-BR" dirty="0">
                <a:solidFill>
                  <a:srgbClr val="919191"/>
                </a:solidFill>
                <a:ea typeface="MS PGothic"/>
              </a:rPr>
              <a:t>O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negócio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é um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sistema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de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registro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de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áreas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de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pesca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 </a:t>
            </a:r>
            <a:br>
              <a:rPr lang="en-GB" altLang="pt-BR" dirty="0">
                <a:solidFill>
                  <a:srgbClr val="919191"/>
                </a:solidFill>
                <a:ea typeface="MS PGothic"/>
              </a:rPr>
            </a:br>
            <a:r>
              <a:rPr lang="en-GB" altLang="pt-BR" dirty="0">
                <a:solidFill>
                  <a:srgbClr val="919191"/>
                </a:solidFill>
                <a:ea typeface="MS PGothic"/>
              </a:rPr>
              <a:t>(se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estão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liberadas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para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pesca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ou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não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) e de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espécies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de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peixes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e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seu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estado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(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liberadas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para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pesca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ou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em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risco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/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ameaçad</a:t>
            </a:r>
            <a:endParaRPr lang="en-GB" altLang="pt-BR" dirty="0" err="1">
              <a:solidFill>
                <a:srgbClr val="91919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pt-BR" dirty="0">
                <a:solidFill>
                  <a:srgbClr val="919191"/>
                </a:solidFill>
                <a:ea typeface="MS PGothic"/>
              </a:rPr>
              <a:t>as de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extinção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).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Além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disso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,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os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pescadores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se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registrarão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no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sistema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e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receberão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um ID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único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, para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assim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poderem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relatar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a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quantidade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de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peixes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pescados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por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espécie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nas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pescas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diárias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.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Isso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 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auxiliará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os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pescadores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a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manterem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-se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informados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sempre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sobre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onde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pode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-se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ou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não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pescar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, e que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tipos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de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espécies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estão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liberadas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.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Também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auxiliará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os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funcionários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que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têm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o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trabalho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de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cuidarem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das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áreas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/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espécies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,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facilitando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assim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a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multa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de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pescadores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que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não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cumprirem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a lei.</a:t>
            </a:r>
            <a:endParaRPr lang="en-GB" altLang="pt-BR" dirty="0">
              <a:solidFill>
                <a:srgbClr val="91919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43">
            <a:extLst>
              <a:ext uri="{FF2B5EF4-FFF2-40B4-BE49-F238E27FC236}">
                <a16:creationId xmlns:a16="http://schemas.microsoft.com/office/drawing/2014/main" id="{A7024658-EECB-7338-10E7-1F34F8E083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7539039" y="1046163"/>
            <a:ext cx="1754187" cy="1530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Esperamos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atender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 tanto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os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funcionários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do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governo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quanto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os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pescadores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de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maneira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atenciosa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, tendo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suporte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com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uma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equipe de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atendimento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on-line para ambos. Visto que é um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produto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nichado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, é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possível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prover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este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tipo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de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atendimento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.</a:t>
            </a:r>
          </a:p>
        </p:txBody>
      </p:sp>
      <p:sp>
        <p:nvSpPr>
          <p:cNvPr id="2053" name="Text Placeholder 44">
            <a:extLst>
              <a:ext uri="{FF2B5EF4-FFF2-40B4-BE49-F238E27FC236}">
                <a16:creationId xmlns:a16="http://schemas.microsoft.com/office/drawing/2014/main" id="{2CC7ECC3-C973-9531-767B-D9DE1A0721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auto">
          <a:xfrm>
            <a:off x="9798050" y="1112838"/>
            <a:ext cx="1754188" cy="344011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O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negócio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será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focado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em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pescadores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grandes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no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ramo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, que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possuem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tecnologia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em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seus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barcos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, e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funcionários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do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Ministério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da Pesca e da Agricultura, um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público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nichado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.</a:t>
            </a:r>
            <a:endParaRPr lang="en-GB" dirty="0">
              <a:solidFill>
                <a:schemeClr val="tx2">
                  <a:lumMod val="50000"/>
                  <a:lumOff val="50000"/>
                </a:schemeClr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054" name="Text Placeholder 45">
            <a:extLst>
              <a:ext uri="{FF2B5EF4-FFF2-40B4-BE49-F238E27FC236}">
                <a16:creationId xmlns:a16="http://schemas.microsoft.com/office/drawing/2014/main" id="{940C31CD-BA30-826A-7815-C0DFCF1CC2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auto">
          <a:xfrm>
            <a:off x="2863850" y="2965450"/>
            <a:ext cx="1754188" cy="1530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charset="0"/>
              <a:defRPr/>
            </a:pP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Os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valores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chave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necessários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para o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negócio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são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uma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equipe para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foco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na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tecnologia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, no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desenvolvimento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do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sistema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.,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além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de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uma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equipe para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suporte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 e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atendimento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dos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clientes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.</a:t>
            </a:r>
          </a:p>
        </p:txBody>
      </p:sp>
      <p:sp>
        <p:nvSpPr>
          <p:cNvPr id="2055" name="Text Placeholder 46">
            <a:extLst>
              <a:ext uri="{FF2B5EF4-FFF2-40B4-BE49-F238E27FC236}">
                <a16:creationId xmlns:a16="http://schemas.microsoft.com/office/drawing/2014/main" id="{0558FFA8-5F8B-115E-6A42-EFE77B2625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auto">
          <a:xfrm>
            <a:off x="7608889" y="2955925"/>
            <a:ext cx="1754187" cy="1530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Os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canais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de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venda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do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produto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será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por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 site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próprio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e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pelos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sites dos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canais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do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governo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responsáveis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pela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pesca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,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além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de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publicidade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nas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mídias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sociais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e boca a boca dos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próprios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pescadores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, que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são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uma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comunidade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 </a:t>
            </a:r>
            <a:r>
              <a:rPr lang="en-GB" dirty="0" err="1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unida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ea typeface="ＭＳ Ｐゴシック"/>
              </a:rPr>
              <a:t>.</a:t>
            </a:r>
            <a:endParaRPr lang="en-GB" dirty="0">
              <a:solidFill>
                <a:schemeClr val="tx2">
                  <a:lumMod val="50000"/>
                  <a:lumOff val="50000"/>
                </a:schemeClr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057" name="Text Placeholder 47">
            <a:extLst>
              <a:ext uri="{FF2B5EF4-FFF2-40B4-BE49-F238E27FC236}">
                <a16:creationId xmlns:a16="http://schemas.microsoft.com/office/drawing/2014/main" id="{0B87F4A2-ED25-0305-681F-3380B8A97660}"/>
              </a:ext>
            </a:extLst>
          </p:cNvPr>
          <p:cNvSpPr>
            <a:spLocks noGrp="1" noChangeArrowheads="1"/>
          </p:cNvSpPr>
          <p:nvPr>
            <p:ph type="body" sz="quarter" idx="20"/>
          </p:nvPr>
        </p:nvSpPr>
        <p:spPr bwMode="auto">
          <a:xfrm>
            <a:off x="966789" y="4857750"/>
            <a:ext cx="4560887" cy="1447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Salário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da equipe de TI, marketing,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servidor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que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funcione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100% do tempo.</a:t>
            </a:r>
            <a:endParaRPr lang="en-GB" altLang="pt-BR" dirty="0">
              <a:solidFill>
                <a:srgbClr val="91919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8" name="Text Placeholder 48">
            <a:extLst>
              <a:ext uri="{FF2B5EF4-FFF2-40B4-BE49-F238E27FC236}">
                <a16:creationId xmlns:a16="http://schemas.microsoft.com/office/drawing/2014/main" id="{2A0C7167-98AD-0C1D-C9CD-84C57D54B3E6}"/>
              </a:ext>
            </a:extLst>
          </p:cNvPr>
          <p:cNvSpPr>
            <a:spLocks noGrp="1" noChangeArrowheads="1"/>
          </p:cNvSpPr>
          <p:nvPr>
            <p:ph type="body" sz="quarter" idx="21"/>
          </p:nvPr>
        </p:nvSpPr>
        <p:spPr bwMode="auto">
          <a:xfrm>
            <a:off x="6608763" y="4838700"/>
            <a:ext cx="4533900" cy="1447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altLang="pt-BR" dirty="0">
                <a:solidFill>
                  <a:srgbClr val="919191"/>
                </a:solidFill>
                <a:ea typeface="MS PGothic"/>
              </a:rPr>
              <a:t>O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sistema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será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vendido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como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plano de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assinatura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mensal para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os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funcionários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do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Ministério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da Pesca e Agricultura, e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planejamos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cobrar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um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valor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único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para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os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pescadores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,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sendo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cobrado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 para a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geração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do ID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único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do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pescador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 no </a:t>
            </a:r>
            <a:r>
              <a:rPr lang="en-GB" altLang="pt-BR" dirty="0" err="1">
                <a:solidFill>
                  <a:srgbClr val="919191"/>
                </a:solidFill>
                <a:ea typeface="MS PGothic"/>
              </a:rPr>
              <a:t>sistema</a:t>
            </a:r>
            <a:r>
              <a:rPr lang="en-GB" altLang="pt-BR" dirty="0">
                <a:solidFill>
                  <a:srgbClr val="919191"/>
                </a:solidFill>
                <a:ea typeface="MS PGothic"/>
              </a:rPr>
              <a:t>.</a:t>
            </a:r>
            <a:endParaRPr lang="en-GB" altLang="pt-BR" dirty="0">
              <a:solidFill>
                <a:srgbClr val="91919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9" name="Text Placeholder 49">
            <a:extLst>
              <a:ext uri="{FF2B5EF4-FFF2-40B4-BE49-F238E27FC236}">
                <a16:creationId xmlns:a16="http://schemas.microsoft.com/office/drawing/2014/main" id="{81BEE135-DDD6-A250-1BBD-12F61086DCC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altLang="pt-BR" dirty="0">
                <a:ea typeface="MS PGothic"/>
              </a:rPr>
              <a:t>Oceans 20</a:t>
            </a:r>
            <a:endParaRPr lang="en-GB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0" name="Text Placeholder 50">
            <a:extLst>
              <a:ext uri="{FF2B5EF4-FFF2-40B4-BE49-F238E27FC236}">
                <a16:creationId xmlns:a16="http://schemas.microsoft.com/office/drawing/2014/main" id="{0CAE15E9-CDDB-A6B7-4063-39472E1C422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auto">
          <a:xfrm>
            <a:off x="6827838" y="381000"/>
            <a:ext cx="1403350" cy="2286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mr-IN" altLang="pt-BR" dirty="0" err="1">
                <a:ea typeface="MS PGothic"/>
                <a:cs typeface="Arial" panose="020B0604020202020204" pitchFamily="34" charset="0"/>
              </a:rPr>
              <a:t>Ian</a:t>
            </a:r>
            <a:r>
              <a:rPr lang="mr-IN" altLang="pt-BR" dirty="0">
                <a:ea typeface="MS PGothic"/>
                <a:cs typeface="Arial" panose="020B0604020202020204" pitchFamily="34" charset="0"/>
              </a:rPr>
              <a:t> </a:t>
            </a:r>
            <a:r>
              <a:rPr lang="mr-IN" altLang="pt-BR" dirty="0" err="1">
                <a:ea typeface="MS PGothic"/>
                <a:cs typeface="Arial" panose="020B0604020202020204" pitchFamily="34" charset="0"/>
              </a:rPr>
              <a:t>Monteiro</a:t>
            </a:r>
          </a:p>
        </p:txBody>
      </p:sp>
      <p:sp>
        <p:nvSpPr>
          <p:cNvPr id="2061" name="Text Placeholder 68">
            <a:extLst>
              <a:ext uri="{FF2B5EF4-FFF2-40B4-BE49-F238E27FC236}">
                <a16:creationId xmlns:a16="http://schemas.microsoft.com/office/drawing/2014/main" id="{7F602858-004A-455A-E24D-6804BB08F78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altLang="pt-BR" dirty="0">
                <a:ea typeface="MS PGothic"/>
              </a:rPr>
              <a:t>29/05/2024</a:t>
            </a:r>
          </a:p>
        </p:txBody>
      </p:sp>
      <p:sp>
        <p:nvSpPr>
          <p:cNvPr id="2062" name="Text Placeholder 69">
            <a:extLst>
              <a:ext uri="{FF2B5EF4-FFF2-40B4-BE49-F238E27FC236}">
                <a16:creationId xmlns:a16="http://schemas.microsoft.com/office/drawing/2014/main" id="{674276C6-A679-97C1-F6A8-25F4F99A3D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altLang="pt-BR">
                <a:latin typeface="Arial" panose="020B0604020202020204" pitchFamily="34" charset="0"/>
                <a:cs typeface="Arial" panose="020B0604020202020204" pitchFamily="34" charset="0"/>
              </a:rPr>
              <a:t>X.Y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Neos Chronos">
      <a:dk1>
        <a:srgbClr val="444444"/>
      </a:dk1>
      <a:lt1>
        <a:sysClr val="window" lastClr="FFFFFF"/>
      </a:lt1>
      <a:dk2>
        <a:srgbClr val="222222"/>
      </a:dk2>
      <a:lt2>
        <a:srgbClr val="F3F3F3"/>
      </a:lt2>
      <a:accent1>
        <a:srgbClr val="669933"/>
      </a:accent1>
      <a:accent2>
        <a:srgbClr val="38BEEA"/>
      </a:accent2>
      <a:accent3>
        <a:srgbClr val="EA38C0"/>
      </a:accent3>
      <a:accent4>
        <a:srgbClr val="EABB38"/>
      </a:accent4>
      <a:accent5>
        <a:srgbClr val="788C92"/>
      </a:accent5>
      <a:accent6>
        <a:srgbClr val="EA6238"/>
      </a:accent6>
      <a:hlink>
        <a:srgbClr val="787828"/>
      </a:hlink>
      <a:folHlink>
        <a:srgbClr val="9AA2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e3d2bc7-1e8b-4412-b9e4-2111d76bd9c9">
      <UserInfo>
        <DisplayName>Membros de 1ESPH-2024</DisplayName>
        <AccountId>92</AccountId>
        <AccountType/>
      </UserInfo>
      <UserInfo>
        <DisplayName>Membros de 1ESPV-2024</DisplayName>
        <AccountId>94</AccountId>
        <AccountType/>
      </UserInfo>
    </SharedWithUsers>
    <TaxCatchAll xmlns="7e3d2bc7-1e8b-4412-b9e4-2111d76bd9c9" xsi:nil="true"/>
    <lcf76f155ced4ddcb4097134ff3c332f xmlns="7bc641a7-997f-4048-a412-d593c6319208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23DA578DE33E44E8DD11C312C11F0C0" ma:contentTypeVersion="13" ma:contentTypeDescription="Crie um novo documento." ma:contentTypeScope="" ma:versionID="84162d6872a132bc108c25b00da655dd">
  <xsd:schema xmlns:xsd="http://www.w3.org/2001/XMLSchema" xmlns:xs="http://www.w3.org/2001/XMLSchema" xmlns:p="http://schemas.microsoft.com/office/2006/metadata/properties" xmlns:ns2="7bc641a7-997f-4048-a412-d593c6319208" xmlns:ns3="7e3d2bc7-1e8b-4412-b9e4-2111d76bd9c9" targetNamespace="http://schemas.microsoft.com/office/2006/metadata/properties" ma:root="true" ma:fieldsID="14be181a110d51113f5e251bddb66552" ns2:_="" ns3:_="">
    <xsd:import namespace="7bc641a7-997f-4048-a412-d593c6319208"/>
    <xsd:import namespace="7e3d2bc7-1e8b-4412-b9e4-2111d76bd9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641a7-997f-4048-a412-d593c63192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3d2bc7-1e8b-4412-b9e4-2111d76bd9c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42e62f-9d72-49d7-8688-e7261c263979}" ma:internalName="TaxCatchAll" ma:showField="CatchAllData" ma:web="7e3d2bc7-1e8b-4412-b9e4-2111d76bd9c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557612-34EC-4CE2-9125-3A73922BA6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ABE6A5-58FF-4D64-8DAA-723004A0E231}">
  <ds:schemaRefs>
    <ds:schemaRef ds:uri="http://schemas.microsoft.com/office/2006/metadata/properties"/>
    <ds:schemaRef ds:uri="http://schemas.microsoft.com/office/infopath/2007/PartnerControls"/>
    <ds:schemaRef ds:uri="7e3d2bc7-1e8b-4412-b9e4-2111d76bd9c9"/>
    <ds:schemaRef ds:uri="7bc641a7-997f-4048-a412-d593c6319208"/>
  </ds:schemaRefs>
</ds:datastoreItem>
</file>

<file path=customXml/itemProps3.xml><?xml version="1.0" encoding="utf-8"?>
<ds:datastoreItem xmlns:ds="http://schemas.openxmlformats.org/officeDocument/2006/customXml" ds:itemID="{EEDA3417-407E-4A48-82D4-EF0F34A1B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c641a7-997f-4048-a412-d593c6319208"/>
    <ds:schemaRef ds:uri="7e3d2bc7-1e8b-4412-b9e4-2111d76bd9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826</Words>
  <Application>Microsoft Office PowerPoint</Application>
  <PresentationFormat>Widescreen</PresentationFormat>
  <Paragraphs>64</Paragraphs>
  <Slides>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Tema do Office</vt:lpstr>
      <vt:lpstr>Office Theme</vt:lpstr>
      <vt:lpstr>1_Office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patricia matsuda</dc:creator>
  <cp:lastModifiedBy>Patrícia Mari Matsuda</cp:lastModifiedBy>
  <cp:revision>353</cp:revision>
  <dcterms:created xsi:type="dcterms:W3CDTF">2020-08-22T02:43:14Z</dcterms:created>
  <dcterms:modified xsi:type="dcterms:W3CDTF">2024-05-31T17:11:03Z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0x010100223DA578DE33E44E8DD11C312C11F0C0</vt:lpwstr>
  </property>
  <property fmtid="{D5CDD505-2E9C-101B-9397-08002B2CF9AE}" pid="3" name="MediaServiceImageTags">
    <vt:lpwstr/>
  </property>
</Properties>
</file>