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B6BAA4-6B31-4AD4-992F-2DA8DB506695}">
  <a:tblStyle styleId="{52B6BAA4-6B31-4AD4-992F-2DA8DB5066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767592f5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767592f5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767592f5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767592f5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767592f5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767592f5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767592f54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767592f5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767592f5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767592f5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767592f5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767592f5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97146b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97146b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97146b9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97146b9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767592f54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767592f54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767592f5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767592f5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HCAHPS survey is administered to a random sample of adult patients across medical conditions between 48 hours and six weeks after discharge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767592f5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767592f5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767592f5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767592f5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the 1st paper was to make the CMS hospital star rating system easier to understand for hospitals from the perspective of trying to improve the hospital rating, as well as to allow patients and providers to infer on what CMS hospital star ratings would be for hospitals that were not eligible to be rated due of lack of reporting.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hospital perspective, the latent variable modeling approach CMS uses does not leave the hospital with interpretable results. Ordinal logistic regression reduced the double counting of information embedded when considering highly correlated performance measures. Hospitals can focus their efforts on model-identified key measures and assess, through odds ratios, the expected changes in ratings upon improvements in those performance measures.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767592f54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767592f54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767592f54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767592f5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767592f5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767592f5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767592f54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767592f5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767592f5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767592f5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datasets/abrambeyer/us-hospital-customer-satisfaction-20162020" TargetMode="External"/><Relationship Id="rId4" Type="http://schemas.openxmlformats.org/officeDocument/2006/relationships/hyperlink" Target="https://github.com/ianmvogt/CMS-Hospital-Star-Rating-Predi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anesthesiallc.com/images/eAlertsSource/HCAHPS-Survey-Question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490250" y="450150"/>
            <a:ext cx="82236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Verdana"/>
                <a:ea typeface="Verdana"/>
                <a:cs typeface="Verdana"/>
                <a:sym typeface="Verdana"/>
              </a:rPr>
              <a:t>Predicting CMS Hospital Star Ratings with Patient Response Data</a:t>
            </a:r>
            <a:endParaRPr>
              <a:latin typeface="Verdana"/>
              <a:ea typeface="Verdana"/>
              <a:cs typeface="Verdana"/>
              <a:sym typeface="Verdana"/>
            </a:endParaRPr>
          </a:p>
          <a:p>
            <a:pPr indent="0" lvl="0" marL="0" rtl="0" algn="ctr">
              <a:spcBef>
                <a:spcPts val="0"/>
              </a:spcBef>
              <a:spcAft>
                <a:spcPts val="0"/>
              </a:spcAft>
              <a:buNone/>
            </a:pPr>
            <a:r>
              <a:t/>
            </a:r>
            <a:endParaRPr sz="2400">
              <a:latin typeface="Verdana"/>
              <a:ea typeface="Verdana"/>
              <a:cs typeface="Verdana"/>
              <a:sym typeface="Verdana"/>
            </a:endParaRPr>
          </a:p>
          <a:p>
            <a:pPr indent="0" lvl="0" marL="0" rtl="0" algn="ctr">
              <a:spcBef>
                <a:spcPts val="0"/>
              </a:spcBef>
              <a:spcAft>
                <a:spcPts val="0"/>
              </a:spcAft>
              <a:buNone/>
            </a:pPr>
            <a:r>
              <a:rPr lang="en" sz="2400">
                <a:latin typeface="Verdana"/>
                <a:ea typeface="Verdana"/>
                <a:cs typeface="Verdana"/>
                <a:sym typeface="Verdana"/>
              </a:rPr>
              <a:t>Ian Vogt</a:t>
            </a:r>
            <a:endParaRPr sz="2400">
              <a:latin typeface="Verdana"/>
              <a:ea typeface="Verdana"/>
              <a:cs typeface="Verdana"/>
              <a:sym typeface="Verdana"/>
            </a:endParaRPr>
          </a:p>
        </p:txBody>
      </p:sp>
      <p:sp>
        <p:nvSpPr>
          <p:cNvPr id="129" name="Google Shape;129;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fitting and selection</a:t>
            </a:r>
            <a:endParaRPr/>
          </a:p>
        </p:txBody>
      </p:sp>
      <p:sp>
        <p:nvSpPr>
          <p:cNvPr id="208" name="Google Shape;208;p22"/>
          <p:cNvSpPr txBox="1"/>
          <p:nvPr>
            <p:ph idx="1" type="body"/>
          </p:nvPr>
        </p:nvSpPr>
        <p:spPr>
          <a:xfrm>
            <a:off x="819150" y="18383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Forward selection and backwards elimination </a:t>
            </a:r>
            <a:r>
              <a:rPr lang="en" sz="1400"/>
              <a:t>algorithms</a:t>
            </a:r>
            <a:r>
              <a:rPr lang="en" sz="1400"/>
              <a:t> used to further trim the models and address collinearity in the features.</a:t>
            </a:r>
            <a:endParaRPr sz="1400"/>
          </a:p>
          <a:p>
            <a:pPr indent="0" lvl="0" marL="0" rtl="0" algn="l">
              <a:spcBef>
                <a:spcPts val="1200"/>
              </a:spcBef>
              <a:spcAft>
                <a:spcPts val="0"/>
              </a:spcAft>
              <a:buNone/>
            </a:pPr>
            <a:r>
              <a:rPr lang="en" sz="1400"/>
              <a:t>Out-of-sample testing accuracy scores showed ensemble logistic approach could improve upon ordinal logistic approach:</a:t>
            </a:r>
            <a:endParaRPr sz="1400"/>
          </a:p>
          <a:p>
            <a:pPr indent="-317500" lvl="0" marL="457200" rtl="0" algn="l">
              <a:spcBef>
                <a:spcPts val="1200"/>
              </a:spcBef>
              <a:spcAft>
                <a:spcPts val="0"/>
              </a:spcAft>
              <a:buSzPts val="1400"/>
              <a:buAutoNum type="alphaLcPeriod"/>
            </a:pPr>
            <a:r>
              <a:rPr lang="en" sz="1400"/>
              <a:t>Linear Regression: 0.4738 | 95% CI : (0.4597, 0.4879)</a:t>
            </a:r>
            <a:endParaRPr sz="1400"/>
          </a:p>
          <a:p>
            <a:pPr indent="-317500" lvl="0" marL="457200" rtl="0" algn="l">
              <a:spcBef>
                <a:spcPts val="0"/>
              </a:spcBef>
              <a:spcAft>
                <a:spcPts val="0"/>
              </a:spcAft>
              <a:buSzPts val="1400"/>
              <a:buAutoNum type="alphaLcPeriod"/>
            </a:pPr>
            <a:r>
              <a:rPr lang="en" sz="1400"/>
              <a:t>Ordinal Logistic Regression: 0.4771 | 95% CI : (0.463, 0.4912)</a:t>
            </a:r>
            <a:endParaRPr sz="1400"/>
          </a:p>
          <a:p>
            <a:pPr indent="-317500" lvl="0" marL="457200" rtl="0" algn="l">
              <a:spcBef>
                <a:spcPts val="0"/>
              </a:spcBef>
              <a:spcAft>
                <a:spcPts val="0"/>
              </a:spcAft>
              <a:buSzPts val="1400"/>
              <a:buAutoNum type="alphaLcPeriod"/>
            </a:pPr>
            <a:r>
              <a:rPr lang="en" sz="1400"/>
              <a:t>Ensemble Logistic Regression: 0.484 | 95% CI : (0.4699, 0.4982)</a:t>
            </a:r>
            <a:endParaRPr sz="1400"/>
          </a:p>
        </p:txBody>
      </p:sp>
      <p:sp>
        <p:nvSpPr>
          <p:cNvPr id="209" name="Google Shape;209;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Applying ensemble to logistic regression</a:t>
            </a:r>
            <a:endParaRPr/>
          </a:p>
        </p:txBody>
      </p:sp>
      <p:sp>
        <p:nvSpPr>
          <p:cNvPr id="215" name="Google Shape;215;p23"/>
          <p:cNvSpPr txBox="1"/>
          <p:nvPr>
            <p:ph idx="1" type="body"/>
          </p:nvPr>
        </p:nvSpPr>
        <p:spPr>
          <a:xfrm>
            <a:off x="796700" y="1603775"/>
            <a:ext cx="2934000" cy="28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Predictions are formed from 4 models:</a:t>
            </a:r>
            <a:endParaRPr sz="1400"/>
          </a:p>
          <a:p>
            <a:pPr indent="-317500" lvl="0" marL="457200" rtl="0" algn="l">
              <a:spcBef>
                <a:spcPts val="1200"/>
              </a:spcBef>
              <a:spcAft>
                <a:spcPts val="0"/>
              </a:spcAft>
              <a:buSzPts val="1400"/>
              <a:buAutoNum type="alphaLcPeriod"/>
            </a:pPr>
            <a:r>
              <a:rPr lang="en" sz="1400"/>
              <a:t>Model to predict probability a hospital is rated at least 5-stars</a:t>
            </a:r>
            <a:endParaRPr sz="1400"/>
          </a:p>
          <a:p>
            <a:pPr indent="-317500" lvl="0" marL="457200" rtl="0" algn="l">
              <a:spcBef>
                <a:spcPts val="0"/>
              </a:spcBef>
              <a:spcAft>
                <a:spcPts val="0"/>
              </a:spcAft>
              <a:buSzPts val="1400"/>
              <a:buAutoNum type="alphaLcPeriod"/>
            </a:pPr>
            <a:r>
              <a:rPr lang="en" sz="1400"/>
              <a:t>Model to predict probability a hospital is rated at least 4-stars</a:t>
            </a:r>
            <a:endParaRPr sz="1400"/>
          </a:p>
          <a:p>
            <a:pPr indent="-317500" lvl="0" marL="457200" rtl="0" algn="l">
              <a:spcBef>
                <a:spcPts val="0"/>
              </a:spcBef>
              <a:spcAft>
                <a:spcPts val="0"/>
              </a:spcAft>
              <a:buSzPts val="1400"/>
              <a:buAutoNum type="alphaLcPeriod"/>
            </a:pPr>
            <a:r>
              <a:rPr lang="en" sz="1400"/>
              <a:t>Model to predict probability a hospital is rated at least 3-stars</a:t>
            </a:r>
            <a:endParaRPr sz="1400"/>
          </a:p>
          <a:p>
            <a:pPr indent="-317500" lvl="0" marL="457200" rtl="0" algn="l">
              <a:spcBef>
                <a:spcPts val="0"/>
              </a:spcBef>
              <a:spcAft>
                <a:spcPts val="0"/>
              </a:spcAft>
              <a:buSzPts val="1400"/>
              <a:buAutoNum type="alphaLcPeriod"/>
            </a:pPr>
            <a:r>
              <a:rPr lang="en" sz="1400"/>
              <a:t>Model to predict probability a hospital is rated at least 2-stars</a:t>
            </a:r>
            <a:endParaRPr sz="1400"/>
          </a:p>
        </p:txBody>
      </p:sp>
      <p:pic>
        <p:nvPicPr>
          <p:cNvPr id="216" name="Google Shape;216;p23"/>
          <p:cNvPicPr preferRelativeResize="0"/>
          <p:nvPr/>
        </p:nvPicPr>
        <p:blipFill>
          <a:blip r:embed="rId3">
            <a:alphaModFix/>
          </a:blip>
          <a:stretch>
            <a:fillRect/>
          </a:stretch>
        </p:blipFill>
        <p:spPr>
          <a:xfrm>
            <a:off x="3883100" y="2349649"/>
            <a:ext cx="4292276" cy="1687325"/>
          </a:xfrm>
          <a:prstGeom prst="rect">
            <a:avLst/>
          </a:prstGeom>
          <a:noFill/>
          <a:ln>
            <a:noFill/>
          </a:ln>
        </p:spPr>
      </p:pic>
      <p:sp>
        <p:nvSpPr>
          <p:cNvPr id="217" name="Google Shape;217;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819150" y="693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model results, identifying the impact</a:t>
            </a:r>
            <a:endParaRPr/>
          </a:p>
        </p:txBody>
      </p:sp>
      <p:sp>
        <p:nvSpPr>
          <p:cNvPr id="223" name="Google Shape;223;p24"/>
          <p:cNvSpPr txBox="1"/>
          <p:nvPr>
            <p:ph idx="1" type="body"/>
          </p:nvPr>
        </p:nvSpPr>
        <p:spPr>
          <a:xfrm>
            <a:off x="819150" y="1685925"/>
            <a:ext cx="7505700" cy="27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Significance and impact of covariates varied across the 4 </a:t>
            </a:r>
            <a:r>
              <a:rPr lang="en" sz="1400"/>
              <a:t>logistic</a:t>
            </a:r>
            <a:r>
              <a:rPr lang="en" sz="1400"/>
              <a:t> models.</a:t>
            </a:r>
            <a:endParaRPr sz="1400"/>
          </a:p>
          <a:p>
            <a:pPr indent="0" lvl="0" marL="0" rtl="0" algn="l">
              <a:spcBef>
                <a:spcPts val="1200"/>
              </a:spcBef>
              <a:spcAft>
                <a:spcPts val="0"/>
              </a:spcAft>
              <a:buNone/>
            </a:pPr>
            <a:r>
              <a:rPr lang="en" sz="1400"/>
              <a:t>Interpretation is less straightforward, but can suggestions can be tailored to hospitals in specific rating groups looking to be bumped into the next group.</a:t>
            </a:r>
            <a:endParaRPr sz="1400"/>
          </a:p>
          <a:p>
            <a:pPr indent="0" lvl="0" marL="457200" rtl="0" algn="l">
              <a:spcBef>
                <a:spcPts val="1200"/>
              </a:spcBef>
              <a:spcAft>
                <a:spcPts val="0"/>
              </a:spcAft>
              <a:buNone/>
            </a:pPr>
            <a:r>
              <a:rPr lang="en" sz="1400"/>
              <a:t>Example: Quietness score was significant in predicting the hospitals to be at least 2-star, 3-star, or 4-star rated, but not in the 5-star group.</a:t>
            </a:r>
            <a:endParaRPr sz="1400"/>
          </a:p>
          <a:p>
            <a:pPr indent="0" lvl="0" marL="457200" rtl="0" algn="l">
              <a:spcBef>
                <a:spcPts val="1200"/>
              </a:spcBef>
              <a:spcAft>
                <a:spcPts val="1200"/>
              </a:spcAft>
              <a:buNone/>
            </a:pPr>
            <a:r>
              <a:rPr lang="en" sz="1400"/>
              <a:t>Example: Care transition was highly significant in explaining whether or not </a:t>
            </a:r>
            <a:r>
              <a:rPr lang="en" sz="1400"/>
              <a:t>hospitals</a:t>
            </a:r>
            <a:r>
              <a:rPr lang="en" sz="1400"/>
              <a:t> were rated at least 4-stars or 5-stars, but less important for defining hospitals rated at least 3-stars and not significant at all in </a:t>
            </a:r>
            <a:r>
              <a:rPr lang="en" sz="1400"/>
              <a:t>defining</a:t>
            </a:r>
            <a:r>
              <a:rPr lang="en" sz="1400"/>
              <a:t> hospitals rated at least 2-stars. A 1-unit increase in care transition linear mean score </a:t>
            </a:r>
            <a:r>
              <a:rPr lang="en" sz="1400"/>
              <a:t>is associated with a 1.48 times </a:t>
            </a:r>
            <a:r>
              <a:rPr lang="en" sz="1400"/>
              <a:t>statistically</a:t>
            </a:r>
            <a:r>
              <a:rPr lang="en" sz="1400"/>
              <a:t> significant increase in the odds of a hospital being rated 5-stars.</a:t>
            </a:r>
            <a:endParaRPr sz="1400"/>
          </a:p>
        </p:txBody>
      </p:sp>
      <p:sp>
        <p:nvSpPr>
          <p:cNvPr id="224" name="Google Shape;224;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and future scope of this project</a:t>
            </a:r>
            <a:endParaRPr/>
          </a:p>
        </p:txBody>
      </p:sp>
      <p:sp>
        <p:nvSpPr>
          <p:cNvPr id="230" name="Google Shape;230;p25"/>
          <p:cNvSpPr txBox="1"/>
          <p:nvPr>
            <p:ph idx="1" type="body"/>
          </p:nvPr>
        </p:nvSpPr>
        <p:spPr>
          <a:xfrm>
            <a:off x="819150" y="18383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Limitation: High collinearity among communication-based survey response questions made it difficult to establish these variable associations with CMS Star Ratings.</a:t>
            </a:r>
            <a:endParaRPr sz="1400"/>
          </a:p>
          <a:p>
            <a:pPr indent="0" lvl="0" marL="0" rtl="0" algn="l">
              <a:spcBef>
                <a:spcPts val="1200"/>
              </a:spcBef>
              <a:spcAft>
                <a:spcPts val="0"/>
              </a:spcAft>
              <a:buNone/>
            </a:pPr>
            <a:r>
              <a:rPr lang="en" sz="1400"/>
              <a:t>Limitation: CMS has changed the distribution of star ratings over time. Updating data to include 2021, 2022 information.</a:t>
            </a:r>
            <a:endParaRPr sz="1400"/>
          </a:p>
          <a:p>
            <a:pPr indent="0" lvl="0" marL="0" rtl="0" algn="l">
              <a:spcBef>
                <a:spcPts val="1200"/>
              </a:spcBef>
              <a:spcAft>
                <a:spcPts val="0"/>
              </a:spcAft>
              <a:buNone/>
            </a:pPr>
            <a:r>
              <a:rPr lang="en" sz="1400"/>
              <a:t>Extension: Taking a time-series approach and modeling the effect of each survey response question over the years to see how CMS has changed question importance regarding star ratings.</a:t>
            </a:r>
            <a:endParaRPr sz="1400"/>
          </a:p>
          <a:p>
            <a:pPr indent="0" lvl="0" marL="0" rtl="0" algn="l">
              <a:spcBef>
                <a:spcPts val="1200"/>
              </a:spcBef>
              <a:spcAft>
                <a:spcPts val="1200"/>
              </a:spcAft>
              <a:buNone/>
            </a:pPr>
            <a:r>
              <a:rPr lang="en" sz="1400"/>
              <a:t>Extension: </a:t>
            </a:r>
            <a:r>
              <a:rPr lang="en" sz="1400"/>
              <a:t>Applying ensemble logistic approach to the data with more hospital performance measures to improve predictive accuracy.</a:t>
            </a:r>
            <a:endParaRPr sz="1400"/>
          </a:p>
        </p:txBody>
      </p:sp>
      <p:sp>
        <p:nvSpPr>
          <p:cNvPr id="231" name="Google Shape;231;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1385850" y="138385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237" name="Google Shape;237;p26"/>
          <p:cNvSpPr txBox="1"/>
          <p:nvPr>
            <p:ph idx="1" type="body"/>
          </p:nvPr>
        </p:nvSpPr>
        <p:spPr>
          <a:xfrm>
            <a:off x="1385850" y="2635250"/>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3200"/>
              <a:t>Any questions?</a:t>
            </a:r>
            <a:endParaRPr sz="3200"/>
          </a:p>
        </p:txBody>
      </p:sp>
      <p:sp>
        <p:nvSpPr>
          <p:cNvPr id="238" name="Google Shape;238;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44" name="Google Shape;244;p27"/>
          <p:cNvSpPr txBox="1"/>
          <p:nvPr>
            <p:ph idx="1" type="body"/>
          </p:nvPr>
        </p:nvSpPr>
        <p:spPr>
          <a:xfrm>
            <a:off x="819150" y="1838325"/>
            <a:ext cx="7505700" cy="27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 </a:t>
            </a:r>
            <a:r>
              <a:rPr lang="en" u="sng">
                <a:solidFill>
                  <a:schemeClr val="hlink"/>
                </a:solidFill>
                <a:hlinkClick r:id="rId3"/>
              </a:rPr>
              <a:t>https://www.kaggle.com/datasets/abrambeyer/us-hospital-customer-satisfaction-20162020</a:t>
            </a:r>
            <a:endParaRPr/>
          </a:p>
          <a:p>
            <a:pPr indent="0" lvl="0" marL="0" rtl="0" algn="l">
              <a:spcBef>
                <a:spcPts val="1200"/>
              </a:spcBef>
              <a:spcAft>
                <a:spcPts val="0"/>
              </a:spcAft>
              <a:buNone/>
            </a:pPr>
            <a:r>
              <a:rPr lang="en"/>
              <a:t>Kurian, Nisha, Jyotsna Maid, Sharoni Mitra, Lance Rhyne, Michael Korvink, and Laura H. Gunn. 2021. "Predicting Hospital Overall Quality Star Ratings in the USA" Healthcare 9, no. 4: 486.</a:t>
            </a:r>
            <a:endParaRPr/>
          </a:p>
          <a:p>
            <a:pPr indent="0" lvl="0" marL="0" rtl="0" algn="l">
              <a:spcBef>
                <a:spcPts val="1200"/>
              </a:spcBef>
              <a:spcAft>
                <a:spcPts val="0"/>
              </a:spcAft>
              <a:buNone/>
            </a:pPr>
            <a:r>
              <a:rPr lang="en"/>
              <a:t>Bilimoria, Karl Y., and Cynthia Barnard. "The new CMS hospital quality star ratings: the stars are not aligned." Jama 316, no. 17 (2016): 1761-1762.</a:t>
            </a:r>
            <a:endParaRPr/>
          </a:p>
          <a:p>
            <a:pPr indent="0" lvl="0" marL="0" rtl="0" algn="l">
              <a:spcBef>
                <a:spcPts val="1200"/>
              </a:spcBef>
              <a:spcAft>
                <a:spcPts val="0"/>
              </a:spcAft>
              <a:buNone/>
            </a:pPr>
            <a:r>
              <a:rPr lang="en"/>
              <a:t>Adelman, Daniel. "An efficient frontier approach to scoring and ranking hospital performance." Operations Research 68, no. 3 (2020): 762-792.</a:t>
            </a:r>
            <a:endParaRPr/>
          </a:p>
          <a:p>
            <a:pPr indent="0" lvl="0" marL="0" rtl="0" algn="l">
              <a:spcBef>
                <a:spcPts val="1200"/>
              </a:spcBef>
              <a:spcAft>
                <a:spcPts val="1200"/>
              </a:spcAft>
              <a:buNone/>
            </a:pPr>
            <a:r>
              <a:rPr lang="en"/>
              <a:t>Code, data, and slides pushed to </a:t>
            </a:r>
            <a:r>
              <a:rPr lang="en" u="sng">
                <a:solidFill>
                  <a:schemeClr val="hlink"/>
                </a:solidFill>
                <a:hlinkClick r:id="rId4"/>
              </a:rPr>
              <a:t>https://github.com/ianmvogt/CMS-Hospital-Star-Rating-Prediction/</a:t>
            </a:r>
            <a:r>
              <a:rPr lang="en"/>
              <a:t> </a:t>
            </a:r>
            <a:endParaRPr/>
          </a:p>
        </p:txBody>
      </p:sp>
      <p:sp>
        <p:nvSpPr>
          <p:cNvPr id="245" name="Google Shape;245;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 - Construction of Covariates</a:t>
            </a:r>
            <a:endParaRPr/>
          </a:p>
        </p:txBody>
      </p:sp>
      <p:sp>
        <p:nvSpPr>
          <p:cNvPr id="251" name="Google Shape;251;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HCAHPS Survey Data Example (Southeast Alabama Medical Center, 2016):</a:t>
            </a:r>
            <a:endParaRPr/>
          </a:p>
          <a:p>
            <a:pPr indent="0" lvl="0" marL="0" rtl="0" algn="l">
              <a:spcBef>
                <a:spcPts val="1200"/>
              </a:spcBef>
              <a:spcAft>
                <a:spcPts val="0"/>
              </a:spcAft>
              <a:buNone/>
            </a:pPr>
            <a:r>
              <a:rPr lang="en"/>
              <a:t>65% of patients reported their room/bathroom was always clean</a:t>
            </a:r>
            <a:endParaRPr/>
          </a:p>
          <a:p>
            <a:pPr indent="0" lvl="0" marL="0" rtl="0" algn="l">
              <a:spcBef>
                <a:spcPts val="0"/>
              </a:spcBef>
              <a:spcAft>
                <a:spcPts val="0"/>
              </a:spcAft>
              <a:buNone/>
            </a:pPr>
            <a:r>
              <a:rPr lang="en"/>
              <a:t>12</a:t>
            </a:r>
            <a:r>
              <a:rPr lang="en"/>
              <a:t>% of patients reported their room/bathroom was sometimes or never clean</a:t>
            </a:r>
            <a:endParaRPr/>
          </a:p>
          <a:p>
            <a:pPr indent="0" lvl="0" marL="0" rtl="0" algn="l">
              <a:spcBef>
                <a:spcPts val="0"/>
              </a:spcBef>
              <a:spcAft>
                <a:spcPts val="0"/>
              </a:spcAft>
              <a:buNone/>
            </a:pPr>
            <a:r>
              <a:rPr lang="en"/>
              <a:t>23% of patients reported their room/bathroom was usually clean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Cleanliness Patient Survey Star Rating: 2</a:t>
            </a:r>
            <a:endParaRPr/>
          </a:p>
          <a:p>
            <a:pPr indent="0" lvl="0" marL="0" rtl="0" algn="l">
              <a:spcBef>
                <a:spcPts val="0"/>
              </a:spcBef>
              <a:spcAft>
                <a:spcPts val="0"/>
              </a:spcAft>
              <a:buNone/>
            </a:pPr>
            <a:r>
              <a:rPr lang="en"/>
              <a:t>Cleanliness Linear Mean Value: 84</a:t>
            </a:r>
            <a:endParaRPr/>
          </a:p>
        </p:txBody>
      </p:sp>
      <p:sp>
        <p:nvSpPr>
          <p:cNvPr id="252" name="Google Shape;252;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 - Construction of Covariates</a:t>
            </a:r>
            <a:endParaRPr/>
          </a:p>
        </p:txBody>
      </p:sp>
      <p:sp>
        <p:nvSpPr>
          <p:cNvPr id="258" name="Google Shape;258;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HCAHPS Survey Data Example (Mercy Hospital Medical Center, 2018):</a:t>
            </a:r>
            <a:endParaRPr/>
          </a:p>
          <a:p>
            <a:pPr indent="0" lvl="0" marL="0" rtl="0" algn="l">
              <a:spcBef>
                <a:spcPts val="1200"/>
              </a:spcBef>
              <a:spcAft>
                <a:spcPts val="0"/>
              </a:spcAft>
              <a:buNone/>
            </a:pPr>
            <a:r>
              <a:rPr lang="en"/>
              <a:t>81% of patients reported they were given information about what to do for recovery at home</a:t>
            </a:r>
            <a:endParaRPr/>
          </a:p>
          <a:p>
            <a:pPr indent="0" lvl="0" marL="0" rtl="0" algn="l">
              <a:spcBef>
                <a:spcPts val="0"/>
              </a:spcBef>
              <a:spcAft>
                <a:spcPts val="0"/>
              </a:spcAft>
              <a:buNone/>
            </a:pPr>
            <a:r>
              <a:rPr lang="en"/>
              <a:t>19</a:t>
            </a:r>
            <a:r>
              <a:rPr lang="en"/>
              <a:t>% of patients reported they were NOT given information about what to do for recovery at home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Cleanliness Patient Survey Star Rating: 2</a:t>
            </a:r>
            <a:endParaRPr/>
          </a:p>
          <a:p>
            <a:pPr indent="0" lvl="0" marL="0" rtl="0" algn="l">
              <a:spcBef>
                <a:spcPts val="0"/>
              </a:spcBef>
              <a:spcAft>
                <a:spcPts val="0"/>
              </a:spcAft>
              <a:buNone/>
            </a:pPr>
            <a:r>
              <a:rPr lang="en"/>
              <a:t>Cleanliness Linear Mean Value: 81</a:t>
            </a:r>
            <a:endParaRPr/>
          </a:p>
        </p:txBody>
      </p:sp>
      <p:sp>
        <p:nvSpPr>
          <p:cNvPr id="259" name="Google Shape;259;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 Logistic Regression Coefficients</a:t>
            </a:r>
            <a:endParaRPr/>
          </a:p>
        </p:txBody>
      </p:sp>
      <p:pic>
        <p:nvPicPr>
          <p:cNvPr id="265" name="Google Shape;265;p30"/>
          <p:cNvPicPr preferRelativeResize="0"/>
          <p:nvPr/>
        </p:nvPicPr>
        <p:blipFill>
          <a:blip r:embed="rId3">
            <a:alphaModFix/>
          </a:blip>
          <a:stretch>
            <a:fillRect/>
          </a:stretch>
        </p:blipFill>
        <p:spPr>
          <a:xfrm>
            <a:off x="533400" y="1788025"/>
            <a:ext cx="3903254" cy="954600"/>
          </a:xfrm>
          <a:prstGeom prst="rect">
            <a:avLst/>
          </a:prstGeom>
          <a:noFill/>
          <a:ln>
            <a:noFill/>
          </a:ln>
        </p:spPr>
      </p:pic>
      <p:pic>
        <p:nvPicPr>
          <p:cNvPr id="266" name="Google Shape;266;p30"/>
          <p:cNvPicPr preferRelativeResize="0"/>
          <p:nvPr/>
        </p:nvPicPr>
        <p:blipFill>
          <a:blip r:embed="rId4">
            <a:alphaModFix/>
          </a:blip>
          <a:stretch>
            <a:fillRect/>
          </a:stretch>
        </p:blipFill>
        <p:spPr>
          <a:xfrm>
            <a:off x="4648200" y="1752028"/>
            <a:ext cx="3745887" cy="1120325"/>
          </a:xfrm>
          <a:prstGeom prst="rect">
            <a:avLst/>
          </a:prstGeom>
          <a:noFill/>
          <a:ln>
            <a:noFill/>
          </a:ln>
        </p:spPr>
      </p:pic>
      <p:pic>
        <p:nvPicPr>
          <p:cNvPr id="267" name="Google Shape;267;p30"/>
          <p:cNvPicPr preferRelativeResize="0"/>
          <p:nvPr/>
        </p:nvPicPr>
        <p:blipFill>
          <a:blip r:embed="rId5">
            <a:alphaModFix/>
          </a:blip>
          <a:stretch>
            <a:fillRect/>
          </a:stretch>
        </p:blipFill>
        <p:spPr>
          <a:xfrm>
            <a:off x="533400" y="3424624"/>
            <a:ext cx="3926162" cy="954600"/>
          </a:xfrm>
          <a:prstGeom prst="rect">
            <a:avLst/>
          </a:prstGeom>
          <a:noFill/>
          <a:ln>
            <a:noFill/>
          </a:ln>
        </p:spPr>
      </p:pic>
      <p:pic>
        <p:nvPicPr>
          <p:cNvPr id="268" name="Google Shape;268;p30"/>
          <p:cNvPicPr preferRelativeResize="0"/>
          <p:nvPr/>
        </p:nvPicPr>
        <p:blipFill>
          <a:blip r:embed="rId6">
            <a:alphaModFix/>
          </a:blip>
          <a:stretch>
            <a:fillRect/>
          </a:stretch>
        </p:blipFill>
        <p:spPr>
          <a:xfrm>
            <a:off x="4633900" y="3367900"/>
            <a:ext cx="4115451" cy="994800"/>
          </a:xfrm>
          <a:prstGeom prst="rect">
            <a:avLst/>
          </a:prstGeom>
          <a:noFill/>
          <a:ln>
            <a:noFill/>
          </a:ln>
        </p:spPr>
      </p:pic>
      <p:sp>
        <p:nvSpPr>
          <p:cNvPr id="269" name="Google Shape;269;p30"/>
          <p:cNvSpPr txBox="1"/>
          <p:nvPr/>
        </p:nvSpPr>
        <p:spPr>
          <a:xfrm>
            <a:off x="508200" y="1434175"/>
            <a:ext cx="329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Logistic regression for hospitals rated </a:t>
            </a:r>
            <a:r>
              <a:rPr lang="en" sz="1200" u="sng">
                <a:latin typeface="Calibri"/>
                <a:ea typeface="Calibri"/>
                <a:cs typeface="Calibri"/>
                <a:sym typeface="Calibri"/>
              </a:rPr>
              <a:t>&gt;</a:t>
            </a:r>
            <a:r>
              <a:rPr lang="en" sz="1200">
                <a:latin typeface="Calibri"/>
                <a:ea typeface="Calibri"/>
                <a:cs typeface="Calibri"/>
                <a:sym typeface="Calibri"/>
              </a:rPr>
              <a:t> 2-stars:</a:t>
            </a:r>
            <a:endParaRPr sz="1200">
              <a:latin typeface="Calibri"/>
              <a:ea typeface="Calibri"/>
              <a:cs typeface="Calibri"/>
              <a:sym typeface="Calibri"/>
            </a:endParaRPr>
          </a:p>
        </p:txBody>
      </p:sp>
      <p:sp>
        <p:nvSpPr>
          <p:cNvPr id="270" name="Google Shape;270;p30"/>
          <p:cNvSpPr txBox="1"/>
          <p:nvPr/>
        </p:nvSpPr>
        <p:spPr>
          <a:xfrm>
            <a:off x="4623000" y="1434175"/>
            <a:ext cx="329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Logistic regression for hospitals rated </a:t>
            </a:r>
            <a:r>
              <a:rPr lang="en" sz="1200" u="sng">
                <a:latin typeface="Calibri"/>
                <a:ea typeface="Calibri"/>
                <a:cs typeface="Calibri"/>
                <a:sym typeface="Calibri"/>
              </a:rPr>
              <a:t>&gt;</a:t>
            </a:r>
            <a:r>
              <a:rPr lang="en" sz="1200">
                <a:latin typeface="Calibri"/>
                <a:ea typeface="Calibri"/>
                <a:cs typeface="Calibri"/>
                <a:sym typeface="Calibri"/>
              </a:rPr>
              <a:t> 3-stars:</a:t>
            </a:r>
            <a:endParaRPr sz="1200">
              <a:latin typeface="Calibri"/>
              <a:ea typeface="Calibri"/>
              <a:cs typeface="Calibri"/>
              <a:sym typeface="Calibri"/>
            </a:endParaRPr>
          </a:p>
        </p:txBody>
      </p:sp>
      <p:sp>
        <p:nvSpPr>
          <p:cNvPr id="271" name="Google Shape;271;p30"/>
          <p:cNvSpPr txBox="1"/>
          <p:nvPr/>
        </p:nvSpPr>
        <p:spPr>
          <a:xfrm>
            <a:off x="508200" y="3017192"/>
            <a:ext cx="329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Logistic regression for hospitals rated </a:t>
            </a:r>
            <a:r>
              <a:rPr lang="en" sz="1200" u="sng">
                <a:latin typeface="Calibri"/>
                <a:ea typeface="Calibri"/>
                <a:cs typeface="Calibri"/>
                <a:sym typeface="Calibri"/>
              </a:rPr>
              <a:t>&gt;</a:t>
            </a:r>
            <a:r>
              <a:rPr lang="en" sz="1200">
                <a:latin typeface="Calibri"/>
                <a:ea typeface="Calibri"/>
                <a:cs typeface="Calibri"/>
                <a:sym typeface="Calibri"/>
              </a:rPr>
              <a:t> 4-stars:</a:t>
            </a:r>
            <a:endParaRPr sz="1200">
              <a:latin typeface="Calibri"/>
              <a:ea typeface="Calibri"/>
              <a:cs typeface="Calibri"/>
              <a:sym typeface="Calibri"/>
            </a:endParaRPr>
          </a:p>
        </p:txBody>
      </p:sp>
      <p:sp>
        <p:nvSpPr>
          <p:cNvPr id="272" name="Google Shape;272;p30"/>
          <p:cNvSpPr txBox="1"/>
          <p:nvPr/>
        </p:nvSpPr>
        <p:spPr>
          <a:xfrm>
            <a:off x="4546800" y="3017192"/>
            <a:ext cx="329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Logistic regression for hospitals rated 5-stars:</a:t>
            </a:r>
            <a:endParaRPr sz="1200">
              <a:latin typeface="Calibri"/>
              <a:ea typeface="Calibri"/>
              <a:cs typeface="Calibri"/>
              <a:sym typeface="Calibri"/>
            </a:endParaRPr>
          </a:p>
        </p:txBody>
      </p:sp>
      <p:sp>
        <p:nvSpPr>
          <p:cNvPr id="273" name="Google Shape;273;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Defining the topic and dataset</a:t>
            </a:r>
            <a:endParaRPr/>
          </a:p>
        </p:txBody>
      </p:sp>
      <p:sp>
        <p:nvSpPr>
          <p:cNvPr id="135" name="Google Shape;135;p14"/>
          <p:cNvSpPr txBox="1"/>
          <p:nvPr>
            <p:ph idx="1" type="body"/>
          </p:nvPr>
        </p:nvSpPr>
        <p:spPr>
          <a:xfrm>
            <a:off x="819150" y="1609725"/>
            <a:ext cx="3822300" cy="28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CMS Hospital Star Rating system first introduced in 2016 and provides consumers with a simple overall rating to better inform </a:t>
            </a:r>
            <a:r>
              <a:rPr lang="en" sz="1400"/>
              <a:t>medical</a:t>
            </a:r>
            <a:r>
              <a:rPr lang="en" sz="1400"/>
              <a:t> patients about where they should receive their care.</a:t>
            </a:r>
            <a:endParaRPr sz="1400"/>
          </a:p>
          <a:p>
            <a:pPr indent="0" lvl="0" marL="0" rtl="0" algn="l">
              <a:spcBef>
                <a:spcPts val="1200"/>
              </a:spcBef>
              <a:spcAft>
                <a:spcPts val="0"/>
              </a:spcAft>
              <a:buNone/>
            </a:pPr>
            <a:r>
              <a:rPr lang="en" sz="1400"/>
              <a:t>Ratings are public, so </a:t>
            </a:r>
            <a:r>
              <a:rPr lang="en" sz="1400"/>
              <a:t>hospitals should be motivated to rate well and drive patient demand.</a:t>
            </a:r>
            <a:endParaRPr sz="1400"/>
          </a:p>
          <a:p>
            <a:pPr indent="0" lvl="0" marL="0" rtl="0" algn="l">
              <a:spcBef>
                <a:spcPts val="1200"/>
              </a:spcBef>
              <a:spcAft>
                <a:spcPts val="0"/>
              </a:spcAft>
              <a:buNone/>
            </a:pPr>
            <a:r>
              <a:rPr lang="en" sz="1400"/>
              <a:t>Data procured on HCAHPS: Patients' Perspectives of Care Survey responses across 2016-2020.</a:t>
            </a:r>
            <a:endParaRPr sz="1400"/>
          </a:p>
          <a:p>
            <a:pPr indent="0" lvl="0" marL="0" rtl="0" algn="l">
              <a:spcBef>
                <a:spcPts val="1200"/>
              </a:spcBef>
              <a:spcAft>
                <a:spcPts val="1200"/>
              </a:spcAft>
              <a:buNone/>
            </a:pPr>
            <a:r>
              <a:t/>
            </a:r>
            <a:endParaRPr sz="1400"/>
          </a:p>
        </p:txBody>
      </p:sp>
      <p:pic>
        <p:nvPicPr>
          <p:cNvPr id="136" name="Google Shape;136;p14"/>
          <p:cNvPicPr preferRelativeResize="0"/>
          <p:nvPr/>
        </p:nvPicPr>
        <p:blipFill>
          <a:blip r:embed="rId3">
            <a:alphaModFix/>
          </a:blip>
          <a:stretch>
            <a:fillRect/>
          </a:stretch>
        </p:blipFill>
        <p:spPr>
          <a:xfrm>
            <a:off x="4666700" y="1497400"/>
            <a:ext cx="3869700" cy="2417375"/>
          </a:xfrm>
          <a:prstGeom prst="rect">
            <a:avLst/>
          </a:prstGeom>
          <a:noFill/>
          <a:ln>
            <a:noFill/>
          </a:ln>
        </p:spPr>
      </p:pic>
      <p:sp>
        <p:nvSpPr>
          <p:cNvPr id="137" name="Google Shape;137;p14"/>
          <p:cNvSpPr txBox="1"/>
          <p:nvPr/>
        </p:nvSpPr>
        <p:spPr>
          <a:xfrm>
            <a:off x="2085000" y="4494050"/>
            <a:ext cx="49740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latin typeface="Calibri"/>
                <a:ea typeface="Calibri"/>
                <a:cs typeface="Calibri"/>
                <a:sym typeface="Calibri"/>
              </a:rPr>
              <a:t>Data Source: https://www.kaggle.com/datasets/abrambeyer/us-hospital-customer-satisfaction-20162020</a:t>
            </a:r>
            <a:endParaRPr sz="800">
              <a:latin typeface="Calibri"/>
              <a:ea typeface="Calibri"/>
              <a:cs typeface="Calibri"/>
              <a:sym typeface="Calibri"/>
            </a:endParaRPr>
          </a:p>
        </p:txBody>
      </p:sp>
      <p:sp>
        <p:nvSpPr>
          <p:cNvPr id="138" name="Google Shape;138;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Defining the problem and solution</a:t>
            </a:r>
            <a:endParaRPr/>
          </a:p>
        </p:txBody>
      </p:sp>
      <p:sp>
        <p:nvSpPr>
          <p:cNvPr id="144" name="Google Shape;144;p15"/>
          <p:cNvSpPr txBox="1"/>
          <p:nvPr>
            <p:ph idx="1" type="body"/>
          </p:nvPr>
        </p:nvSpPr>
        <p:spPr>
          <a:xfrm>
            <a:off x="819150" y="1609725"/>
            <a:ext cx="3581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Question: Are CMS Star Ratings generally representative of the patient experience, and if so what aspects are most important?</a:t>
            </a:r>
            <a:endParaRPr sz="1400"/>
          </a:p>
          <a:p>
            <a:pPr indent="0" lvl="0" marL="0" rtl="0" algn="l">
              <a:spcBef>
                <a:spcPts val="1200"/>
              </a:spcBef>
              <a:spcAft>
                <a:spcPts val="0"/>
              </a:spcAft>
              <a:buNone/>
            </a:pPr>
            <a:r>
              <a:rPr lang="en" sz="1400"/>
              <a:t>Solution: Develop an interpretable model using the HCAHPS patient response data to predict CMS Hospital Star Ratings</a:t>
            </a:r>
            <a:endParaRPr sz="1400"/>
          </a:p>
          <a:p>
            <a:pPr indent="0" lvl="0" marL="0" rtl="0" algn="l">
              <a:spcBef>
                <a:spcPts val="1200"/>
              </a:spcBef>
              <a:spcAft>
                <a:spcPts val="1200"/>
              </a:spcAft>
              <a:buNone/>
            </a:pPr>
            <a:r>
              <a:rPr lang="en" sz="1400"/>
              <a:t>Goal: Make inferences on which aspects of the patient experience are most important regarding obtaining a good hospital rating</a:t>
            </a:r>
            <a:endParaRPr sz="1400"/>
          </a:p>
        </p:txBody>
      </p:sp>
      <p:pic>
        <p:nvPicPr>
          <p:cNvPr id="145" name="Google Shape;145;p15"/>
          <p:cNvPicPr preferRelativeResize="0"/>
          <p:nvPr/>
        </p:nvPicPr>
        <p:blipFill>
          <a:blip r:embed="rId3">
            <a:alphaModFix/>
          </a:blip>
          <a:stretch>
            <a:fillRect/>
          </a:stretch>
        </p:blipFill>
        <p:spPr>
          <a:xfrm>
            <a:off x="4533450" y="1647800"/>
            <a:ext cx="3848551" cy="2753930"/>
          </a:xfrm>
          <a:prstGeom prst="rect">
            <a:avLst/>
          </a:prstGeom>
          <a:noFill/>
          <a:ln>
            <a:noFill/>
          </a:ln>
        </p:spPr>
      </p:pic>
      <p:sp>
        <p:nvSpPr>
          <p:cNvPr id="146" name="Google Shape;146;p15"/>
          <p:cNvSpPr txBox="1"/>
          <p:nvPr/>
        </p:nvSpPr>
        <p:spPr>
          <a:xfrm>
            <a:off x="4495800" y="4419600"/>
            <a:ext cx="38862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latin typeface="Calibri"/>
                <a:ea typeface="Calibri"/>
                <a:cs typeface="Calibri"/>
                <a:sym typeface="Calibri"/>
              </a:rPr>
              <a:t>How CMS Hospital Star Rating measure groups are weighted. https://data.cms.gov/provider-data/topics/hospitals/overall-hospital-quality-star-rating/</a:t>
            </a:r>
            <a:endParaRPr sz="800">
              <a:latin typeface="Calibri"/>
              <a:ea typeface="Calibri"/>
              <a:cs typeface="Calibri"/>
              <a:sym typeface="Calibri"/>
            </a:endParaRPr>
          </a:p>
        </p:txBody>
      </p:sp>
      <p:sp>
        <p:nvSpPr>
          <p:cNvPr id="147" name="Google Shape;147;p15"/>
          <p:cNvSpPr txBox="1"/>
          <p:nvPr/>
        </p:nvSpPr>
        <p:spPr>
          <a:xfrm>
            <a:off x="838200" y="4267200"/>
            <a:ext cx="344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HCAHPS Survey Example: </a:t>
            </a:r>
            <a:r>
              <a:rPr lang="en" sz="800" u="sng">
                <a:solidFill>
                  <a:schemeClr val="hlink"/>
                </a:solidFill>
                <a:latin typeface="Calibri"/>
                <a:ea typeface="Calibri"/>
                <a:cs typeface="Calibri"/>
                <a:sym typeface="Calibri"/>
                <a:hlinkClick r:id="rId4"/>
              </a:rPr>
              <a:t>https://www.anesthesiallc.com/images/eAlertsSource/HCAHPS-Survey-Questions.pdf</a:t>
            </a:r>
            <a:r>
              <a:rPr lang="en" sz="800">
                <a:latin typeface="Calibri"/>
                <a:ea typeface="Calibri"/>
                <a:cs typeface="Calibri"/>
                <a:sym typeface="Calibri"/>
              </a:rPr>
              <a:t> </a:t>
            </a:r>
            <a:endParaRPr sz="800">
              <a:latin typeface="Calibri"/>
              <a:ea typeface="Calibri"/>
              <a:cs typeface="Calibri"/>
              <a:sym typeface="Calibri"/>
            </a:endParaRPr>
          </a:p>
        </p:txBody>
      </p:sp>
      <p:sp>
        <p:nvSpPr>
          <p:cNvPr id="148" name="Google Shape;148;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 inspiration and previous research</a:t>
            </a:r>
            <a:endParaRPr/>
          </a:p>
        </p:txBody>
      </p:sp>
      <p:sp>
        <p:nvSpPr>
          <p:cNvPr id="154" name="Google Shape;154;p16"/>
          <p:cNvSpPr txBox="1"/>
          <p:nvPr/>
        </p:nvSpPr>
        <p:spPr>
          <a:xfrm>
            <a:off x="609600" y="4343400"/>
            <a:ext cx="7952400" cy="59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latin typeface="Calibri"/>
                <a:ea typeface="Calibri"/>
                <a:cs typeface="Calibri"/>
                <a:sym typeface="Calibri"/>
              </a:rPr>
              <a:t>Kurian, Nisha, Jyotsna Maid, Sharoni Mitra, Lance Rhyne, Michael Korvink, and Laura H. Gunn. 2021. "Predicting Hospital Overall Quality Star Ratings in the USA" Healthcare 9, no. 4: 486.</a:t>
            </a:r>
            <a:endParaRPr sz="800">
              <a:latin typeface="Calibri"/>
              <a:ea typeface="Calibri"/>
              <a:cs typeface="Calibri"/>
              <a:sym typeface="Calibri"/>
            </a:endParaRPr>
          </a:p>
          <a:p>
            <a:pPr indent="0" lvl="0" marL="0" rtl="0" algn="l">
              <a:lnSpc>
                <a:spcPct val="115000"/>
              </a:lnSpc>
              <a:spcBef>
                <a:spcPts val="0"/>
              </a:spcBef>
              <a:spcAft>
                <a:spcPts val="0"/>
              </a:spcAft>
              <a:buNone/>
            </a:pPr>
            <a:r>
              <a:rPr lang="en" sz="800">
                <a:latin typeface="Calibri"/>
                <a:ea typeface="Calibri"/>
                <a:cs typeface="Calibri"/>
                <a:sym typeface="Calibri"/>
              </a:rPr>
              <a:t>Bilimoria, Karl Y., and Cynthia Barnard. "The new CMS hospital quality star ratings: the stars are not aligned." Jama 316, no. 17 (2016): 1761-1762.</a:t>
            </a:r>
            <a:endParaRPr sz="800">
              <a:latin typeface="Calibri"/>
              <a:ea typeface="Calibri"/>
              <a:cs typeface="Calibri"/>
              <a:sym typeface="Calibri"/>
            </a:endParaRPr>
          </a:p>
          <a:p>
            <a:pPr indent="0" lvl="0" marL="0" rtl="0" algn="l">
              <a:lnSpc>
                <a:spcPct val="115000"/>
              </a:lnSpc>
              <a:spcBef>
                <a:spcPts val="0"/>
              </a:spcBef>
              <a:spcAft>
                <a:spcPts val="0"/>
              </a:spcAft>
              <a:buNone/>
            </a:pPr>
            <a:r>
              <a:rPr lang="en" sz="800">
                <a:latin typeface="Calibri"/>
                <a:ea typeface="Calibri"/>
                <a:cs typeface="Calibri"/>
                <a:sym typeface="Calibri"/>
              </a:rPr>
              <a:t>Adelman, Daniel. "An efficient frontier approach to scoring and ranking hospital performance." Operations Research 68, no. 3 (2020): 762-792.</a:t>
            </a:r>
            <a:endParaRPr sz="800">
              <a:latin typeface="Calibri"/>
              <a:ea typeface="Calibri"/>
              <a:cs typeface="Calibri"/>
              <a:sym typeface="Calibri"/>
            </a:endParaRPr>
          </a:p>
        </p:txBody>
      </p:sp>
      <p:sp>
        <p:nvSpPr>
          <p:cNvPr id="155" name="Google Shape;155;p16"/>
          <p:cNvSpPr txBox="1"/>
          <p:nvPr>
            <p:ph idx="1" type="body"/>
          </p:nvPr>
        </p:nvSpPr>
        <p:spPr>
          <a:xfrm>
            <a:off x="819150" y="1609725"/>
            <a:ext cx="3752700" cy="144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Predicting Hospital Overall Quality Star Ratings in the USA (2021) tried to infer an interpretable model that could predict CMS Hospital Star Ratings based on the most important performance measures.</a:t>
            </a:r>
            <a:endParaRPr sz="1400"/>
          </a:p>
        </p:txBody>
      </p:sp>
      <p:pic>
        <p:nvPicPr>
          <p:cNvPr id="156" name="Google Shape;156;p16"/>
          <p:cNvPicPr preferRelativeResize="0"/>
          <p:nvPr/>
        </p:nvPicPr>
        <p:blipFill>
          <a:blip r:embed="rId3">
            <a:alphaModFix/>
          </a:blip>
          <a:stretch>
            <a:fillRect/>
          </a:stretch>
        </p:blipFill>
        <p:spPr>
          <a:xfrm>
            <a:off x="1219194" y="3176594"/>
            <a:ext cx="2643200" cy="842966"/>
          </a:xfrm>
          <a:prstGeom prst="rect">
            <a:avLst/>
          </a:prstGeom>
          <a:noFill/>
          <a:ln>
            <a:noFill/>
          </a:ln>
        </p:spPr>
      </p:pic>
      <p:sp>
        <p:nvSpPr>
          <p:cNvPr id="157" name="Google Shape;157;p16"/>
          <p:cNvSpPr txBox="1"/>
          <p:nvPr/>
        </p:nvSpPr>
        <p:spPr>
          <a:xfrm>
            <a:off x="4876800" y="1600200"/>
            <a:ext cx="33906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Calibri"/>
                <a:ea typeface="Calibri"/>
                <a:cs typeface="Calibri"/>
                <a:sym typeface="Calibri"/>
              </a:rPr>
              <a:t>C</a:t>
            </a:r>
            <a:r>
              <a:rPr lang="en">
                <a:solidFill>
                  <a:schemeClr val="dk2"/>
                </a:solidFill>
                <a:latin typeface="Calibri"/>
                <a:ea typeface="Calibri"/>
                <a:cs typeface="Calibri"/>
                <a:sym typeface="Calibri"/>
              </a:rPr>
              <a:t>MS Star Rating system was previously criticized for instability of the CMS loading coefficients derived from a latent variable modeling approach. It was seen that most of the CMS loading coefficients aligned with the paper’s model, but with the exception of performance measures in the patient experience and timeliness of care domains.</a:t>
            </a:r>
            <a:endParaRPr/>
          </a:p>
        </p:txBody>
      </p:sp>
      <p:sp>
        <p:nvSpPr>
          <p:cNvPr id="158" name="Google Shape;158;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Taking a different approach + honing in on the patient experience</a:t>
            </a:r>
            <a:endParaRPr/>
          </a:p>
        </p:txBody>
      </p:sp>
      <p:sp>
        <p:nvSpPr>
          <p:cNvPr id="164" name="Google Shape;16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original CMS Hospital Star Rating prediction study used ordinal logistic regression to maximize interpretability of performance measure effect on star ratings. The paper model incorporated 6 of the 10 patient survey response measurements.</a:t>
            </a:r>
            <a:endParaRPr sz="1400"/>
          </a:p>
          <a:p>
            <a:pPr indent="0" lvl="0" marL="0" rtl="0" algn="l">
              <a:spcBef>
                <a:spcPts val="1200"/>
              </a:spcBef>
              <a:spcAft>
                <a:spcPts val="0"/>
              </a:spcAft>
              <a:buNone/>
            </a:pPr>
            <a:r>
              <a:rPr lang="en" sz="1400"/>
              <a:t>I tested linear regression, ordinal logistic regression, and ensemble logistic regression </a:t>
            </a:r>
            <a:r>
              <a:rPr lang="en" sz="1400"/>
              <a:t>approaches to maximize predictive accuracy among methodologies that would allow explanatory inference among predictors.</a:t>
            </a:r>
            <a:endParaRPr sz="1400"/>
          </a:p>
          <a:p>
            <a:pPr indent="0" lvl="0" marL="0" rtl="0" algn="l">
              <a:spcBef>
                <a:spcPts val="1200"/>
              </a:spcBef>
              <a:spcAft>
                <a:spcPts val="1200"/>
              </a:spcAft>
              <a:buNone/>
            </a:pPr>
            <a:r>
              <a:rPr lang="en" sz="1400"/>
              <a:t>I utilized Relative Weights Analysis and Shapley Values to establish importance among highly collinear predictors.</a:t>
            </a:r>
            <a:endParaRPr sz="1400"/>
          </a:p>
        </p:txBody>
      </p:sp>
      <p:sp>
        <p:nvSpPr>
          <p:cNvPr id="165" name="Google Shape;165;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of CMS Star Ratings</a:t>
            </a:r>
            <a:endParaRPr/>
          </a:p>
        </p:txBody>
      </p:sp>
      <p:pic>
        <p:nvPicPr>
          <p:cNvPr id="171" name="Google Shape;171;p18"/>
          <p:cNvPicPr preferRelativeResize="0"/>
          <p:nvPr/>
        </p:nvPicPr>
        <p:blipFill>
          <a:blip r:embed="rId3">
            <a:alphaModFix/>
          </a:blip>
          <a:stretch>
            <a:fillRect/>
          </a:stretch>
        </p:blipFill>
        <p:spPr>
          <a:xfrm>
            <a:off x="668075" y="1756800"/>
            <a:ext cx="3545825" cy="2700898"/>
          </a:xfrm>
          <a:prstGeom prst="rect">
            <a:avLst/>
          </a:prstGeom>
          <a:noFill/>
          <a:ln>
            <a:noFill/>
          </a:ln>
        </p:spPr>
      </p:pic>
      <p:pic>
        <p:nvPicPr>
          <p:cNvPr id="172" name="Google Shape;172;p18"/>
          <p:cNvPicPr preferRelativeResize="0"/>
          <p:nvPr/>
        </p:nvPicPr>
        <p:blipFill>
          <a:blip r:embed="rId4">
            <a:alphaModFix/>
          </a:blip>
          <a:stretch>
            <a:fillRect/>
          </a:stretch>
        </p:blipFill>
        <p:spPr>
          <a:xfrm>
            <a:off x="4550401" y="1525825"/>
            <a:ext cx="3451674" cy="2958549"/>
          </a:xfrm>
          <a:prstGeom prst="rect">
            <a:avLst/>
          </a:prstGeom>
          <a:noFill/>
          <a:ln>
            <a:noFill/>
          </a:ln>
        </p:spPr>
      </p:pic>
      <p:sp>
        <p:nvSpPr>
          <p:cNvPr id="173" name="Google Shape;173;p18"/>
          <p:cNvSpPr txBox="1"/>
          <p:nvPr/>
        </p:nvSpPr>
        <p:spPr>
          <a:xfrm>
            <a:off x="4495800" y="4419600"/>
            <a:ext cx="38862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latin typeface="Calibri"/>
                <a:ea typeface="Calibri"/>
                <a:cs typeface="Calibri"/>
                <a:sym typeface="Calibri"/>
              </a:rPr>
              <a:t>Distribution of updated CMS Star Ratings released in July 2022.</a:t>
            </a:r>
            <a:r>
              <a:rPr lang="en" sz="800">
                <a:latin typeface="Calibri"/>
                <a:ea typeface="Calibri"/>
                <a:cs typeface="Calibri"/>
                <a:sym typeface="Calibri"/>
              </a:rPr>
              <a:t> https://data.cms.gov/provider-data/topics/hospitals/overall-hospital-quality-star-rating/</a:t>
            </a:r>
            <a:endParaRPr sz="800">
              <a:latin typeface="Calibri"/>
              <a:ea typeface="Calibri"/>
              <a:cs typeface="Calibri"/>
              <a:sym typeface="Calibri"/>
            </a:endParaRPr>
          </a:p>
        </p:txBody>
      </p:sp>
      <p:sp>
        <p:nvSpPr>
          <p:cNvPr id="174" name="Google Shape;174;p18"/>
          <p:cNvSpPr txBox="1"/>
          <p:nvPr/>
        </p:nvSpPr>
        <p:spPr>
          <a:xfrm>
            <a:off x="762000" y="4419600"/>
            <a:ext cx="38862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latin typeface="Calibri"/>
                <a:ea typeface="Calibri"/>
                <a:cs typeface="Calibri"/>
                <a:sym typeface="Calibri"/>
              </a:rPr>
              <a:t>Distribution of 16,280 CMS Star Ratings across 2016-2020. https://data.cms.gov/provider-data/topics/hospitals/overall-hospital-quality-star-rating/</a:t>
            </a:r>
            <a:endParaRPr sz="800">
              <a:latin typeface="Calibri"/>
              <a:ea typeface="Calibri"/>
              <a:cs typeface="Calibri"/>
              <a:sym typeface="Calibri"/>
            </a:endParaRPr>
          </a:p>
        </p:txBody>
      </p:sp>
      <p:sp>
        <p:nvSpPr>
          <p:cNvPr id="175" name="Google Shape;175;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the predictors - star ratings vs. linear scoring</a:t>
            </a:r>
            <a:endParaRPr/>
          </a:p>
        </p:txBody>
      </p:sp>
      <p:sp>
        <p:nvSpPr>
          <p:cNvPr id="181" name="Google Shape;181;p19"/>
          <p:cNvSpPr txBox="1"/>
          <p:nvPr>
            <p:ph idx="1" type="body"/>
          </p:nvPr>
        </p:nvSpPr>
        <p:spPr>
          <a:xfrm>
            <a:off x="876300" y="2036550"/>
            <a:ext cx="37518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CMS takes all survey responses and constructs HCAHPS Star Ratings (1-5) for each measurement group. The star ratings are scored linearly, adjusted, rescaled, averaged across quarters, and rounded to produce a 0-100 linear-scaled score (Linear Score or Linear Mean Value).</a:t>
            </a:r>
            <a:endParaRPr sz="1400"/>
          </a:p>
          <a:p>
            <a:pPr indent="0" lvl="0" marL="0" rtl="0" algn="l">
              <a:spcBef>
                <a:spcPts val="1200"/>
              </a:spcBef>
              <a:spcAft>
                <a:spcPts val="1200"/>
              </a:spcAft>
              <a:buNone/>
            </a:pPr>
            <a:r>
              <a:rPr lang="en" sz="1400"/>
              <a:t>Data flow: Survey response → Star rating → Linear score</a:t>
            </a:r>
            <a:endParaRPr sz="1400"/>
          </a:p>
        </p:txBody>
      </p:sp>
      <p:sp>
        <p:nvSpPr>
          <p:cNvPr id="182" name="Google Shape;182;p19"/>
          <p:cNvSpPr txBox="1"/>
          <p:nvPr/>
        </p:nvSpPr>
        <p:spPr>
          <a:xfrm>
            <a:off x="609600" y="4625289"/>
            <a:ext cx="79524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800">
                <a:latin typeface="Calibri"/>
                <a:ea typeface="Calibri"/>
                <a:cs typeface="Calibri"/>
                <a:sym typeface="Calibri"/>
              </a:rPr>
              <a:t>Details on Linear Scoring: https://hcahpsonline.org/globalassets/hcahps/star-ratings/tech-notes/april_2023_star-ratings_tech_notes.pdf</a:t>
            </a:r>
            <a:endParaRPr sz="800">
              <a:latin typeface="Calibri"/>
              <a:ea typeface="Calibri"/>
              <a:cs typeface="Calibri"/>
              <a:sym typeface="Calibri"/>
            </a:endParaRPr>
          </a:p>
        </p:txBody>
      </p:sp>
      <p:pic>
        <p:nvPicPr>
          <p:cNvPr id="183" name="Google Shape;183;p19"/>
          <p:cNvPicPr preferRelativeResize="0"/>
          <p:nvPr/>
        </p:nvPicPr>
        <p:blipFill>
          <a:blip r:embed="rId3">
            <a:alphaModFix/>
          </a:blip>
          <a:stretch>
            <a:fillRect/>
          </a:stretch>
        </p:blipFill>
        <p:spPr>
          <a:xfrm>
            <a:off x="4932900" y="1800200"/>
            <a:ext cx="3308687" cy="2520289"/>
          </a:xfrm>
          <a:prstGeom prst="rect">
            <a:avLst/>
          </a:prstGeom>
          <a:noFill/>
          <a:ln>
            <a:noFill/>
          </a:ln>
        </p:spPr>
      </p:pic>
      <p:sp>
        <p:nvSpPr>
          <p:cNvPr id="184" name="Google Shape;184;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0"/>
          <p:cNvPicPr preferRelativeResize="0"/>
          <p:nvPr/>
        </p:nvPicPr>
        <p:blipFill>
          <a:blip r:embed="rId3">
            <a:alphaModFix/>
          </a:blip>
          <a:stretch>
            <a:fillRect/>
          </a:stretch>
        </p:blipFill>
        <p:spPr>
          <a:xfrm>
            <a:off x="2491151" y="457200"/>
            <a:ext cx="5588301" cy="4256702"/>
          </a:xfrm>
          <a:prstGeom prst="rect">
            <a:avLst/>
          </a:prstGeom>
          <a:noFill/>
          <a:ln>
            <a:noFill/>
          </a:ln>
        </p:spPr>
      </p:pic>
      <p:sp>
        <p:nvSpPr>
          <p:cNvPr id="190" name="Google Shape;190;p20"/>
          <p:cNvSpPr txBox="1"/>
          <p:nvPr>
            <p:ph type="title"/>
          </p:nvPr>
        </p:nvSpPr>
        <p:spPr>
          <a:xfrm>
            <a:off x="819150" y="693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Addressing </a:t>
            </a:r>
            <a:r>
              <a:rPr lang="en"/>
              <a:t>collinearity</a:t>
            </a:r>
            <a:r>
              <a:rPr lang="en"/>
              <a:t> in the survey data</a:t>
            </a:r>
            <a:endParaRPr/>
          </a:p>
        </p:txBody>
      </p:sp>
      <p:sp>
        <p:nvSpPr>
          <p:cNvPr id="191" name="Google Shape;191;p20"/>
          <p:cNvSpPr txBox="1"/>
          <p:nvPr>
            <p:ph idx="1" type="body"/>
          </p:nvPr>
        </p:nvSpPr>
        <p:spPr>
          <a:xfrm>
            <a:off x="819150" y="1762125"/>
            <a:ext cx="28083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Going with survey </a:t>
            </a:r>
            <a:r>
              <a:rPr lang="en" sz="1400"/>
              <a:t>response linear scores leaves us with 10 possible predictors.</a:t>
            </a:r>
            <a:endParaRPr sz="1400"/>
          </a:p>
          <a:p>
            <a:pPr indent="0" lvl="0" marL="0" rtl="0" algn="l">
              <a:spcBef>
                <a:spcPts val="1200"/>
              </a:spcBef>
              <a:spcAft>
                <a:spcPts val="1200"/>
              </a:spcAft>
              <a:buNone/>
            </a:pPr>
            <a:r>
              <a:rPr lang="en" sz="1400"/>
              <a:t>Hospital Rating and Recommendation LMVs are highly correlated (93%). I chose to drop both because I feel they do not highlight any specific aspect of the patient experience.</a:t>
            </a:r>
            <a:endParaRPr sz="1400"/>
          </a:p>
        </p:txBody>
      </p:sp>
      <p:sp>
        <p:nvSpPr>
          <p:cNvPr id="192" name="Google Shape;192;p20"/>
          <p:cNvSpPr/>
          <p:nvPr/>
        </p:nvSpPr>
        <p:spPr>
          <a:xfrm>
            <a:off x="6479975" y="1600292"/>
            <a:ext cx="246300" cy="303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4160250" y="4395425"/>
            <a:ext cx="3047100" cy="23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742950" y="468588"/>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RWA and Shapley say about feature importance?</a:t>
            </a:r>
            <a:endParaRPr/>
          </a:p>
        </p:txBody>
      </p:sp>
      <p:sp>
        <p:nvSpPr>
          <p:cNvPr id="200" name="Google Shape;200;p21"/>
          <p:cNvSpPr txBox="1"/>
          <p:nvPr>
            <p:ph idx="1" type="body"/>
          </p:nvPr>
        </p:nvSpPr>
        <p:spPr>
          <a:xfrm>
            <a:off x="742950" y="1685925"/>
            <a:ext cx="3249300" cy="26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Relative Weight Analysis and Shapley Values are taken to infer on relative</a:t>
            </a:r>
            <a:r>
              <a:rPr lang="en" sz="1400"/>
              <a:t> importance of the eight remaining covariates.</a:t>
            </a:r>
            <a:endParaRPr sz="1400"/>
          </a:p>
          <a:p>
            <a:pPr indent="0" lvl="0" marL="0" rtl="0" algn="l">
              <a:spcBef>
                <a:spcPts val="1200"/>
              </a:spcBef>
              <a:spcAft>
                <a:spcPts val="1200"/>
              </a:spcAft>
              <a:buNone/>
            </a:pPr>
            <a:r>
              <a:rPr lang="en" sz="1400"/>
              <a:t>Both techniques identify Care Transition as the most important features, followed by Nurse Communication and Staff Responsiveness. Quietness is clearly the least important feature.</a:t>
            </a:r>
            <a:endParaRPr sz="1400"/>
          </a:p>
        </p:txBody>
      </p:sp>
      <p:graphicFrame>
        <p:nvGraphicFramePr>
          <p:cNvPr id="201" name="Google Shape;201;p21"/>
          <p:cNvGraphicFramePr/>
          <p:nvPr/>
        </p:nvGraphicFramePr>
        <p:xfrm>
          <a:off x="4076700" y="1205266"/>
          <a:ext cx="3000000" cy="3000000"/>
        </p:xfrm>
        <a:graphic>
          <a:graphicData uri="http://schemas.openxmlformats.org/drawingml/2006/table">
            <a:tbl>
              <a:tblPr>
                <a:noFill/>
                <a:tableStyleId>{52B6BAA4-6B31-4AD4-992F-2DA8DB506695}</a:tableStyleId>
              </a:tblPr>
              <a:tblGrid>
                <a:gridCol w="1528650"/>
                <a:gridCol w="1368175"/>
                <a:gridCol w="1694700"/>
              </a:tblGrid>
              <a:tr h="394975">
                <a:tc>
                  <a:txBody>
                    <a:bodyPr/>
                    <a:lstStyle/>
                    <a:p>
                      <a:pPr indent="0" lvl="0" marL="0" rtl="0" algn="ctr">
                        <a:spcBef>
                          <a:spcPts val="0"/>
                        </a:spcBef>
                        <a:spcAft>
                          <a:spcPts val="0"/>
                        </a:spcAft>
                        <a:buNone/>
                      </a:pPr>
                      <a:r>
                        <a:rPr b="1" lang="en" sz="1000"/>
                        <a:t>Predictor</a:t>
                      </a:r>
                      <a:endParaRPr b="1" sz="1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t>Rescaled Relative Weight</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t>Rescaled Standardized Shapley Value</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250">
                <a:tc>
                  <a:txBody>
                    <a:bodyPr/>
                    <a:lstStyle/>
                    <a:p>
                      <a:pPr indent="0" lvl="0" marL="0" rtl="0" algn="ctr">
                        <a:spcBef>
                          <a:spcPts val="0"/>
                        </a:spcBef>
                        <a:spcAft>
                          <a:spcPts val="0"/>
                        </a:spcAft>
                        <a:buNone/>
                      </a:pPr>
                      <a:r>
                        <a:rPr lang="en" sz="1000"/>
                        <a:t>Cleanliness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12.16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10.91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4775">
                <a:tc>
                  <a:txBody>
                    <a:bodyPr/>
                    <a:lstStyle/>
                    <a:p>
                      <a:pPr indent="0" lvl="0" marL="0" rtl="0" algn="ctr">
                        <a:spcBef>
                          <a:spcPts val="0"/>
                        </a:spcBef>
                        <a:spcAft>
                          <a:spcPts val="0"/>
                        </a:spcAft>
                        <a:buNone/>
                      </a:pPr>
                      <a:r>
                        <a:rPr lang="en" sz="1000">
                          <a:solidFill>
                            <a:srgbClr val="4A86E8"/>
                          </a:solidFill>
                        </a:rPr>
                        <a:t>Nurse Communication</a:t>
                      </a:r>
                      <a:endParaRPr sz="1000">
                        <a:solidFill>
                          <a:srgbClr val="4A86E8"/>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A86E8"/>
                          </a:solidFill>
                        </a:rPr>
                        <a:t>14.61</a:t>
                      </a:r>
                      <a:endParaRPr sz="1200">
                        <a:solidFill>
                          <a:srgbClr val="4A86E8"/>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A86E8"/>
                          </a:solidFill>
                        </a:rPr>
                        <a:t>16.25</a:t>
                      </a:r>
                      <a:endParaRPr sz="1200">
                        <a:solidFill>
                          <a:srgbClr val="4A86E8"/>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9775">
                <a:tc>
                  <a:txBody>
                    <a:bodyPr/>
                    <a:lstStyle/>
                    <a:p>
                      <a:pPr indent="0" lvl="0" marL="0" rtl="0" algn="ctr">
                        <a:spcBef>
                          <a:spcPts val="0"/>
                        </a:spcBef>
                        <a:spcAft>
                          <a:spcPts val="0"/>
                        </a:spcAft>
                        <a:buNone/>
                      </a:pPr>
                      <a:r>
                        <a:rPr lang="en" sz="1000"/>
                        <a:t>Doctor Communication</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10.11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9.86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4775">
                <a:tc>
                  <a:txBody>
                    <a:bodyPr/>
                    <a:lstStyle/>
                    <a:p>
                      <a:pPr indent="0" lvl="0" marL="0" rtl="0" algn="ctr">
                        <a:spcBef>
                          <a:spcPts val="0"/>
                        </a:spcBef>
                        <a:spcAft>
                          <a:spcPts val="0"/>
                        </a:spcAft>
                        <a:buNone/>
                      </a:pPr>
                      <a:r>
                        <a:rPr lang="en" sz="1000">
                          <a:solidFill>
                            <a:srgbClr val="4A86E8"/>
                          </a:solidFill>
                        </a:rPr>
                        <a:t>Staff Responsiveness</a:t>
                      </a:r>
                      <a:endParaRPr sz="1000">
                        <a:solidFill>
                          <a:srgbClr val="4A86E8"/>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A86E8"/>
                          </a:solidFill>
                        </a:rPr>
                        <a:t>13.70</a:t>
                      </a:r>
                      <a:endParaRPr sz="1200">
                        <a:solidFill>
                          <a:srgbClr val="4A86E8"/>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A86E8"/>
                          </a:solidFill>
                        </a:rPr>
                        <a:t>14.27</a:t>
                      </a:r>
                      <a:endParaRPr sz="1200">
                        <a:solidFill>
                          <a:srgbClr val="4A86E8"/>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6000">
                <a:tc>
                  <a:txBody>
                    <a:bodyPr/>
                    <a:lstStyle/>
                    <a:p>
                      <a:pPr indent="0" lvl="0" marL="0" rtl="0" algn="ctr">
                        <a:spcBef>
                          <a:spcPts val="0"/>
                        </a:spcBef>
                        <a:spcAft>
                          <a:spcPts val="0"/>
                        </a:spcAft>
                        <a:buNone/>
                      </a:pPr>
                      <a:r>
                        <a:rPr lang="en" sz="1000"/>
                        <a:t>Communication About Medicine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10.39</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10.71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9525">
                <a:tc>
                  <a:txBody>
                    <a:bodyPr/>
                    <a:lstStyle/>
                    <a:p>
                      <a:pPr indent="0" lvl="0" marL="0" rtl="0" algn="ctr">
                        <a:spcBef>
                          <a:spcPts val="0"/>
                        </a:spcBef>
                        <a:spcAft>
                          <a:spcPts val="0"/>
                        </a:spcAft>
                        <a:buNone/>
                      </a:pPr>
                      <a:r>
                        <a:rPr lang="en" sz="1000"/>
                        <a:t>Discharge Information</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13.26</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11.65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1175">
                <a:tc>
                  <a:txBody>
                    <a:bodyPr/>
                    <a:lstStyle/>
                    <a:p>
                      <a:pPr indent="0" lvl="0" marL="0" rtl="0" algn="ctr">
                        <a:spcBef>
                          <a:spcPts val="0"/>
                        </a:spcBef>
                        <a:spcAft>
                          <a:spcPts val="0"/>
                        </a:spcAft>
                        <a:buNone/>
                      </a:pPr>
                      <a:r>
                        <a:rPr lang="en" sz="1000">
                          <a:solidFill>
                            <a:srgbClr val="FF0000"/>
                          </a:solidFill>
                        </a:rPr>
                        <a:t>Care Transition</a:t>
                      </a:r>
                      <a:endParaRPr sz="1000">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FF0000"/>
                          </a:solidFill>
                        </a:rPr>
                        <a:t>18.76</a:t>
                      </a:r>
                      <a:endParaRPr sz="1200">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FF0000"/>
                          </a:solidFill>
                        </a:rPr>
                        <a:t>20.24</a:t>
                      </a:r>
                      <a:endParaRPr sz="1200">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075">
                <a:tc>
                  <a:txBody>
                    <a:bodyPr/>
                    <a:lstStyle/>
                    <a:p>
                      <a:pPr indent="0" lvl="0" marL="0" rtl="0" algn="ctr">
                        <a:spcBef>
                          <a:spcPts val="0"/>
                        </a:spcBef>
                        <a:spcAft>
                          <a:spcPts val="0"/>
                        </a:spcAft>
                        <a:buNone/>
                      </a:pPr>
                      <a:r>
                        <a:rPr lang="en" sz="1000"/>
                        <a:t>Quietness</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7.01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6.09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2" name="Google Shape;202;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