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5" autoAdjust="0"/>
    <p:restoredTop sz="94660"/>
  </p:normalViewPr>
  <p:slideViewPr>
    <p:cSldViewPr>
      <p:cViewPr>
        <p:scale>
          <a:sx n="140" d="100"/>
          <a:sy n="140" d="100"/>
        </p:scale>
        <p:origin x="36" y="22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CF7F-2F82-4696-A3D1-89ECFAA17386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C01-DFAE-4A93-A1F0-D0DE50A859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5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CF7F-2F82-4696-A3D1-89ECFAA17386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C01-DFAE-4A93-A1F0-D0DE50A859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2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CF7F-2F82-4696-A3D1-89ECFAA17386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C01-DFAE-4A93-A1F0-D0DE50A859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0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CF7F-2F82-4696-A3D1-89ECFAA17386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C01-DFAE-4A93-A1F0-D0DE50A859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31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CF7F-2F82-4696-A3D1-89ECFAA17386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C01-DFAE-4A93-A1F0-D0DE50A859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32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CF7F-2F82-4696-A3D1-89ECFAA17386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C01-DFAE-4A93-A1F0-D0DE50A859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52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CF7F-2F82-4696-A3D1-89ECFAA17386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C01-DFAE-4A93-A1F0-D0DE50A859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58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CF7F-2F82-4696-A3D1-89ECFAA17386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C01-DFAE-4A93-A1F0-D0DE50A859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52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CF7F-2F82-4696-A3D1-89ECFAA17386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C01-DFAE-4A93-A1F0-D0DE50A859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29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CF7F-2F82-4696-A3D1-89ECFAA17386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C01-DFAE-4A93-A1F0-D0DE50A859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5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CF7F-2F82-4696-A3D1-89ECFAA17386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C01-DFAE-4A93-A1F0-D0DE50A859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93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3CF7F-2F82-4696-A3D1-89ECFAA17386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8C01-DFAE-4A93-A1F0-D0DE50A859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27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1"/>
          <p:cNvSpPr txBox="1">
            <a:spLocks noChangeArrowheads="1"/>
          </p:cNvSpPr>
          <p:nvPr/>
        </p:nvSpPr>
        <p:spPr bwMode="auto">
          <a:xfrm>
            <a:off x="3663585" y="-603448"/>
            <a:ext cx="1047750" cy="22945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Global CR</a:t>
            </a: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" name="文字方塊 2"/>
          <p:cNvSpPr txBox="1">
            <a:spLocks noChangeArrowheads="1"/>
          </p:cNvSpPr>
          <p:nvPr/>
        </p:nvSpPr>
        <p:spPr bwMode="auto">
          <a:xfrm>
            <a:off x="3753723" y="550526"/>
            <a:ext cx="1619250" cy="25050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ITS 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專案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Job Service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單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6" name="菱形 3"/>
          <p:cNvSpPr>
            <a:spLocks noChangeArrowheads="1"/>
          </p:cNvSpPr>
          <p:nvPr/>
        </p:nvSpPr>
        <p:spPr bwMode="auto">
          <a:xfrm>
            <a:off x="4053376" y="915963"/>
            <a:ext cx="1047750" cy="666750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類別</a:t>
            </a:r>
            <a:endParaRPr kumimoji="1" lang="zh-TW" altLang="zh-TW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7" name="直線接點 6"/>
          <p:cNvCxnSpPr>
            <a:stCxn id="6" idx="3"/>
            <a:endCxn id="110" idx="1"/>
          </p:cNvCxnSpPr>
          <p:nvPr/>
        </p:nvCxnSpPr>
        <p:spPr>
          <a:xfrm>
            <a:off x="5101126" y="1249338"/>
            <a:ext cx="473400" cy="1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>
            <a:spLocks noChangeArrowheads="1"/>
          </p:cNvSpPr>
          <p:nvPr/>
        </p:nvSpPr>
        <p:spPr bwMode="auto">
          <a:xfrm>
            <a:off x="4699052" y="1379269"/>
            <a:ext cx="1119366" cy="333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客製程式更新</a:t>
            </a:r>
            <a:endParaRPr kumimoji="1" lang="zh-TW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4566414" y="806430"/>
            <a:ext cx="0" cy="1381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6" idx="2"/>
            <a:endCxn id="16" idx="0"/>
          </p:cNvCxnSpPr>
          <p:nvPr/>
        </p:nvCxnSpPr>
        <p:spPr>
          <a:xfrm>
            <a:off x="4577251" y="1582713"/>
            <a:ext cx="385" cy="6221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>
            <a:spLocks noChangeArrowheads="1"/>
          </p:cNvSpPr>
          <p:nvPr/>
        </p:nvSpPr>
        <p:spPr bwMode="auto">
          <a:xfrm>
            <a:off x="2029087" y="-936823"/>
            <a:ext cx="1202650" cy="333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CR</a:t>
            </a:r>
            <a:r>
              <a:rPr kumimoji="1" lang="zh-TW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處理人階段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5" name="文字方塊 14"/>
          <p:cNvSpPr txBox="1">
            <a:spLocks noChangeArrowheads="1"/>
          </p:cNvSpPr>
          <p:nvPr/>
        </p:nvSpPr>
        <p:spPr bwMode="auto">
          <a:xfrm>
            <a:off x="3753723" y="173475"/>
            <a:ext cx="4989155" cy="303197"/>
          </a:xfrm>
          <a:prstGeom prst="rect">
            <a:avLst/>
          </a:prstGeom>
          <a:solidFill>
            <a:srgbClr val="FFFF00"/>
          </a:solidFill>
          <a:ln>
            <a:solidFill>
              <a:srgbClr val="00206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20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defRPr>
            </a:lvl1pPr>
          </a:lstStyle>
          <a:p>
            <a:r>
              <a:rPr lang="en-US" altLang="zh-TW" dirty="0"/>
              <a:t>CR</a:t>
            </a:r>
            <a:r>
              <a:rPr lang="zh-TW" altLang="en-US" dirty="0"/>
              <a:t>上線流程</a:t>
            </a:r>
          </a:p>
        </p:txBody>
      </p:sp>
      <p:sp>
        <p:nvSpPr>
          <p:cNvPr id="16" name="文字方塊 15"/>
          <p:cNvSpPr txBox="1">
            <a:spLocks noChangeArrowheads="1"/>
          </p:cNvSpPr>
          <p:nvPr/>
        </p:nvSpPr>
        <p:spPr bwMode="auto">
          <a:xfrm>
            <a:off x="3753723" y="2204864"/>
            <a:ext cx="1647825" cy="242689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Team Leader</a:t>
            </a:r>
            <a:endParaRPr kumimoji="1" lang="en-US" altLang="zh-TW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7" name="文字方塊 16"/>
          <p:cNvSpPr txBox="1">
            <a:spLocks noChangeArrowheads="1"/>
          </p:cNvSpPr>
          <p:nvPr/>
        </p:nvSpPr>
        <p:spPr bwMode="auto">
          <a:xfrm>
            <a:off x="3753723" y="2828841"/>
            <a:ext cx="1647825" cy="22701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Function Team Leader</a:t>
            </a:r>
            <a:endParaRPr kumimoji="1" lang="en-US" altLang="zh-TW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8" name="文字方塊 17"/>
          <p:cNvSpPr txBox="1">
            <a:spLocks noChangeArrowheads="1"/>
          </p:cNvSpPr>
          <p:nvPr/>
        </p:nvSpPr>
        <p:spPr bwMode="auto">
          <a:xfrm>
            <a:off x="3753723" y="3637574"/>
            <a:ext cx="1647825" cy="20246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DBA</a:t>
            </a:r>
            <a:endParaRPr kumimoji="1" lang="en-US" altLang="zh-TW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9" name="文字方塊 18"/>
          <p:cNvSpPr txBox="1">
            <a:spLocks noChangeArrowheads="1"/>
          </p:cNvSpPr>
          <p:nvPr/>
        </p:nvSpPr>
        <p:spPr bwMode="auto">
          <a:xfrm>
            <a:off x="3753723" y="4191461"/>
            <a:ext cx="1647825" cy="23491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表單申請人</a:t>
            </a:r>
            <a:endParaRPr kumimoji="1" lang="zh-TW" altLang="zh-TW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0" name="文字方塊 19"/>
          <p:cNvSpPr txBox="1">
            <a:spLocks noChangeArrowheads="1"/>
          </p:cNvSpPr>
          <p:nvPr/>
        </p:nvSpPr>
        <p:spPr bwMode="auto">
          <a:xfrm>
            <a:off x="3753723" y="4623509"/>
            <a:ext cx="1647825" cy="249801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固定簽核人</a:t>
            </a:r>
            <a:endParaRPr kumimoji="1" lang="zh-TW" altLang="zh-TW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1" name="文字方塊 20"/>
          <p:cNvSpPr txBox="1">
            <a:spLocks noChangeArrowheads="1"/>
          </p:cNvSpPr>
          <p:nvPr/>
        </p:nvSpPr>
        <p:spPr bwMode="auto">
          <a:xfrm>
            <a:off x="4566414" y="3055855"/>
            <a:ext cx="1224136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Ian Yang/Selina Hsu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2" name="文字方塊 21"/>
          <p:cNvSpPr txBox="1">
            <a:spLocks noChangeArrowheads="1"/>
          </p:cNvSpPr>
          <p:nvPr/>
        </p:nvSpPr>
        <p:spPr bwMode="auto">
          <a:xfrm>
            <a:off x="4494406" y="3789040"/>
            <a:ext cx="1085759" cy="18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Jim Lin/Yen Ting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3" name="文字方塊 22"/>
          <p:cNvSpPr txBox="1">
            <a:spLocks noChangeArrowheads="1"/>
          </p:cNvSpPr>
          <p:nvPr/>
        </p:nvSpPr>
        <p:spPr bwMode="auto">
          <a:xfrm>
            <a:off x="4593757" y="4819855"/>
            <a:ext cx="914400" cy="265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Philip Nian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4" name="文字方塊 23"/>
          <p:cNvSpPr txBox="1">
            <a:spLocks noChangeArrowheads="1"/>
          </p:cNvSpPr>
          <p:nvPr/>
        </p:nvSpPr>
        <p:spPr bwMode="auto">
          <a:xfrm>
            <a:off x="4350390" y="2420889"/>
            <a:ext cx="1647825" cy="27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(HRMS/Edward Hung)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5" name="文字方塊 24"/>
          <p:cNvSpPr txBox="1">
            <a:spLocks noChangeArrowheads="1"/>
          </p:cNvSpPr>
          <p:nvPr/>
        </p:nvSpPr>
        <p:spPr bwMode="auto">
          <a:xfrm>
            <a:off x="5718542" y="2814197"/>
            <a:ext cx="823912" cy="231779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審核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SA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文件</a:t>
            </a:r>
            <a:endParaRPr kumimoji="1" lang="zh-TW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6" name="文字方塊 25"/>
          <p:cNvSpPr txBox="1">
            <a:spLocks noChangeArrowheads="1"/>
          </p:cNvSpPr>
          <p:nvPr/>
        </p:nvSpPr>
        <p:spPr bwMode="auto">
          <a:xfrm>
            <a:off x="5796136" y="3643438"/>
            <a:ext cx="2663051" cy="55407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DBA 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上線工作</a:t>
            </a:r>
            <a:endParaRPr kumimoji="1" lang="zh-TW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1.SA/Source code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文件上傳至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SVN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2.Source code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上傳至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Prod 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採全部覆蓋方式</a:t>
            </a:r>
            <a:endParaRPr kumimoji="1" lang="zh-TW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5431393" y="2961920"/>
            <a:ext cx="29273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5468609" y="3789040"/>
            <a:ext cx="29273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16" idx="2"/>
            <a:endCxn id="17" idx="0"/>
          </p:cNvCxnSpPr>
          <p:nvPr/>
        </p:nvCxnSpPr>
        <p:spPr>
          <a:xfrm>
            <a:off x="4577636" y="2447553"/>
            <a:ext cx="0" cy="3812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7" idx="2"/>
            <a:endCxn id="18" idx="0"/>
          </p:cNvCxnSpPr>
          <p:nvPr/>
        </p:nvCxnSpPr>
        <p:spPr>
          <a:xfrm>
            <a:off x="4577636" y="3055854"/>
            <a:ext cx="0" cy="581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endCxn id="19" idx="0"/>
          </p:cNvCxnSpPr>
          <p:nvPr/>
        </p:nvCxnSpPr>
        <p:spPr>
          <a:xfrm>
            <a:off x="4577635" y="3831421"/>
            <a:ext cx="1" cy="360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9" idx="2"/>
            <a:endCxn id="20" idx="0"/>
          </p:cNvCxnSpPr>
          <p:nvPr/>
        </p:nvCxnSpPr>
        <p:spPr>
          <a:xfrm>
            <a:off x="4577636" y="4426378"/>
            <a:ext cx="0" cy="197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>
            <a:spLocks noChangeArrowheads="1"/>
          </p:cNvSpPr>
          <p:nvPr/>
        </p:nvSpPr>
        <p:spPr bwMode="auto">
          <a:xfrm>
            <a:off x="6078582" y="2060848"/>
            <a:ext cx="2830243" cy="5342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表單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填寫以下內容</a:t>
            </a:r>
            <a:endParaRPr kumimoji="1" lang="zh-TW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1.Git</a:t>
            </a:r>
            <a:r>
              <a:rPr kumimoji="1" lang="en-US" altLang="zh-TW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1" lang="zh-TW" alt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程式路徑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6" name="文字方塊 35"/>
          <p:cNvSpPr txBox="1">
            <a:spLocks noChangeArrowheads="1"/>
          </p:cNvSpPr>
          <p:nvPr/>
        </p:nvSpPr>
        <p:spPr bwMode="auto">
          <a:xfrm>
            <a:off x="6387357" y="5085184"/>
            <a:ext cx="2056674" cy="14898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Git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服務器上目錄分類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1.Source Code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2.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文件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 a.SA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文件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  b.</a:t>
            </a:r>
            <a:r>
              <a:rPr kumimoji="1" lang="zh-TW" altLang="en-US" sz="10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測試</a:t>
            </a:r>
            <a:r>
              <a:rPr kumimoji="1" lang="en-US" altLang="zh-TW" sz="10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/</a:t>
            </a:r>
            <a:r>
              <a:rPr kumimoji="1" lang="zh-TW" altLang="en-US" sz="10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訪談文件</a:t>
            </a:r>
            <a:endParaRPr kumimoji="1" lang="en-US" altLang="zh-TW" sz="10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  c.</a:t>
            </a:r>
            <a:r>
              <a:rPr kumimoji="1" lang="zh-TW" altLang="en-US" sz="10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上線</a:t>
            </a:r>
            <a:r>
              <a:rPr kumimoji="1" lang="zh-TW" altLang="en-US" sz="10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文件 </a:t>
            </a:r>
            <a:endParaRPr kumimoji="1" lang="en-US" altLang="zh-TW" sz="1000" dirty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  d</a:t>
            </a:r>
            <a:r>
              <a:rPr kumimoji="1" lang="en-US" altLang="zh-TW" sz="10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.</a:t>
            </a:r>
            <a:r>
              <a:rPr kumimoji="1" lang="zh-TW" altLang="en-US" sz="10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表單簽核流程文件</a:t>
            </a:r>
            <a:endParaRPr kumimoji="1" lang="en-US" altLang="zh-TW" sz="1000" dirty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  </a:t>
            </a:r>
            <a:r>
              <a:rPr kumimoji="1" lang="en-US" altLang="zh-TW" sz="1000" dirty="0" err="1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e.SOP</a:t>
            </a:r>
            <a:endParaRPr kumimoji="1" lang="en-US" altLang="zh-TW" sz="1000" dirty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5</a:t>
            </a:r>
            <a:r>
              <a:rPr kumimoji="1" lang="en-US" altLang="zh-TW" sz="10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.Old_Backup (</a:t>
            </a:r>
            <a:r>
              <a:rPr kumimoji="1" lang="zh-TW" altLang="en-US" sz="10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未上</a:t>
            </a:r>
            <a:r>
              <a:rPr kumimoji="1" lang="en-US" altLang="zh-TW" sz="1000" dirty="0" err="1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git</a:t>
            </a:r>
            <a:r>
              <a:rPr kumimoji="1" lang="zh-TW" altLang="en-US" sz="10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前備份檔</a:t>
            </a:r>
            <a:r>
              <a:rPr kumimoji="1" lang="en-US" altLang="zh-TW" sz="10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)</a:t>
            </a:r>
            <a:endParaRPr kumimoji="1" lang="en-US" altLang="zh-TW" sz="1000" dirty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7196297" y="1772816"/>
            <a:ext cx="0" cy="3145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7195327" y="4238257"/>
            <a:ext cx="0" cy="2841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>
            <a:spLocks noChangeArrowheads="1"/>
          </p:cNvSpPr>
          <p:nvPr/>
        </p:nvSpPr>
        <p:spPr bwMode="auto">
          <a:xfrm>
            <a:off x="5796136" y="4536608"/>
            <a:ext cx="3239116" cy="398966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DBA 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工作</a:t>
            </a:r>
            <a:endParaRPr kumimoji="1" lang="zh-TW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1.Source code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由</a:t>
            </a:r>
            <a:r>
              <a:rPr kumimoji="1" lang="en-US" altLang="zh-TW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git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取得後上傳至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Prod 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採全部覆蓋方式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?</a:t>
            </a:r>
            <a:endParaRPr kumimoji="1" lang="zh-TW" altLang="en-US" sz="1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7" name="十字形 56"/>
          <p:cNvSpPr/>
          <p:nvPr/>
        </p:nvSpPr>
        <p:spPr>
          <a:xfrm rot="18792572">
            <a:off x="6663541" y="3539299"/>
            <a:ext cx="757127" cy="767357"/>
          </a:xfrm>
          <a:prstGeom prst="plus">
            <a:avLst>
              <a:gd name="adj" fmla="val 4842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59" name="文字方塊 58"/>
          <p:cNvSpPr txBox="1">
            <a:spLocks noChangeArrowheads="1"/>
          </p:cNvSpPr>
          <p:nvPr/>
        </p:nvSpPr>
        <p:spPr bwMode="auto">
          <a:xfrm>
            <a:off x="323529" y="173475"/>
            <a:ext cx="3019058" cy="303198"/>
          </a:xfrm>
          <a:prstGeom prst="rect">
            <a:avLst/>
          </a:prstGeom>
          <a:solidFill>
            <a:srgbClr val="FFFF00"/>
          </a:solidFill>
          <a:ln>
            <a:solidFill>
              <a:srgbClr val="00206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CR</a:t>
            </a:r>
            <a:r>
              <a:rPr kumimoji="1"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開發</a:t>
            </a:r>
            <a:r>
              <a:rPr kumimoji="1" lang="zh-TW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流程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itchFamily="18" charset="-120"/>
            </a:endParaRPr>
          </a:p>
        </p:txBody>
      </p:sp>
      <p:sp>
        <p:nvSpPr>
          <p:cNvPr id="62" name="文字方塊 1"/>
          <p:cNvSpPr txBox="1">
            <a:spLocks noChangeArrowheads="1"/>
          </p:cNvSpPr>
          <p:nvPr/>
        </p:nvSpPr>
        <p:spPr bwMode="auto">
          <a:xfrm>
            <a:off x="1870348" y="1003921"/>
            <a:ext cx="1047750" cy="22945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ITS Contact</a:t>
            </a:r>
          </a:p>
        </p:txBody>
      </p:sp>
      <p:sp>
        <p:nvSpPr>
          <p:cNvPr id="63" name="文字方塊 1"/>
          <p:cNvSpPr txBox="1">
            <a:spLocks noChangeArrowheads="1"/>
          </p:cNvSpPr>
          <p:nvPr/>
        </p:nvSpPr>
        <p:spPr bwMode="auto">
          <a:xfrm>
            <a:off x="1870348" y="1431231"/>
            <a:ext cx="1047750" cy="22945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0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申請人主管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64" name="文字方塊 1"/>
          <p:cNvSpPr txBox="1">
            <a:spLocks noChangeArrowheads="1"/>
          </p:cNvSpPr>
          <p:nvPr/>
        </p:nvSpPr>
        <p:spPr bwMode="auto">
          <a:xfrm>
            <a:off x="1610874" y="1858541"/>
            <a:ext cx="1566699" cy="213439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Function Team Leader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65" name="文字方塊 1"/>
          <p:cNvSpPr txBox="1">
            <a:spLocks noChangeArrowheads="1"/>
          </p:cNvSpPr>
          <p:nvPr/>
        </p:nvSpPr>
        <p:spPr bwMode="auto">
          <a:xfrm>
            <a:off x="1480933" y="2276872"/>
            <a:ext cx="1866931" cy="22945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ERP/</a:t>
            </a:r>
            <a:r>
              <a:rPr kumimoji="1" lang="en-US" altLang="zh-TW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FlowER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/MES</a:t>
            </a:r>
            <a:r>
              <a:rPr kumimoji="1" lang="en-US" altLang="zh-TW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 Team Leader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66" name="文字方塊 1"/>
          <p:cNvSpPr txBox="1">
            <a:spLocks noChangeArrowheads="1"/>
          </p:cNvSpPr>
          <p:nvPr/>
        </p:nvSpPr>
        <p:spPr bwMode="auto">
          <a:xfrm>
            <a:off x="1736505" y="2697148"/>
            <a:ext cx="1315437" cy="22945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CR</a:t>
            </a:r>
            <a:r>
              <a:rPr kumimoji="1" lang="zh-TW" altLang="en-US" sz="10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負責人主管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67" name="文字方塊 1"/>
          <p:cNvSpPr txBox="1">
            <a:spLocks noChangeArrowheads="1"/>
          </p:cNvSpPr>
          <p:nvPr/>
        </p:nvSpPr>
        <p:spPr bwMode="auto">
          <a:xfrm>
            <a:off x="1505051" y="3140968"/>
            <a:ext cx="1770805" cy="240861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CR</a:t>
            </a:r>
            <a:r>
              <a:rPr kumimoji="1" lang="zh-TW" altLang="en-US" sz="10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負責人</a:t>
            </a:r>
            <a:r>
              <a:rPr kumimoji="1" lang="en-US" altLang="zh-TW" sz="10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Site ITS Manager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68" name="文字方塊 1"/>
          <p:cNvSpPr txBox="1">
            <a:spLocks noChangeArrowheads="1"/>
          </p:cNvSpPr>
          <p:nvPr/>
        </p:nvSpPr>
        <p:spPr bwMode="auto">
          <a:xfrm>
            <a:off x="1736505" y="3538918"/>
            <a:ext cx="1315437" cy="22945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ITS</a:t>
            </a:r>
            <a:r>
              <a:rPr kumimoji="1" lang="zh-TW" altLang="en-US" sz="10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主管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69" name="文字方塊 1"/>
          <p:cNvSpPr txBox="1">
            <a:spLocks noChangeArrowheads="1"/>
          </p:cNvSpPr>
          <p:nvPr/>
        </p:nvSpPr>
        <p:spPr bwMode="auto">
          <a:xfrm>
            <a:off x="1736505" y="3966228"/>
            <a:ext cx="1315437" cy="229452"/>
          </a:xfrm>
          <a:prstGeom prst="rect">
            <a:avLst/>
          </a:prstGeom>
          <a:solidFill>
            <a:srgbClr val="FFFFFF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CR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負責人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70" name="文字方塊 1"/>
          <p:cNvSpPr txBox="1">
            <a:spLocks noChangeArrowheads="1"/>
          </p:cNvSpPr>
          <p:nvPr/>
        </p:nvSpPr>
        <p:spPr bwMode="auto">
          <a:xfrm>
            <a:off x="1736505" y="4393538"/>
            <a:ext cx="1315437" cy="22945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CR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申請人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71" name="文字方塊 1"/>
          <p:cNvSpPr txBox="1">
            <a:spLocks noChangeArrowheads="1"/>
          </p:cNvSpPr>
          <p:nvPr/>
        </p:nvSpPr>
        <p:spPr bwMode="auto">
          <a:xfrm>
            <a:off x="1736505" y="4820848"/>
            <a:ext cx="1315437" cy="22945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CR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測試人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72" name="文字方塊 1"/>
          <p:cNvSpPr txBox="1">
            <a:spLocks noChangeArrowheads="1"/>
          </p:cNvSpPr>
          <p:nvPr/>
        </p:nvSpPr>
        <p:spPr bwMode="auto">
          <a:xfrm>
            <a:off x="1736505" y="5248158"/>
            <a:ext cx="1315437" cy="22945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申請人主管確認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73" name="文字方塊 1"/>
          <p:cNvSpPr txBox="1">
            <a:spLocks noChangeArrowheads="1"/>
          </p:cNvSpPr>
          <p:nvPr/>
        </p:nvSpPr>
        <p:spPr bwMode="auto">
          <a:xfrm>
            <a:off x="1736505" y="5675468"/>
            <a:ext cx="1315437" cy="22945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CR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處理人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74" name="文字方塊 1"/>
          <p:cNvSpPr txBox="1">
            <a:spLocks noChangeArrowheads="1"/>
          </p:cNvSpPr>
          <p:nvPr/>
        </p:nvSpPr>
        <p:spPr bwMode="auto">
          <a:xfrm>
            <a:off x="1736505" y="6102779"/>
            <a:ext cx="1315437" cy="22945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CR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結案人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80" name="肘形接點 79"/>
          <p:cNvCxnSpPr>
            <a:stCxn id="73" idx="3"/>
            <a:endCxn id="5" idx="1"/>
          </p:cNvCxnSpPr>
          <p:nvPr/>
        </p:nvCxnSpPr>
        <p:spPr>
          <a:xfrm flipV="1">
            <a:off x="3051942" y="675780"/>
            <a:ext cx="701781" cy="5114414"/>
          </a:xfrm>
          <a:prstGeom prst="bentConnector3">
            <a:avLst>
              <a:gd name="adj1" fmla="val 572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>
            <a:off x="2394223" y="1233373"/>
            <a:ext cx="0" cy="1978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2394223" y="1660683"/>
            <a:ext cx="1" cy="1978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>
            <a:endCxn id="65" idx="0"/>
          </p:cNvCxnSpPr>
          <p:nvPr/>
        </p:nvCxnSpPr>
        <p:spPr>
          <a:xfrm>
            <a:off x="2384136" y="2071980"/>
            <a:ext cx="30263" cy="2048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>
            <a:stCxn id="65" idx="2"/>
            <a:endCxn id="66" idx="0"/>
          </p:cNvCxnSpPr>
          <p:nvPr/>
        </p:nvCxnSpPr>
        <p:spPr>
          <a:xfrm flipH="1">
            <a:off x="2394224" y="2506324"/>
            <a:ext cx="20175" cy="1908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 flipH="1">
            <a:off x="2392338" y="2926600"/>
            <a:ext cx="3770" cy="214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2392338" y="3381829"/>
            <a:ext cx="3770" cy="1570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2394223" y="3765467"/>
            <a:ext cx="0" cy="190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2394223" y="4197515"/>
            <a:ext cx="0" cy="190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/>
        </p:nvCxnSpPr>
        <p:spPr>
          <a:xfrm>
            <a:off x="2394223" y="4610615"/>
            <a:ext cx="0" cy="190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>
            <a:stCxn id="71" idx="2"/>
            <a:endCxn id="72" idx="0"/>
          </p:cNvCxnSpPr>
          <p:nvPr/>
        </p:nvCxnSpPr>
        <p:spPr>
          <a:xfrm>
            <a:off x="2394224" y="5050300"/>
            <a:ext cx="0" cy="1978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>
            <a:off x="2394223" y="5474711"/>
            <a:ext cx="0" cy="190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>
            <a:off x="2394223" y="5906759"/>
            <a:ext cx="0" cy="190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2"/>
          <p:cNvSpPr txBox="1">
            <a:spLocks noChangeArrowheads="1"/>
          </p:cNvSpPr>
          <p:nvPr/>
        </p:nvSpPr>
        <p:spPr bwMode="auto">
          <a:xfrm>
            <a:off x="1584598" y="548680"/>
            <a:ext cx="1619250" cy="25050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Global CR</a:t>
            </a:r>
            <a:r>
              <a:rPr kumimoji="1" lang="zh-TW" altLang="en-US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申請單</a:t>
            </a:r>
            <a:endParaRPr kumimoji="1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100" name="直線接點 99"/>
          <p:cNvCxnSpPr/>
          <p:nvPr/>
        </p:nvCxnSpPr>
        <p:spPr>
          <a:xfrm>
            <a:off x="2394223" y="799187"/>
            <a:ext cx="0" cy="2047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圖: 卡片 109"/>
          <p:cNvSpPr/>
          <p:nvPr/>
        </p:nvSpPr>
        <p:spPr>
          <a:xfrm>
            <a:off x="5574526" y="764704"/>
            <a:ext cx="1928800" cy="973016"/>
          </a:xfrm>
          <a:prstGeom prst="flowChartPunchedCard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上傳至公用夾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,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並填寫以下內容</a:t>
            </a:r>
            <a:endParaRPr kumimoji="1" lang="zh-TW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1.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上線文件路徑</a:t>
            </a:r>
            <a:endParaRPr kumimoji="1" lang="zh-TW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2.SA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文件</a:t>
            </a:r>
            <a:endParaRPr kumimoji="1" lang="zh-TW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3.AP Source Code</a:t>
            </a:r>
            <a:endParaRPr kumimoji="1" lang="en-US" altLang="zh-TW" sz="1000" dirty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113" name="肘形接點 112"/>
          <p:cNvCxnSpPr>
            <a:stCxn id="110" idx="2"/>
            <a:endCxn id="16" idx="0"/>
          </p:cNvCxnSpPr>
          <p:nvPr/>
        </p:nvCxnSpPr>
        <p:spPr>
          <a:xfrm rot="5400000">
            <a:off x="5324709" y="990647"/>
            <a:ext cx="467144" cy="1961290"/>
          </a:xfrm>
          <a:prstGeom prst="bentConnector3">
            <a:avLst>
              <a:gd name="adj1" fmla="val 2462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十字形 123"/>
          <p:cNvSpPr/>
          <p:nvPr/>
        </p:nvSpPr>
        <p:spPr>
          <a:xfrm rot="18792572">
            <a:off x="6362961" y="745619"/>
            <a:ext cx="1004372" cy="1016501"/>
          </a:xfrm>
          <a:prstGeom prst="plus">
            <a:avLst>
              <a:gd name="adj" fmla="val 4842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25" name="文字方塊 124"/>
          <p:cNvSpPr txBox="1">
            <a:spLocks noChangeArrowheads="1"/>
          </p:cNvSpPr>
          <p:nvPr/>
        </p:nvSpPr>
        <p:spPr bwMode="auto">
          <a:xfrm>
            <a:off x="107505" y="4012272"/>
            <a:ext cx="1440160" cy="1894487"/>
          </a:xfrm>
          <a:prstGeom prst="rect">
            <a:avLst/>
          </a:prstGeom>
          <a:solidFill>
            <a:srgbClr val="FFFFFF"/>
          </a:solidFill>
          <a:ln w="19050">
            <a:solidFill>
              <a:srgbClr val="C00000"/>
            </a:solidFill>
            <a:prstDash val="sys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Code Review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1.</a:t>
            </a:r>
            <a:r>
              <a:rPr kumimoji="1" lang="zh-TW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Times New Roman" pitchFamily="18" charset="0"/>
              </a:rPr>
              <a:t>大</a:t>
            </a:r>
            <a:r>
              <a:rPr kumimoji="1" lang="en-US" altLang="zh-TW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CR,</a:t>
            </a:r>
            <a:r>
              <a:rPr kumimoji="1" lang="zh-TW" altLang="en-US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新架構</a:t>
            </a:r>
            <a:endParaRPr kumimoji="1" lang="en-US" altLang="zh-TW" sz="10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2.</a:t>
            </a:r>
            <a:r>
              <a:rPr kumimoji="1" lang="zh-TW" altLang="en-US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小</a:t>
            </a:r>
            <a:r>
              <a:rPr kumimoji="1" lang="en-US" altLang="zh-TW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CR</a:t>
            </a:r>
            <a:r>
              <a:rPr kumimoji="1" lang="zh-TW" altLang="en-US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功能增加</a:t>
            </a:r>
            <a:r>
              <a:rPr kumimoji="1" lang="en-US" altLang="zh-TW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/</a:t>
            </a:r>
            <a:r>
              <a:rPr kumimoji="1" lang="zh-TW" altLang="en-US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修改</a:t>
            </a:r>
            <a:r>
              <a:rPr kumimoji="1" lang="en-US" altLang="zh-TW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,report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0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Review</a:t>
            </a:r>
            <a:r>
              <a:rPr kumimoji="1" lang="zh-TW" altLang="en-US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重點</a:t>
            </a:r>
            <a:endParaRPr kumimoji="1" lang="en-US" altLang="zh-TW" sz="10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1.Table/</a:t>
            </a:r>
            <a:r>
              <a:rPr kumimoji="1" lang="zh-TW" altLang="en-US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架構設計是否正確</a:t>
            </a:r>
            <a:endParaRPr kumimoji="1" lang="en-US" altLang="zh-TW" sz="10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2.</a:t>
            </a:r>
            <a:r>
              <a:rPr kumimoji="1" lang="zh-TW" altLang="en-US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程式命名方式</a:t>
            </a:r>
            <a:endParaRPr kumimoji="1" lang="en-US" altLang="zh-TW" sz="10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3.</a:t>
            </a:r>
            <a:r>
              <a:rPr kumimoji="1" lang="zh-TW" altLang="en-US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程式分層</a:t>
            </a:r>
            <a:endParaRPr kumimoji="1" lang="en-US" altLang="zh-TW" sz="10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4.SP</a:t>
            </a:r>
            <a:r>
              <a:rPr kumimoji="1" lang="zh-TW" altLang="en-US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必要性</a:t>
            </a:r>
            <a:endParaRPr kumimoji="1" lang="en-US" altLang="zh-TW" sz="10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5.</a:t>
            </a:r>
            <a:r>
              <a:rPr kumimoji="1" lang="zh-TW" altLang="en-US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程式安全性</a:t>
            </a:r>
            <a:endParaRPr kumimoji="1" lang="en-US" altLang="zh-TW" sz="10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</p:txBody>
      </p:sp>
      <p:cxnSp>
        <p:nvCxnSpPr>
          <p:cNvPr id="128" name="直線單箭頭接點 127"/>
          <p:cNvCxnSpPr>
            <a:stCxn id="69" idx="1"/>
          </p:cNvCxnSpPr>
          <p:nvPr/>
        </p:nvCxnSpPr>
        <p:spPr>
          <a:xfrm flipH="1">
            <a:off x="1487042" y="4080954"/>
            <a:ext cx="24946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078582" y="2348880"/>
            <a:ext cx="36779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/>
              <a:t>http://</a:t>
            </a:r>
            <a:r>
              <a:rPr lang="en-US" altLang="zh-TW" sz="1000" dirty="0" smtClean="0"/>
              <a:t>dfe-gitea.dty.darfon.com:3000/Ian.Yang/TEST_20210720.git</a:t>
            </a:r>
            <a:endParaRPr lang="zh-TW" altLang="en-US" sz="1000" dirty="0"/>
          </a:p>
        </p:txBody>
      </p:sp>
      <p:sp>
        <p:nvSpPr>
          <p:cNvPr id="91" name="文字方塊 90"/>
          <p:cNvSpPr txBox="1">
            <a:spLocks noChangeArrowheads="1"/>
          </p:cNvSpPr>
          <p:nvPr/>
        </p:nvSpPr>
        <p:spPr bwMode="auto">
          <a:xfrm>
            <a:off x="6942678" y="2708920"/>
            <a:ext cx="1966147" cy="672909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登入</a:t>
            </a:r>
            <a:r>
              <a:rPr kumimoji="1" lang="en-US" altLang="zh-TW" sz="1000" dirty="0" err="1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Git</a:t>
            </a:r>
            <a:r>
              <a:rPr kumimoji="1" lang="zh-TW" altLang="en-US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審核</a:t>
            </a:r>
            <a:endParaRPr kumimoji="1" lang="en-US" altLang="zh-TW" sz="10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1.SA</a:t>
            </a:r>
            <a:r>
              <a:rPr kumimoji="1" lang="zh-TW" altLang="en-US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文件</a:t>
            </a:r>
            <a:endParaRPr kumimoji="1" lang="en-US" altLang="zh-TW" sz="10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2.</a:t>
            </a:r>
            <a:r>
              <a:rPr kumimoji="1" lang="zh-TW" altLang="en-US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是否有執行版控</a:t>
            </a:r>
            <a:r>
              <a:rPr kumimoji="1" lang="en-US" altLang="zh-TW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,</a:t>
            </a:r>
            <a:r>
              <a:rPr kumimoji="1" lang="zh-TW" altLang="en-US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及版控註解</a:t>
            </a:r>
            <a:endParaRPr kumimoji="1" lang="en-US" altLang="zh-TW" sz="10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3.</a:t>
            </a:r>
            <a:r>
              <a:rPr kumimoji="1" lang="zh-TW" altLang="en-US" sz="10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測試</a:t>
            </a:r>
            <a:r>
              <a:rPr kumimoji="1" lang="en-US" altLang="zh-TW" sz="10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/</a:t>
            </a:r>
            <a:r>
              <a:rPr kumimoji="1" lang="zh-TW" altLang="en-US" sz="10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訪談</a:t>
            </a:r>
            <a:r>
              <a:rPr kumimoji="1" lang="en-US" altLang="zh-TW" sz="10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/</a:t>
            </a:r>
            <a:r>
              <a:rPr kumimoji="1" lang="zh-TW" altLang="en-US" sz="10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上線文件</a:t>
            </a:r>
            <a:endParaRPr kumimoji="1" lang="en-US" altLang="zh-TW" sz="1000" dirty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0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</p:txBody>
      </p:sp>
      <p:cxnSp>
        <p:nvCxnSpPr>
          <p:cNvPr id="98" name="直線單箭頭接點 97"/>
          <p:cNvCxnSpPr/>
          <p:nvPr/>
        </p:nvCxnSpPr>
        <p:spPr>
          <a:xfrm>
            <a:off x="6542454" y="2942347"/>
            <a:ext cx="36066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115616" y="3717032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50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2"/>
          <p:cNvSpPr txBox="1">
            <a:spLocks noChangeArrowheads="1"/>
          </p:cNvSpPr>
          <p:nvPr/>
        </p:nvSpPr>
        <p:spPr bwMode="auto">
          <a:xfrm>
            <a:off x="467544" y="404664"/>
            <a:ext cx="2232248" cy="383975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dirty="0" err="1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Git</a:t>
            </a:r>
            <a:r>
              <a:rPr kumimoji="1" lang="en-US" altLang="zh-TW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1" lang="zh-TW" altLang="en-US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目錄分類</a:t>
            </a:r>
            <a:endParaRPr kumimoji="1" lang="en-US" altLang="zh-TW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" name="文字方塊 2"/>
          <p:cNvSpPr txBox="1">
            <a:spLocks noChangeArrowheads="1"/>
          </p:cNvSpPr>
          <p:nvPr/>
        </p:nvSpPr>
        <p:spPr bwMode="auto">
          <a:xfrm>
            <a:off x="935807" y="1124744"/>
            <a:ext cx="1295722" cy="250507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1.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權限分類</a:t>
            </a: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文字方塊 2"/>
          <p:cNvSpPr txBox="1">
            <a:spLocks noChangeArrowheads="1"/>
          </p:cNvSpPr>
          <p:nvPr/>
        </p:nvSpPr>
        <p:spPr bwMode="auto">
          <a:xfrm>
            <a:off x="1043608" y="2193290"/>
            <a:ext cx="1295722" cy="250507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2.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目錄分類</a:t>
            </a: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20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2"/>
          <p:cNvSpPr txBox="1">
            <a:spLocks noChangeArrowheads="1"/>
          </p:cNvSpPr>
          <p:nvPr/>
        </p:nvSpPr>
        <p:spPr bwMode="auto">
          <a:xfrm>
            <a:off x="470280" y="988437"/>
            <a:ext cx="1619250" cy="25050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Code Review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人員</a:t>
            </a: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" name="文字方塊 2"/>
          <p:cNvSpPr txBox="1">
            <a:spLocks noChangeArrowheads="1"/>
          </p:cNvSpPr>
          <p:nvPr/>
        </p:nvSpPr>
        <p:spPr bwMode="auto">
          <a:xfrm>
            <a:off x="2483768" y="988437"/>
            <a:ext cx="1619250" cy="25050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CR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負責人</a:t>
            </a: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文字方塊 2"/>
          <p:cNvSpPr txBox="1">
            <a:spLocks noChangeArrowheads="1"/>
          </p:cNvSpPr>
          <p:nvPr/>
        </p:nvSpPr>
        <p:spPr bwMode="auto">
          <a:xfrm>
            <a:off x="4427984" y="989586"/>
            <a:ext cx="1619250" cy="25050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DBA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人員</a:t>
            </a: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" name="文字方塊 2"/>
          <p:cNvSpPr txBox="1">
            <a:spLocks noChangeArrowheads="1"/>
          </p:cNvSpPr>
          <p:nvPr/>
        </p:nvSpPr>
        <p:spPr bwMode="auto">
          <a:xfrm>
            <a:off x="457906" y="1574237"/>
            <a:ext cx="1619250" cy="4104456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1.CR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負責人發</a:t>
            </a: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mail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通知</a:t>
            </a: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Code Review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人員預計開發</a:t>
            </a: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CR,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並簡述如何進行</a:t>
            </a: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2.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依</a:t>
            </a: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CR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安排</a:t>
            </a: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Schedule,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不定期上</a:t>
            </a:r>
            <a:r>
              <a:rPr kumimoji="1" lang="en-US" altLang="zh-TW" sz="1200" dirty="0" err="1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git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查看進行</a:t>
            </a: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Code review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Review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重點</a:t>
            </a:r>
            <a:endParaRPr kumimoji="1" lang="en-US" altLang="zh-TW" sz="1200" dirty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1.Table/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架構設計是否正確</a:t>
            </a: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2.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程式命名方式</a:t>
            </a: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3.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程式分層</a:t>
            </a: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4.SP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必要性</a:t>
            </a: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5.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程式安全性</a:t>
            </a: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8" name="文字方塊 2"/>
          <p:cNvSpPr txBox="1">
            <a:spLocks noChangeArrowheads="1"/>
          </p:cNvSpPr>
          <p:nvPr/>
        </p:nvSpPr>
        <p:spPr bwMode="auto">
          <a:xfrm>
            <a:off x="2483768" y="1574237"/>
            <a:ext cx="1619250" cy="4104456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1.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通知</a:t>
            </a: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code review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人員準備進行開發</a:t>
            </a: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2</a:t>
            </a: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.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由</a:t>
            </a:r>
            <a:r>
              <a:rPr kumimoji="1" lang="en-US" altLang="zh-TW" sz="1200" dirty="0" err="1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git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取下最新版本</a:t>
            </a: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3.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判斷大小</a:t>
            </a: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CR,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是否會動到架構</a:t>
            </a: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,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有動到架構需先討論</a:t>
            </a: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4</a:t>
            </a: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.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每天下班前將有更新的程式上到</a:t>
            </a:r>
            <a:r>
              <a:rPr kumimoji="1" lang="en-US" altLang="zh-TW" sz="1200" dirty="0" err="1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git</a:t>
            </a: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5.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上到</a:t>
            </a:r>
            <a:r>
              <a:rPr kumimoji="1" lang="en-US" altLang="zh-TW" sz="1200" dirty="0" err="1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git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的程式</a:t>
            </a: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log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需加上註解</a:t>
            </a: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6.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填寫上線單上線</a:t>
            </a: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,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並註明那個版本</a:t>
            </a: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9" name="文字方塊 2"/>
          <p:cNvSpPr txBox="1">
            <a:spLocks noChangeArrowheads="1"/>
          </p:cNvSpPr>
          <p:nvPr/>
        </p:nvSpPr>
        <p:spPr bwMode="auto">
          <a:xfrm>
            <a:off x="4427984" y="1574237"/>
            <a:ext cx="1619250" cy="4104456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1.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依據</a:t>
            </a: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ITS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專用</a:t>
            </a: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job service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單上</a:t>
            </a:r>
            <a:r>
              <a:rPr kumimoji="1" lang="en-US" altLang="zh-TW" sz="1200" dirty="0" err="1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git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找到此次要上線的程式版本</a:t>
            </a: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2.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將此次上線版上</a:t>
            </a: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Copy 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至</a:t>
            </a: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Prod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全部覆蓋</a:t>
            </a: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dirty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3.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每天排程進行</a:t>
            </a:r>
            <a:r>
              <a:rPr kumimoji="1" lang="en-US" altLang="zh-TW" sz="1200" dirty="0" err="1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git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備份</a:t>
            </a: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 </a:t>
            </a:r>
          </a:p>
        </p:txBody>
      </p:sp>
      <p:sp>
        <p:nvSpPr>
          <p:cNvPr id="10" name="文字方塊 2"/>
          <p:cNvSpPr txBox="1">
            <a:spLocks noChangeArrowheads="1"/>
          </p:cNvSpPr>
          <p:nvPr/>
        </p:nvSpPr>
        <p:spPr bwMode="auto">
          <a:xfrm>
            <a:off x="323528" y="452737"/>
            <a:ext cx="1619250" cy="250507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上</a:t>
            </a:r>
            <a:r>
              <a:rPr kumimoji="1" lang="en-US" altLang="zh-TW" sz="1200" dirty="0" err="1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git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後不同角色工作</a:t>
            </a: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1" name="文字方塊 2"/>
          <p:cNvSpPr txBox="1">
            <a:spLocks noChangeArrowheads="1"/>
          </p:cNvSpPr>
          <p:nvPr/>
        </p:nvSpPr>
        <p:spPr bwMode="auto">
          <a:xfrm>
            <a:off x="6732240" y="956050"/>
            <a:ext cx="1619250" cy="25050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GIT 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內容</a:t>
            </a: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3" name="文字方塊 2"/>
          <p:cNvSpPr txBox="1">
            <a:spLocks noChangeArrowheads="1"/>
          </p:cNvSpPr>
          <p:nvPr/>
        </p:nvSpPr>
        <p:spPr bwMode="auto">
          <a:xfrm>
            <a:off x="6732240" y="1574237"/>
            <a:ext cx="1619250" cy="4104456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1.Log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分類</a:t>
            </a: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CR No 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新增</a:t>
            </a: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/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修改功能</a:t>
            </a: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Bug fix-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緊急上線</a:t>
            </a: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dirty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2.Git</a:t>
            </a:r>
            <a:r>
              <a:rPr kumimoji="1" lang="zh-TW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服務器上目錄分類</a:t>
            </a:r>
            <a:endParaRPr kumimoji="1" lang="en-US" altLang="zh-TW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dirty="0" err="1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a.Source</a:t>
            </a:r>
            <a:r>
              <a:rPr kumimoji="1" lang="en-US" altLang="zh-TW" sz="12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 Code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b.SA</a:t>
            </a:r>
            <a:r>
              <a:rPr kumimoji="1" lang="zh-TW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文件</a:t>
            </a:r>
            <a:endParaRPr kumimoji="1" lang="en-US" altLang="zh-TW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c.</a:t>
            </a:r>
            <a:r>
              <a:rPr kumimoji="1" lang="zh-TW" altLang="en-US" sz="12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測試</a:t>
            </a:r>
            <a:r>
              <a:rPr kumimoji="1" lang="en-US" altLang="zh-TW" sz="12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/</a:t>
            </a:r>
            <a:r>
              <a:rPr kumimoji="1" lang="zh-TW" altLang="en-US" sz="12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訪談文件</a:t>
            </a:r>
            <a:endParaRPr kumimoji="1" lang="en-US" altLang="zh-TW" sz="12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dirty="0" err="1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d.Old_Backup</a:t>
            </a:r>
            <a:r>
              <a:rPr kumimoji="1" lang="en-US" altLang="zh-TW" sz="12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 (</a:t>
            </a:r>
            <a:r>
              <a:rPr kumimoji="1" lang="zh-TW" altLang="en-US" sz="12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未上</a:t>
            </a:r>
            <a:r>
              <a:rPr kumimoji="1" lang="en-US" altLang="zh-TW" sz="1200" dirty="0" err="1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git</a:t>
            </a:r>
            <a:r>
              <a:rPr kumimoji="1" lang="zh-TW" altLang="en-US" sz="12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前備份檔</a:t>
            </a:r>
            <a:r>
              <a:rPr kumimoji="1" lang="en-US" altLang="zh-TW" sz="12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)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4" name="文字方塊 2"/>
          <p:cNvSpPr txBox="1">
            <a:spLocks noChangeArrowheads="1"/>
          </p:cNvSpPr>
          <p:nvPr/>
        </p:nvSpPr>
        <p:spPr bwMode="auto">
          <a:xfrm>
            <a:off x="6732240" y="352397"/>
            <a:ext cx="1619250" cy="250507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 err="1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Git</a:t>
            </a: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190182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2"/>
          <p:cNvSpPr txBox="1">
            <a:spLocks noChangeArrowheads="1"/>
          </p:cNvSpPr>
          <p:nvPr/>
        </p:nvSpPr>
        <p:spPr bwMode="auto">
          <a:xfrm>
            <a:off x="169061" y="452735"/>
            <a:ext cx="1295722" cy="250507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文件名稱定義</a:t>
            </a: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" name="文字方塊 2"/>
          <p:cNvSpPr txBox="1">
            <a:spLocks noChangeArrowheads="1"/>
          </p:cNvSpPr>
          <p:nvPr/>
        </p:nvSpPr>
        <p:spPr bwMode="auto">
          <a:xfrm>
            <a:off x="179512" y="784229"/>
            <a:ext cx="5976664" cy="5237059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dirty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Team Name_</a:t>
            </a:r>
            <a:r>
              <a:rPr kumimoji="1" lang="zh-TW" altLang="en-US" sz="1200" dirty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系統名</a:t>
            </a:r>
            <a:r>
              <a:rPr kumimoji="1" lang="en-US" altLang="zh-TW" sz="1200" dirty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_SA.docx 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dirty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Team Name_</a:t>
            </a:r>
            <a:r>
              <a:rPr kumimoji="1" lang="zh-TW" altLang="en-US" sz="1200" dirty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模組</a:t>
            </a:r>
            <a:r>
              <a:rPr kumimoji="1" lang="en-US" altLang="zh-TW" sz="1200" dirty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_</a:t>
            </a:r>
            <a:r>
              <a:rPr kumimoji="1" lang="zh-TW" altLang="en-US" sz="1200" dirty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系統名</a:t>
            </a:r>
            <a:r>
              <a:rPr kumimoji="1" lang="en-US" altLang="zh-TW" sz="1200" dirty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_SA.docx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1" dirty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1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1.SA</a:t>
            </a:r>
            <a:r>
              <a:rPr kumimoji="1" lang="zh-TW" altLang="en-US" sz="1200" b="1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文件</a:t>
            </a:r>
            <a:endParaRPr kumimoji="1" lang="en-US" altLang="zh-TW" sz="1200" b="1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 err="1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BPM_ePAD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系統</a:t>
            </a: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_SA.docx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BPM_DFSHRMS_SA.doc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dirty="0" err="1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BPM_FlowER</a:t>
            </a: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_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請假單</a:t>
            </a: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_DFE.FORM.T311_SA.doc</a:t>
            </a:r>
            <a:endParaRPr kumimoji="1" lang="en-US" altLang="zh-TW" sz="1200" dirty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dirty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BPM_GAIA_[HR]-TW</a:t>
            </a:r>
            <a:r>
              <a:rPr kumimoji="1" lang="zh-TW" altLang="en-US" sz="1200" dirty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請假單</a:t>
            </a:r>
            <a:r>
              <a:rPr kumimoji="1" lang="en-US" altLang="zh-TW" sz="1200" dirty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1053_DAR.FORM.1053_SA.doc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ERP_OM_xxx_SA.docx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dirty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1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2.</a:t>
            </a:r>
            <a:r>
              <a:rPr kumimoji="1" lang="zh-TW" altLang="en-US" sz="1200" b="1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測試文件</a:t>
            </a:r>
            <a:endParaRPr kumimoji="1" lang="en-US" altLang="zh-TW" sz="1200" b="1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dirty="0" err="1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BPM_FlowER</a:t>
            </a:r>
            <a:r>
              <a:rPr kumimoji="1" lang="en-US" altLang="zh-TW" sz="1200" dirty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_</a:t>
            </a:r>
            <a:r>
              <a:rPr kumimoji="1" lang="zh-TW" altLang="en-US" sz="1200" dirty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請假單</a:t>
            </a:r>
            <a:r>
              <a:rPr kumimoji="1" lang="en-US" altLang="zh-TW" sz="1200" dirty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_</a:t>
            </a: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DFE.FORM.T311_Test.doc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BPM_GECM_Test.doc</a:t>
            </a:r>
            <a:endParaRPr kumimoji="1" lang="en-US" altLang="zh-TW" sz="1200" dirty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ERP_OM_Test.doc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200" dirty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1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3.</a:t>
            </a:r>
            <a:r>
              <a:rPr kumimoji="1" lang="zh-TW" altLang="en-US" sz="1200" b="1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上線文件</a:t>
            </a:r>
            <a:endParaRPr kumimoji="1" lang="en-US" altLang="zh-TW" sz="1200" b="1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?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dirty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1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4.</a:t>
            </a:r>
            <a:r>
              <a:rPr kumimoji="1" lang="zh-TW" altLang="en-US" sz="1200" b="1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訪談文件</a:t>
            </a:r>
            <a:endParaRPr kumimoji="1" lang="en-US" altLang="zh-TW" sz="1200" b="1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BPM_BESV_Interview.doc</a:t>
            </a:r>
            <a:endParaRPr kumimoji="1" lang="en-US" altLang="zh-TW" sz="1200" dirty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ERP_OM_Interview.doc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dirty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1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5.</a:t>
            </a:r>
            <a:r>
              <a:rPr kumimoji="1" lang="zh-TW" altLang="en-US" sz="1200" b="1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表單簽核流程文件</a:t>
            </a:r>
            <a:endParaRPr kumimoji="1" lang="en-US" altLang="zh-TW" sz="1200" b="1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dirty="0" err="1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BPM_FlowER</a:t>
            </a:r>
            <a:r>
              <a:rPr kumimoji="1" lang="en-US" altLang="zh-TW" sz="1200" dirty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_</a:t>
            </a:r>
            <a:r>
              <a:rPr kumimoji="1" lang="zh-TW" altLang="en-US" sz="1200" dirty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請假單</a:t>
            </a:r>
            <a:r>
              <a:rPr kumimoji="1" lang="en-US" altLang="zh-TW" sz="1200" dirty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_</a:t>
            </a: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DFE.FORM.T311_</a:t>
            </a:r>
            <a:r>
              <a:rPr kumimoji="1" lang="zh-TW" altLang="en-US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流程</a:t>
            </a: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.doc</a:t>
            </a:r>
            <a:endParaRPr kumimoji="1" lang="en-US" altLang="zh-TW" sz="1200" dirty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dirty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BPM_GAIA_[HR]-TW</a:t>
            </a:r>
            <a:r>
              <a:rPr kumimoji="1" lang="zh-TW" altLang="en-US" sz="1200" dirty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請假單</a:t>
            </a:r>
            <a:r>
              <a:rPr kumimoji="1" lang="en-US" altLang="zh-TW" sz="1200" dirty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1053_DAR.FORM.1053</a:t>
            </a: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_</a:t>
            </a:r>
            <a:r>
              <a:rPr kumimoji="1" lang="zh-TW" altLang="en-US" sz="1200" dirty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流程</a:t>
            </a:r>
            <a:r>
              <a:rPr kumimoji="1" lang="en-US" altLang="zh-TW" sz="1200" dirty="0" smtClean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.</a:t>
            </a:r>
            <a:r>
              <a:rPr kumimoji="1" lang="en-US" altLang="zh-TW" sz="1200" dirty="0">
                <a:latin typeface="Calibri" pitchFamily="34" charset="0"/>
                <a:ea typeface="新細明體" pitchFamily="18" charset="-120"/>
                <a:cs typeface="Times New Roman" pitchFamily="18" charset="0"/>
              </a:rPr>
              <a:t>doc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dirty="0" smtClean="0">
              <a:latin typeface="Calibri" pitchFamily="34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27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6399</TotalTime>
  <Words>595</Words>
  <Application>Microsoft Office PowerPoint</Application>
  <PresentationFormat>如螢幕大小 (4:3)</PresentationFormat>
  <Paragraphs>138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Ian Yang</dc:creator>
  <cp:lastModifiedBy>Ian Yang</cp:lastModifiedBy>
  <cp:revision>39</cp:revision>
  <cp:lastPrinted>2021-06-30T03:20:07Z</cp:lastPrinted>
  <dcterms:created xsi:type="dcterms:W3CDTF">2021-06-29T03:38:34Z</dcterms:created>
  <dcterms:modified xsi:type="dcterms:W3CDTF">2021-07-30T08:04:48Z</dcterms:modified>
</cp:coreProperties>
</file>