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aleway"/>
      <p:regular r:id="rId13"/>
      <p:bold r:id="rId14"/>
      <p:italic r:id="rId15"/>
      <p:boldItalic r:id="rId16"/>
    </p:embeddedFont>
    <p:embeddedFont>
      <p:font typeface="La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Lato-regular.fntdata"/><Relationship Id="rId16" Type="http://schemas.openxmlformats.org/officeDocument/2006/relationships/font" Target="fonts/Raleway-boldItalic.fntdata"/><Relationship Id="rId5" Type="http://schemas.openxmlformats.org/officeDocument/2006/relationships/notesMaster" Target="notesMasters/notesMaster1.xml"/><Relationship Id="rId19" Type="http://schemas.openxmlformats.org/officeDocument/2006/relationships/font" Target="fonts/Lato-italic.fntdata"/><Relationship Id="rId6" Type="http://schemas.openxmlformats.org/officeDocument/2006/relationships/slide" Target="slides/slide1.xml"/><Relationship Id="rId18"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2d6d34d33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2d6d34d3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f2d6d34d3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f2d6d34d3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f2d6d34d3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f2d6d34d3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2d6d34d3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2d6d34d3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2d6d34d3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2d6d34d3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2d6d34d3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2d6d34d3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Big Mountain Resort Pricing and Revenue Analysis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 for a Better Ticket Price and How to Increase Revenue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Identifying the Resort’s Problem</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Arial"/>
                <a:ea typeface="Arial"/>
                <a:cs typeface="Arial"/>
                <a:sym typeface="Arial"/>
              </a:rPr>
              <a:t>Problem Statement:</a:t>
            </a:r>
            <a:r>
              <a:rPr lang="en">
                <a:latin typeface="Arial"/>
                <a:ea typeface="Arial"/>
                <a:cs typeface="Arial"/>
                <a:sym typeface="Arial"/>
              </a:rPr>
              <a:t> </a:t>
            </a:r>
            <a:r>
              <a:rPr lang="en" sz="1000">
                <a:solidFill>
                  <a:srgbClr val="000000"/>
                </a:solidFill>
                <a:latin typeface="Arial"/>
                <a:ea typeface="Arial"/>
                <a:cs typeface="Arial"/>
                <a:sym typeface="Arial"/>
              </a:rPr>
              <a:t>Can Big Mountain Resort select a better value for their ticket price by instead focusing on the market correlation between ticket price, vertical drop of the summit, the total number of lifts, and the total number of runs, and also cut costs by relying more on natural snowfall than snow making machines, reducing the night skiing hours, etc.?</a:t>
            </a:r>
            <a:endParaRPr sz="1000">
              <a:solidFill>
                <a:srgbClr val="000000"/>
              </a:solidFill>
              <a:latin typeface="Arial"/>
              <a:ea typeface="Arial"/>
              <a:cs typeface="Arial"/>
              <a:sym typeface="Arial"/>
            </a:endParaRPr>
          </a:p>
          <a:p>
            <a:pPr indent="0" lvl="0" marL="0" rtl="0" algn="l">
              <a:spcBef>
                <a:spcPts val="1200"/>
              </a:spcBef>
              <a:spcAft>
                <a:spcPts val="0"/>
              </a:spcAft>
              <a:buNone/>
            </a:pPr>
            <a:r>
              <a:rPr b="1" lang="en">
                <a:solidFill>
                  <a:srgbClr val="000000"/>
                </a:solidFill>
                <a:latin typeface="Arial"/>
                <a:ea typeface="Arial"/>
                <a:cs typeface="Arial"/>
                <a:sym typeface="Arial"/>
              </a:rPr>
              <a:t>Determining Success: </a:t>
            </a:r>
            <a:r>
              <a:rPr lang="en" sz="1000">
                <a:solidFill>
                  <a:srgbClr val="000000"/>
                </a:solidFill>
                <a:latin typeface="Arial"/>
                <a:ea typeface="Arial"/>
                <a:cs typeface="Arial"/>
                <a:sym typeface="Arial"/>
              </a:rPr>
              <a:t>This will be deemed successful if a correlation can be found in the market between other resorts ticket prices, vertical drop of the summit, total number of lifts, total number of runs, and other variables. Also, can we find a way to cut costs without limiting the effectiveness of the ticket price, or make other changes that could even support raising ticket prices?</a:t>
            </a:r>
            <a:endParaRPr sz="1000">
              <a:solidFill>
                <a:srgbClr val="000000"/>
              </a:solidFill>
              <a:latin typeface="Arial"/>
              <a:ea typeface="Arial"/>
              <a:cs typeface="Arial"/>
              <a:sym typeface="Arial"/>
            </a:endParaRPr>
          </a:p>
          <a:p>
            <a:pPr indent="0" lvl="0" marL="0" rtl="0" algn="l">
              <a:spcBef>
                <a:spcPts val="1200"/>
              </a:spcBef>
              <a:spcAft>
                <a:spcPts val="1200"/>
              </a:spcAft>
              <a:buNone/>
            </a:pPr>
            <a:r>
              <a:rPr b="1" lang="en">
                <a:solidFill>
                  <a:srgbClr val="000000"/>
                </a:solidFill>
                <a:latin typeface="Arial"/>
                <a:ea typeface="Arial"/>
                <a:cs typeface="Arial"/>
                <a:sym typeface="Arial"/>
              </a:rPr>
              <a:t>Scope: </a:t>
            </a:r>
            <a:r>
              <a:rPr lang="en" sz="1000">
                <a:solidFill>
                  <a:srgbClr val="000000"/>
                </a:solidFill>
                <a:latin typeface="Arial"/>
                <a:ea typeface="Arial"/>
                <a:cs typeface="Arial"/>
                <a:sym typeface="Arial"/>
              </a:rPr>
              <a:t>Focus will be on finding a better way to value tickets and finding ways to cut costs that will not hurt ticket prices or will support raising prices.</a:t>
            </a:r>
            <a:endParaRPr sz="1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and Key Findings</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Ticket Price Recommendation: </a:t>
            </a:r>
            <a:r>
              <a:rPr lang="en" sz="1050">
                <a:solidFill>
                  <a:srgbClr val="000000"/>
                </a:solidFill>
                <a:highlight>
                  <a:srgbClr val="FFFFFF"/>
                </a:highlight>
                <a:latin typeface="Arial"/>
                <a:ea typeface="Arial"/>
                <a:cs typeface="Arial"/>
                <a:sym typeface="Arial"/>
              </a:rPr>
              <a:t>Big Mountain resort currently charges $81.00 per ticket. Our modeling suggests that you could support increasing the ticket price to $95.87.</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t/>
            </a:r>
            <a:endParaRPr sz="1050">
              <a:solidFill>
                <a:srgbClr val="000000"/>
              </a:solidFill>
              <a:highlight>
                <a:srgbClr val="FFFFFF"/>
              </a:highlight>
              <a:latin typeface="Arial"/>
              <a:ea typeface="Arial"/>
              <a:cs typeface="Arial"/>
              <a:sym typeface="Arial"/>
            </a:endParaRPr>
          </a:p>
          <a:p>
            <a:pPr indent="0" lvl="0" marL="0" rtl="0" algn="l">
              <a:spcBef>
                <a:spcPts val="0"/>
              </a:spcBef>
              <a:spcAft>
                <a:spcPts val="0"/>
              </a:spcAft>
              <a:buNone/>
            </a:pPr>
            <a:r>
              <a:rPr b="1" lang="en">
                <a:solidFill>
                  <a:srgbClr val="000000"/>
                </a:solidFill>
                <a:highlight>
                  <a:srgbClr val="FFFFFF"/>
                </a:highlight>
                <a:latin typeface="Arial"/>
                <a:ea typeface="Arial"/>
                <a:cs typeface="Arial"/>
                <a:sym typeface="Arial"/>
              </a:rPr>
              <a:t>Ways To Increase Revenue:</a:t>
            </a:r>
            <a:endParaRPr b="1">
              <a:solidFill>
                <a:srgbClr val="000000"/>
              </a:solidFill>
              <a:highlight>
                <a:srgbClr val="FFFFFF"/>
              </a:highlight>
              <a:latin typeface="Arial"/>
              <a:ea typeface="Arial"/>
              <a:cs typeface="Arial"/>
              <a:sym typeface="Arial"/>
            </a:endParaRPr>
          </a:p>
          <a:p>
            <a:pPr indent="-292100" lvl="0" marL="457200" rtl="0" algn="l">
              <a:spcBef>
                <a:spcPts val="0"/>
              </a:spcBef>
              <a:spcAft>
                <a:spcPts val="0"/>
              </a:spcAft>
              <a:buClr>
                <a:srgbClr val="000000"/>
              </a:buClr>
              <a:buSzPts val="1000"/>
              <a:buFont typeface="Arial"/>
              <a:buChar char="●"/>
            </a:pPr>
            <a:r>
              <a:rPr lang="en" sz="1050">
                <a:solidFill>
                  <a:srgbClr val="000000"/>
                </a:solidFill>
                <a:highlight>
                  <a:srgbClr val="FFFFFF"/>
                </a:highlight>
                <a:latin typeface="Arial"/>
                <a:ea typeface="Arial"/>
                <a:cs typeface="Arial"/>
                <a:sym typeface="Arial"/>
              </a:rPr>
              <a:t>By adding an additional chair lift, which would also increase the vertical drop and the total chairs, justifies increasing the ticket price by $1.99. </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Adding a run (which also increases the vertical drop and total chairs) while also increasing the amount of snow making justifies raising the price by $1.99.</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Closing 1 run did not change ticket price, so you may want to consider this, as you could decrease operational costs with the closure of a run but could also justify keeping the ticket price the same.</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50">
                <a:solidFill>
                  <a:srgbClr val="000000"/>
                </a:solidFill>
                <a:highlight>
                  <a:srgbClr val="FFFFFF"/>
                </a:highlight>
                <a:latin typeface="Arial"/>
                <a:ea typeface="Arial"/>
                <a:cs typeface="Arial"/>
                <a:sym typeface="Arial"/>
              </a:rPr>
              <a:t>Our modeling suggests that you could support increasing the ticket price to $95.87. This is supported by the following:</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The following resort characteristics were found to correlate to the ticket price of other resorts in the market: vertical drop, amount of snow making, total chairs, number of fast quads, number of runs, the length of the longest run, number of trams, and total skiable terrain.</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Big Mountain resort has a vertical drop of 2353 ft., makes 600 acres of snow per year, has 14 total chairs, 3 fast quads, 105 total runs, has a longest run length of 3.3 miles, 0 trams, and 3000 acres of skiable terrain. </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Based on our model, other resorts in the market with similar characteristics had ticket prices of approximately $95.87. </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This would suggest that Big Mountain resort is undercharging and could justify increasing their prices.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Notable Exploratory Analysis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State Level Analysis:</a:t>
            </a:r>
            <a:endParaRPr b="1"/>
          </a:p>
          <a:p>
            <a:pPr indent="-292100" lvl="0" marL="457200" rtl="0" algn="l">
              <a:spcBef>
                <a:spcPts val="1200"/>
              </a:spcBef>
              <a:spcAft>
                <a:spcPts val="0"/>
              </a:spcAft>
              <a:buSzPts val="1000"/>
              <a:buChar char="●"/>
            </a:pPr>
            <a:r>
              <a:rPr lang="en" sz="1050">
                <a:solidFill>
                  <a:srgbClr val="000000"/>
                </a:solidFill>
                <a:highlight>
                  <a:srgbClr val="FFFFFF"/>
                </a:highlight>
                <a:latin typeface="Arial"/>
                <a:ea typeface="Arial"/>
                <a:cs typeface="Arial"/>
                <a:sym typeface="Arial"/>
              </a:rPr>
              <a:t>We see a possible correlation between total days open and number of resorts. The correlation between number of resorts, population, and state size is not apparent at first, as some states rank high in resorts and lower in population or state size, and other states may rank high in resorts, but low in state population or state size.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To get a grasp of the skiing competitive landscape of each state we added features for the ratio of resorts to population and resorts to state size, but there was not a clear correlation between ticket price and the ratio of resorts to population and state size.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This led us to the decision to treat all states equally and create a model that considers all states together.</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Notable Exploratory Analysis cont.</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Finding Features to Use in Our Model:</a:t>
            </a:r>
            <a:endParaRPr b="1"/>
          </a:p>
          <a:p>
            <a:pPr indent="-311150" lvl="0" marL="457200" rtl="0" algn="l">
              <a:spcBef>
                <a:spcPts val="1200"/>
              </a:spcBef>
              <a:spcAft>
                <a:spcPts val="0"/>
              </a:spcAft>
              <a:buSzPts val="1300"/>
              <a:buChar char="●"/>
            </a:pPr>
            <a:r>
              <a:rPr lang="en" sz="1050">
                <a:solidFill>
                  <a:srgbClr val="000000"/>
                </a:solidFill>
                <a:highlight>
                  <a:srgbClr val="FFFFFF"/>
                </a:highlight>
                <a:latin typeface="Arial"/>
                <a:ea typeface="Arial"/>
                <a:cs typeface="Arial"/>
                <a:sym typeface="Arial"/>
              </a:rPr>
              <a:t>We added some state resort competition features which includes ratio of resort skiable area to total state skiable area, ratio of resort days open to total state days open, ratio of resort terrain park count to total state terrain park count, and ratio of resort night skiing area to total state night skiing area. </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We were able to see the correlation between features in our resort data set and these new features. The resort night skiing state ratio was the most correlated with ticket price, out of the new features.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 few features stood out as correlated with the ticket price, specifically the </a:t>
            </a:r>
            <a:r>
              <a:rPr lang="en" sz="1050">
                <a:solidFill>
                  <a:srgbClr val="000000"/>
                </a:solidFill>
                <a:highlight>
                  <a:srgbClr val="FFFFFF"/>
                </a:highlight>
                <a:latin typeface="Arial"/>
                <a:ea typeface="Arial"/>
                <a:cs typeface="Arial"/>
                <a:sym typeface="Arial"/>
              </a:rPr>
              <a:t>number</a:t>
            </a:r>
            <a:r>
              <a:rPr lang="en" sz="1050">
                <a:solidFill>
                  <a:srgbClr val="000000"/>
                </a:solidFill>
                <a:highlight>
                  <a:srgbClr val="FFFFFF"/>
                </a:highlight>
                <a:latin typeface="Arial"/>
                <a:ea typeface="Arial"/>
                <a:cs typeface="Arial"/>
                <a:sym typeface="Arial"/>
              </a:rPr>
              <a:t> of fast quads, the total number of runs, the amount of snow made </a:t>
            </a:r>
            <a:r>
              <a:rPr lang="en" sz="1050">
                <a:solidFill>
                  <a:srgbClr val="000000"/>
                </a:solidFill>
                <a:highlight>
                  <a:srgbClr val="FFFFFF"/>
                </a:highlight>
                <a:latin typeface="Arial"/>
                <a:ea typeface="Arial"/>
                <a:cs typeface="Arial"/>
                <a:sym typeface="Arial"/>
              </a:rPr>
              <a:t>annually</a:t>
            </a:r>
            <a:r>
              <a:rPr lang="en" sz="1050">
                <a:solidFill>
                  <a:srgbClr val="000000"/>
                </a:solidFill>
                <a:highlight>
                  <a:srgbClr val="FFFFFF"/>
                </a:highlight>
                <a:latin typeface="Arial"/>
                <a:ea typeface="Arial"/>
                <a:cs typeface="Arial"/>
                <a:sym typeface="Arial"/>
              </a:rPr>
              <a:t>, the total number of chairs, and the vertical drop. The features were then used in our model to determine a suitable ticket price for Big Mountain.</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Conclusions</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050">
                <a:solidFill>
                  <a:srgbClr val="000000"/>
                </a:solidFill>
                <a:highlight>
                  <a:srgbClr val="FFFFFF"/>
                </a:highlight>
                <a:latin typeface="Arial"/>
                <a:ea typeface="Arial"/>
                <a:cs typeface="Arial"/>
                <a:sym typeface="Arial"/>
              </a:rPr>
              <a:t>Big Mountain resort currently charges $81.00 per ticket. Our modeling suggests that you could support increasing the ticket price to $95.87.</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Adding an additional chair lift, an additional run, or closing a run are ways in which you could increase revenue.</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Our suggestion for ticket price comes from the assumption that other resorts in the market are valuing their ticket prices appropriately. In that case, we assume that other resorts are valuing their ticket prices based on how much visitors value certain facilities. Do you have any reason to believe that other resorts are over or under valuing their prices?</a:t>
            </a:r>
            <a:endParaRPr sz="1050">
              <a:solidFill>
                <a:srgbClr val="000000"/>
              </a:solidFill>
              <a:highlight>
                <a:srgbClr val="FFFFFF"/>
              </a:highlight>
              <a:latin typeface="Arial"/>
              <a:ea typeface="Arial"/>
              <a:cs typeface="Arial"/>
              <a:sym typeface="Arial"/>
            </a:endParaRPr>
          </a:p>
          <a:p>
            <a:pPr indent="-295275" lvl="0" marL="4572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Other considerations and possible future analysis:</a:t>
            </a:r>
            <a:endParaRPr sz="1050">
              <a:solidFill>
                <a:srgbClr val="000000"/>
              </a:solidFill>
              <a:highlight>
                <a:srgbClr val="FFFFFF"/>
              </a:highlight>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The data only includes ticket prices for adults. Ticket price data for children could also be of use.</a:t>
            </a:r>
            <a:endParaRPr sz="1050">
              <a:solidFill>
                <a:srgbClr val="000000"/>
              </a:solidFill>
              <a:highlight>
                <a:srgbClr val="FFFFFF"/>
              </a:highlight>
              <a:latin typeface="Arial"/>
              <a:ea typeface="Arial"/>
              <a:cs typeface="Arial"/>
              <a:sym typeface="Arial"/>
            </a:endParaRPr>
          </a:p>
          <a:p>
            <a:pPr indent="-295275" lvl="1" marL="914400" rtl="0" algn="l">
              <a:spcBef>
                <a:spcPts val="0"/>
              </a:spcBef>
              <a:spcAft>
                <a:spcPts val="0"/>
              </a:spcAft>
              <a:buClr>
                <a:srgbClr val="000000"/>
              </a:buClr>
              <a:buSzPts val="1050"/>
              <a:buFont typeface="Arial"/>
              <a:buChar char="○"/>
            </a:pPr>
            <a:r>
              <a:rPr lang="en" sz="1050">
                <a:solidFill>
                  <a:srgbClr val="000000"/>
                </a:solidFill>
                <a:highlight>
                  <a:srgbClr val="FFFFFF"/>
                </a:highlight>
                <a:latin typeface="Arial"/>
                <a:ea typeface="Arial"/>
                <a:cs typeface="Arial"/>
                <a:sym typeface="Arial"/>
              </a:rPr>
              <a:t>Operating cost data could also help to find ways in which you could decrease costs.</a:t>
            </a:r>
            <a:endParaRPr sz="1050">
              <a:solidFill>
                <a:srgbClr val="00000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