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6858000" cy="9144000"/>
  <p:embeddedFontLst>
    <p:embeddedFont>
      <p:font typeface="Poppins"/>
      <p:bold r:id="rId31"/>
      <p:boldItalic r:id="rId32"/>
    </p:embeddedFont>
    <p:embeddedFont>
      <p:font typeface="Lexend"/>
      <p:regular r:id="rId33"/>
      <p:bold r:id="rId34"/>
    </p:embeddedFont>
    <p:embeddedFont>
      <p:font typeface="Open Sans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h6WLadog4dW8pk35ARX4608GEM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exend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Lexend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1fbb49a60_0_4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9" name="Google Shape;269;g211fbb49a60_0_4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0" name="Google Shape;270;g211fbb49a60_0_4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11fbb49a60_0_4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11fbb49a60_0_4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" name="Google Shape;273;g211fbb49a60_0_4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7a9019bfc_1_4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4" name="Google Shape;284;g2e7a9019bfc_1_4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5" name="Google Shape;285;g2e7a9019bfc_1_4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e7a9019bfc_1_4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e7a9019bfc_1_4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8" name="Google Shape;288;g2e7a9019bfc_1_4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78d539802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" name="Google Shape;297;g2e78d539802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8" name="Google Shape;298;g2e78d539802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e78d539802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e78d539802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" name="Google Shape;301;g2e78d539802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7a9019bfc_1_5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2" name="Google Shape;312;g2e7a9019bfc_1_5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3" name="Google Shape;313;g2e7a9019bfc_1_5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e7a9019bfc_1_5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e7a9019bfc_1_5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6" name="Google Shape;316;g2e7a9019bfc_1_5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78d539802_0_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" name="Google Shape;325;g2e78d539802_0_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6" name="Google Shape;326;g2e78d539802_0_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e78d539802_0_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e78d539802_0_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" name="Google Shape;329;g2e78d539802_0_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7a9019bfc_1_6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0" name="Google Shape;340;g2e7a9019bfc_1_6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1" name="Google Shape;341;g2e7a9019bfc_1_6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e7a9019bfc_1_6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e7a9019bfc_1_6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4" name="Google Shape;344;g2e7a9019bfc_1_6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797316263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3" name="Google Shape;353;g2e797316263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54" name="Google Shape;354;g2e797316263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e797316263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e797316263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7" name="Google Shape;357;g2e797316263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797316263_0_1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8" name="Google Shape;368;g2e797316263_0_1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9" name="Google Shape;369;g2e797316263_0_1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e797316263_0_1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e797316263_0_1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2" name="Google Shape;372;g2e797316263_0_1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797316263_0_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3" name="Google Shape;383;g2e797316263_0_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84" name="Google Shape;384;g2e797316263_0_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e797316263_0_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e797316263_0_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7" name="Google Shape;387;g2e797316263_0_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8" name="Google Shape;398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99" name="Google Shape;399;p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2" name="Google Shape;402;p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" name="Google Shape;9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7" name="Google Shape;97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7a9019bfc_1_9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0" name="Google Shape;410;g2e7a9019bfc_1_9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11" name="Google Shape;411;g2e7a9019bfc_1_9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e7a9019bfc_1_9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e7a9019bfc_1_9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4" name="Google Shape;414;g2e7a9019bfc_1_9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e7a9019bfc_1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6" name="Google Shape;426;g2e7a9019bfc_1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27" name="Google Shape;427;g2e7a9019bfc_1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2e7a9019bfc_1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e7a9019bfc_1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0" name="Google Shape;430;g2e7a9019bfc_1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219bea0ff_2_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0" name="Google Shape;440;g21219bea0ff_2_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41" name="Google Shape;441;g21219bea0ff_2_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21219bea0ff_2_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1219bea0ff_2_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4" name="Google Shape;444;g21219bea0ff_2_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1219bea0ff_2_3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5" name="Google Shape;455;g21219bea0ff_2_3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6" name="Google Shape;456;g21219bea0ff_2_3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21219bea0ff_2_3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1219bea0ff_2_3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9" name="Google Shape;459;g21219bea0ff_2_3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e797316263_0_4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0" name="Google Shape;470;g2e797316263_0_4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71" name="Google Shape;471;g2e797316263_0_4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2e797316263_0_4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2e797316263_0_4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4" name="Google Shape;474;g2e797316263_0_4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3" name="Google Shape;483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84" name="Google Shape;484;p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7" name="Google Shape;487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2" name="Google Shape;12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3" name="Google Shape;123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8" name="Google Shape;138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7" name="Google Shape;177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bcd7d79c1_0_3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g2cbcd7d79c1_0_3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2" name="Google Shape;192;g2cbcd7d79c1_0_3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cbcd7d79c1_0_3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cbcd7d79c1_0_3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g2cbcd7d79c1_0_3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7a9019bfc_1_1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6" name="Google Shape;206;g2e7a9019bfc_1_1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7" name="Google Shape;207;g2e7a9019bfc_1_1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e7a9019bfc_1_1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7a9019bfc_1_1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" name="Google Shape;210;g2e7a9019bfc_1_1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1fbb49a60_0_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0" name="Google Shape;240;g211fbb49a60_0_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1" name="Google Shape;241;g211fbb49a60_0_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11fbb49a60_0_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11fbb49a60_0_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" name="Google Shape;244;g211fbb49a60_0_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7a9019bfc_1_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g2e7a9019bfc_1_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6" name="Google Shape;256;g2e7a9019bfc_1_2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e7a9019bfc_1_2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e7a9019bfc_1_2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Google Shape;259;g2e7a9019bfc_1_2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10" Type="http://schemas.openxmlformats.org/officeDocument/2006/relationships/image" Target="../media/image13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jpg"/><Relationship Id="rId7" Type="http://schemas.openxmlformats.org/officeDocument/2006/relationships/image" Target="../media/image6.jpg"/><Relationship Id="rId8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Relationship Id="rId7" Type="http://schemas.openxmlformats.org/officeDocument/2006/relationships/image" Target="../media/image37.png"/><Relationship Id="rId8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7519404" y="96503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500"/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175" y="3432862"/>
            <a:ext cx="11374701" cy="342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1fbb49a60_0_40"/>
          <p:cNvSpPr txBox="1"/>
          <p:nvPr/>
        </p:nvSpPr>
        <p:spPr>
          <a:xfrm>
            <a:off x="59534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PROCESSO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6" name="Google Shape;276;g211fbb49a60_0_40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11fbb49a60_0_40"/>
          <p:cNvSpPr txBox="1"/>
          <p:nvPr/>
        </p:nvSpPr>
        <p:spPr>
          <a:xfrm>
            <a:off x="8573521" y="40379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Gerenciamento de </a:t>
            </a:r>
            <a:r>
              <a:rPr b="1" lang="en-US" sz="3000">
                <a:latin typeface="Lexend"/>
                <a:ea typeface="Lexend"/>
                <a:cs typeface="Lexend"/>
                <a:sym typeface="Lexend"/>
              </a:rPr>
              <a:t>quadra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8" name="Google Shape;278;g211fbb49a60_0_40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2500"/>
          </a:p>
        </p:txBody>
      </p:sp>
      <p:pic>
        <p:nvPicPr>
          <p:cNvPr id="279" name="Google Shape;279;g211fbb49a6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50" y="1577425"/>
            <a:ext cx="7781100" cy="7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11fbb49a60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11fbb49a60_0_40"/>
          <p:cNvSpPr txBox="1"/>
          <p:nvPr/>
        </p:nvSpPr>
        <p:spPr>
          <a:xfrm>
            <a:off x="8573525" y="4999975"/>
            <a:ext cx="8513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sistema de gerenciamento de quadras, focamos em garantir uma gestão eficiente e organizada para otimizar o uso dos espaços esportivos.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7a9019bfc_1_40"/>
          <p:cNvSpPr txBox="1"/>
          <p:nvPr/>
        </p:nvSpPr>
        <p:spPr>
          <a:xfrm>
            <a:off x="59534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PROCESSO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2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1" name="Google Shape;291;g2e7a9019bfc_1_40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e7a9019bfc_1_40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sz="2500"/>
          </a:p>
        </p:txBody>
      </p:sp>
      <p:pic>
        <p:nvPicPr>
          <p:cNvPr id="293" name="Google Shape;293;g2e7a9019bfc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e7a9019bfc_1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538" y="301725"/>
            <a:ext cx="10280919" cy="96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78d539802_0_0"/>
          <p:cNvSpPr txBox="1"/>
          <p:nvPr/>
        </p:nvSpPr>
        <p:spPr>
          <a:xfrm>
            <a:off x="59534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PROCESSO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4" name="Google Shape;304;g2e78d539802_0_0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e78d539802_0_0"/>
          <p:cNvSpPr txBox="1"/>
          <p:nvPr/>
        </p:nvSpPr>
        <p:spPr>
          <a:xfrm>
            <a:off x="8573521" y="38855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Lexend"/>
                <a:ea typeface="Lexend"/>
                <a:cs typeface="Lexend"/>
                <a:sym typeface="Lexend"/>
              </a:rPr>
              <a:t>Estatísticas de cada jogador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6" name="Google Shape;306;g2e78d539802_0_0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sz="2500"/>
          </a:p>
        </p:txBody>
      </p:sp>
      <p:pic>
        <p:nvPicPr>
          <p:cNvPr id="307" name="Google Shape;307;g2e78d5398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50" y="1577425"/>
            <a:ext cx="7781100" cy="7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e78d53980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e78d539802_0_0"/>
          <p:cNvSpPr txBox="1"/>
          <p:nvPr/>
        </p:nvSpPr>
        <p:spPr>
          <a:xfrm>
            <a:off x="8573525" y="4847575"/>
            <a:ext cx="8513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O processo de estatísticas de um jogador pode ser bastante complexo. No PeladIn, simplificamos esse processo. A cada partida, será necessário inserir apenas as estatísticas da pelada e avaliar os outros jogadores.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7a9019bfc_1_54"/>
          <p:cNvSpPr txBox="1"/>
          <p:nvPr/>
        </p:nvSpPr>
        <p:spPr>
          <a:xfrm>
            <a:off x="59534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PROCESSO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3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9" name="Google Shape;319;g2e7a9019bfc_1_54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e7a9019bfc_1_54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sz="2500"/>
          </a:p>
        </p:txBody>
      </p:sp>
      <p:pic>
        <p:nvPicPr>
          <p:cNvPr id="321" name="Google Shape;321;g2e7a9019bfc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e7a9019bfc_1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25" y="1593675"/>
            <a:ext cx="16999752" cy="692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78d539802_0_41"/>
          <p:cNvSpPr txBox="1"/>
          <p:nvPr/>
        </p:nvSpPr>
        <p:spPr>
          <a:xfrm>
            <a:off x="59534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PROCESSO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2" name="Google Shape;332;g2e78d539802_0_41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e78d539802_0_41"/>
          <p:cNvSpPr txBox="1"/>
          <p:nvPr/>
        </p:nvSpPr>
        <p:spPr>
          <a:xfrm>
            <a:off x="8573521" y="40379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Lexend"/>
                <a:ea typeface="Lexend"/>
                <a:cs typeface="Lexend"/>
                <a:sym typeface="Lexend"/>
              </a:rPr>
              <a:t>Marcação da Pelada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4" name="Google Shape;334;g2e78d539802_0_41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sz="2500"/>
          </a:p>
        </p:txBody>
      </p:sp>
      <p:pic>
        <p:nvPicPr>
          <p:cNvPr id="335" name="Google Shape;335;g2e78d539802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50" y="1577425"/>
            <a:ext cx="7781100" cy="7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e78d539802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e78d539802_0_41"/>
          <p:cNvSpPr txBox="1"/>
          <p:nvPr/>
        </p:nvSpPr>
        <p:spPr>
          <a:xfrm>
            <a:off x="8573525" y="4999975"/>
            <a:ext cx="8513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No estágio inicial do processo de marcação de peladas, os jogadores se deparam com uma decisão crucial: integrar-se a uma lista de jogadores já existente ou inaugurar uma nova.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7a9019bfc_1_68"/>
          <p:cNvSpPr txBox="1"/>
          <p:nvPr/>
        </p:nvSpPr>
        <p:spPr>
          <a:xfrm>
            <a:off x="59534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PROCESSO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4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7" name="Google Shape;347;g2e7a9019bfc_1_68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e7a9019bfc_1_68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sz="2500"/>
          </a:p>
        </p:txBody>
      </p:sp>
      <p:pic>
        <p:nvPicPr>
          <p:cNvPr id="349" name="Google Shape;349;g2e7a9019bfc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e7a9019bfc_1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68" y="1593675"/>
            <a:ext cx="16985858" cy="734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797316263_0_0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e797316263_0_0"/>
          <p:cNvSpPr txBox="1"/>
          <p:nvPr/>
        </p:nvSpPr>
        <p:spPr>
          <a:xfrm>
            <a:off x="8573521" y="40379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1" name="Google Shape;361;g2e797316263_0_0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sz="2500"/>
          </a:p>
        </p:txBody>
      </p:sp>
      <p:pic>
        <p:nvPicPr>
          <p:cNvPr id="362" name="Google Shape;362;g2e79731626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e797316263_0_0"/>
          <p:cNvSpPr txBox="1"/>
          <p:nvPr/>
        </p:nvSpPr>
        <p:spPr>
          <a:xfrm>
            <a:off x="8573525" y="3683975"/>
            <a:ext cx="8513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Média de participações em peladas por mês</a:t>
            </a:r>
            <a:endParaRPr b="1"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Quantidade média de usuários que participam de peladas.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Fonte:</a:t>
            </a: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 Tabela participações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Fórmula: </a:t>
            </a:r>
            <a:endParaRPr b="1"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(∑ Participações no mês) / </a:t>
            </a: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(∑ Usuários totais)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2e797316263_0_0"/>
          <p:cNvSpPr txBox="1"/>
          <p:nvPr/>
        </p:nvSpPr>
        <p:spPr>
          <a:xfrm>
            <a:off x="62582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INDICADOR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65" name="Google Shape;365;g2e79731626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75" y="2117599"/>
            <a:ext cx="7396225" cy="7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797316263_0_17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e797316263_0_17"/>
          <p:cNvSpPr txBox="1"/>
          <p:nvPr/>
        </p:nvSpPr>
        <p:spPr>
          <a:xfrm>
            <a:off x="8573521" y="40379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6" name="Google Shape;376;g2e797316263_0_17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  <a:endParaRPr sz="2500"/>
          </a:p>
        </p:txBody>
      </p:sp>
      <p:pic>
        <p:nvPicPr>
          <p:cNvPr id="377" name="Google Shape;377;g2e79731626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e797316263_0_17"/>
          <p:cNvSpPr txBox="1"/>
          <p:nvPr/>
        </p:nvSpPr>
        <p:spPr>
          <a:xfrm>
            <a:off x="8573525" y="3683975"/>
            <a:ext cx="8513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Valor médio de quadras</a:t>
            </a:r>
            <a:endParaRPr b="1"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Avaliar o valor médio das quadras cadastradas por dia.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Fonte:</a:t>
            </a: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 Tabela quadra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Fórmula: </a:t>
            </a:r>
            <a:endParaRPr b="1"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(∑ </a:t>
            </a: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preço das quadras registradas no dia</a:t>
            </a: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) / 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(∑ </a:t>
            </a: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Quantidade de Quadras registradas no dia</a:t>
            </a: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2e797316263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75" y="2117599"/>
            <a:ext cx="7396225" cy="73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e797316263_0_17"/>
          <p:cNvSpPr txBox="1"/>
          <p:nvPr/>
        </p:nvSpPr>
        <p:spPr>
          <a:xfrm>
            <a:off x="62582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INDICADOR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e797316263_0_33"/>
          <p:cNvSpPr txBox="1"/>
          <p:nvPr/>
        </p:nvSpPr>
        <p:spPr>
          <a:xfrm>
            <a:off x="62582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INDICADOR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0" name="Google Shape;390;g2e797316263_0_33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e797316263_0_33"/>
          <p:cNvSpPr txBox="1"/>
          <p:nvPr/>
        </p:nvSpPr>
        <p:spPr>
          <a:xfrm>
            <a:off x="8573521" y="40379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2" name="Google Shape;392;g2e797316263_0_33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sz="2500"/>
          </a:p>
        </p:txBody>
      </p:sp>
      <p:pic>
        <p:nvPicPr>
          <p:cNvPr id="393" name="Google Shape;393;g2e797316263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2e797316263_0_33"/>
          <p:cNvSpPr txBox="1"/>
          <p:nvPr/>
        </p:nvSpPr>
        <p:spPr>
          <a:xfrm>
            <a:off x="8573525" y="3683975"/>
            <a:ext cx="8513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Peladas registradas</a:t>
            </a:r>
            <a:endParaRPr b="1"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Avaliar quantitativamente as Peladas marcadas em determinado mês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Fonte:</a:t>
            </a: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 Tabela peladas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Fórmula: </a:t>
            </a:r>
            <a:endParaRPr b="1"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A0C10"/>
                </a:solidFill>
                <a:latin typeface="Calibri"/>
                <a:ea typeface="Calibri"/>
                <a:cs typeface="Calibri"/>
                <a:sym typeface="Calibri"/>
              </a:rPr>
              <a:t>∑ Quantidade de peladas cadastradas no mês</a:t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A0C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g2e797316263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75" y="2117599"/>
            <a:ext cx="7396225" cy="7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"/>
          <p:cNvSpPr txBox="1"/>
          <p:nvPr/>
        </p:nvSpPr>
        <p:spPr>
          <a:xfrm>
            <a:off x="6404888" y="897688"/>
            <a:ext cx="741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MODELO DE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DADOS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5" name="Google Shape;405;p9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  <a:endParaRPr sz="2500"/>
          </a:p>
        </p:txBody>
      </p:sp>
      <p:pic>
        <p:nvPicPr>
          <p:cNvPr id="406" name="Google Shape;40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913" y="664700"/>
            <a:ext cx="4107574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938" y="1975025"/>
            <a:ext cx="11032124" cy="8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3529471" y="3281780"/>
            <a:ext cx="11286290" cy="7381233"/>
          </a:xfrm>
          <a:custGeom>
            <a:rect b="b" l="l" r="r" t="t"/>
            <a:pathLst>
              <a:path extrusionOk="0" h="7381233" w="11286290">
                <a:moveTo>
                  <a:pt x="0" y="0"/>
                </a:moveTo>
                <a:lnTo>
                  <a:pt x="11286290" y="0"/>
                </a:lnTo>
                <a:lnTo>
                  <a:pt x="11286290" y="7381233"/>
                </a:lnTo>
                <a:lnTo>
                  <a:pt x="0" y="7381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8500391" y="8718891"/>
            <a:ext cx="228790" cy="228790"/>
          </a:xfrm>
          <a:custGeom>
            <a:rect b="b" l="l" r="r" t="t"/>
            <a:pathLst>
              <a:path extrusionOk="0" h="305054" w="305054">
                <a:moveTo>
                  <a:pt x="0" y="0"/>
                </a:moveTo>
                <a:lnTo>
                  <a:pt x="0" y="305054"/>
                </a:lnTo>
                <a:lnTo>
                  <a:pt x="305054" y="305054"/>
                </a:lnTo>
                <a:lnTo>
                  <a:pt x="305054" y="0"/>
                </a:lnTo>
                <a:close/>
              </a:path>
            </a:pathLst>
          </a:custGeom>
          <a:solidFill>
            <a:srgbClr val="7ED957"/>
          </a:solid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 flipH="1">
            <a:off x="6158920" y="4323500"/>
            <a:ext cx="1333505" cy="1333500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6630032" y="6835025"/>
            <a:ext cx="1339655" cy="1339650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8478419" y="3475914"/>
            <a:ext cx="1339655" cy="1339650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4006" l="0" r="0" t="-4007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8460467" y="8174675"/>
            <a:ext cx="1333505" cy="1333500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 flipH="1">
            <a:off x="10787344" y="4323500"/>
            <a:ext cx="1333505" cy="1333500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10346247" y="6844098"/>
            <a:ext cx="1333505" cy="1333500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39339" l="0" r="0" t="-39337"/>
            </a:stretch>
          </a:blipFill>
          <a:ln>
            <a:noFill/>
          </a:ln>
        </p:spPr>
      </p:sp>
      <p:sp>
        <p:nvSpPr>
          <p:cNvPr id="110" name="Google Shape;110;p2"/>
          <p:cNvSpPr txBox="1"/>
          <p:nvPr/>
        </p:nvSpPr>
        <p:spPr>
          <a:xfrm>
            <a:off x="6223236" y="5732372"/>
            <a:ext cx="1109960" cy="115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João</a:t>
            </a:r>
            <a:endParaRPr/>
          </a:p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An﻿tônio</a:t>
            </a:r>
            <a:endParaRPr/>
          </a:p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52" u="none" cap="none" strike="noStrike">
              <a:solidFill>
                <a:srgbClr val="21540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786700" y="8208033"/>
            <a:ext cx="1026319" cy="77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Gabriel</a:t>
            </a:r>
            <a:endParaRPr/>
          </a:p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Lage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8604500" y="4849374"/>
            <a:ext cx="10701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Marcos</a:t>
            </a:r>
            <a:endParaRPr/>
          </a:p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Taveira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8654667" y="9515865"/>
            <a:ext cx="969764" cy="115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Ian </a:t>
            </a:r>
            <a:endParaRPr/>
          </a:p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Novais</a:t>
            </a:r>
            <a:endParaRPr/>
          </a:p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52" u="none" cap="none" strike="noStrike">
              <a:solidFill>
                <a:srgbClr val="21540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0644695" y="8217558"/>
            <a:ext cx="850850" cy="77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Saulo </a:t>
            </a:r>
            <a:endParaRPr/>
          </a:p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José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1141931" y="5725401"/>
            <a:ext cx="691902" cy="77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João</a:t>
            </a:r>
            <a:endParaRPr/>
          </a:p>
          <a:p>
            <a:pPr indent="0" lvl="0" marL="0" marR="0" rtl="0" algn="ctr">
              <a:lnSpc>
                <a:spcPct val="140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52" u="none" cap="none" strike="noStrike">
                <a:solidFill>
                  <a:srgbClr val="21540F"/>
                </a:solidFill>
                <a:latin typeface="Poppins"/>
                <a:ea typeface="Poppins"/>
                <a:cs typeface="Poppins"/>
                <a:sym typeface="Poppins"/>
              </a:rPr>
              <a:t>Vitor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761549" y="1594725"/>
            <a:ext cx="929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QUEM É NOSSO</a:t>
            </a:r>
            <a:r>
              <a:rPr b="1" i="0" lang="en-US" sz="5000" u="none" cap="none" strike="noStrike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 TIME?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7070829" y="8796656"/>
            <a:ext cx="37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500"/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89688" y="1364750"/>
            <a:ext cx="4107574" cy="12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7a9019bfc_1_96"/>
          <p:cNvSpPr txBox="1"/>
          <p:nvPr/>
        </p:nvSpPr>
        <p:spPr>
          <a:xfrm>
            <a:off x="5642888" y="1583488"/>
            <a:ext cx="741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LINGUAGENS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7" name="Google Shape;417;g2e7a9019bfc_1_96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sz="2500"/>
          </a:p>
        </p:txBody>
      </p:sp>
      <p:pic>
        <p:nvPicPr>
          <p:cNvPr id="418" name="Google Shape;418;g2e7a9019bfc_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113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2e7a9019bfc_1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0275" y="7499112"/>
            <a:ext cx="3343575" cy="180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2e7a9019bfc_1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935600" y="3428988"/>
            <a:ext cx="7171200" cy="35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2e7a9019bfc_1_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1338" y="3831112"/>
            <a:ext cx="4529126" cy="283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2e7a9019bfc_1_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90463" y="4090750"/>
            <a:ext cx="2445726" cy="244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2e7a9019bfc_1_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81425" y="3735157"/>
            <a:ext cx="5663345" cy="297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7a9019bfc_1_0"/>
          <p:cNvSpPr txBox="1"/>
          <p:nvPr/>
        </p:nvSpPr>
        <p:spPr>
          <a:xfrm rot="1178679">
            <a:off x="-5633578" y="2253540"/>
            <a:ext cx="17255652" cy="1815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799" u="none" cap="none" strike="noStrike">
                <a:solidFill>
                  <a:srgbClr val="21540F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/>
          </a:p>
        </p:txBody>
      </p:sp>
      <p:sp>
        <p:nvSpPr>
          <p:cNvPr id="433" name="Google Shape;433;g2e7a9019bfc_1_0"/>
          <p:cNvSpPr txBox="1"/>
          <p:nvPr/>
        </p:nvSpPr>
        <p:spPr>
          <a:xfrm>
            <a:off x="2417091" y="4455707"/>
            <a:ext cx="13453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VAMOS AO SISTEMA!</a:t>
            </a:r>
            <a:endParaRPr sz="9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4" name="Google Shape;434;g2e7a9019bfc_1_0"/>
          <p:cNvSpPr txBox="1"/>
          <p:nvPr/>
        </p:nvSpPr>
        <p:spPr>
          <a:xfrm rot="-9485878">
            <a:off x="6355652" y="6170736"/>
            <a:ext cx="17255877" cy="1816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799" u="none" cap="none" strike="noStrike">
                <a:solidFill>
                  <a:srgbClr val="21540F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/>
          </a:p>
        </p:txBody>
      </p:sp>
      <p:sp>
        <p:nvSpPr>
          <p:cNvPr id="435" name="Google Shape;435;g2e7a9019bfc_1_0"/>
          <p:cNvSpPr txBox="1"/>
          <p:nvPr/>
        </p:nvSpPr>
        <p:spPr>
          <a:xfrm>
            <a:off x="5600400" y="3994000"/>
            <a:ext cx="70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SYSTEM.OUT.</a:t>
            </a:r>
            <a:r>
              <a:rPr b="1" lang="en-US" sz="3000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PRINTLN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6" name="Google Shape;436;g2e7a9019bfc_1_0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e7a9019bfc_1_0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219bea0ff_2_20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1219bea0ff_2_20"/>
          <p:cNvSpPr txBox="1"/>
          <p:nvPr/>
        </p:nvSpPr>
        <p:spPr>
          <a:xfrm>
            <a:off x="8573521" y="40379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8" name="Google Shape;448;g21219bea0ff_2_20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  <a:endParaRPr sz="2500"/>
          </a:p>
        </p:txBody>
      </p:sp>
      <p:pic>
        <p:nvPicPr>
          <p:cNvPr id="449" name="Google Shape;449;g21219bea0ff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1219bea0ff_2_20"/>
          <p:cNvSpPr txBox="1"/>
          <p:nvPr/>
        </p:nvSpPr>
        <p:spPr>
          <a:xfrm>
            <a:off x="8573525" y="4217375"/>
            <a:ext cx="8513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0A0C10"/>
                </a:solidFill>
                <a:latin typeface="Lexend"/>
                <a:ea typeface="Lexend"/>
                <a:cs typeface="Lexend"/>
                <a:sym typeface="Lexend"/>
              </a:rPr>
              <a:t>Impacto </a:t>
            </a:r>
            <a:r>
              <a:rPr b="1" lang="en-US" sz="3700">
                <a:solidFill>
                  <a:srgbClr val="0A0C10"/>
                </a:solidFill>
                <a:latin typeface="Lexend"/>
                <a:ea typeface="Lexend"/>
                <a:cs typeface="Lexend"/>
                <a:sym typeface="Lexend"/>
              </a:rPr>
              <a:t>do PeladIn</a:t>
            </a:r>
            <a:endParaRPr b="1" sz="3700">
              <a:solidFill>
                <a:srgbClr val="0A0C1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A0C1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A0C10"/>
                </a:solidFill>
                <a:latin typeface="Lexend"/>
                <a:ea typeface="Lexend"/>
                <a:cs typeface="Lexend"/>
                <a:sym typeface="Lexend"/>
              </a:rPr>
              <a:t>O PeladIn tem o potencial de transformar a organização de futebol amador, facilitando a marcação de partidas e o encontro de novos jogadores, promovendo a socialização e o esporte.</a:t>
            </a:r>
            <a:endParaRPr sz="3200">
              <a:solidFill>
                <a:srgbClr val="0A0C1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1" name="Google Shape;451;g21219bea0ff_2_20"/>
          <p:cNvSpPr txBox="1"/>
          <p:nvPr/>
        </p:nvSpPr>
        <p:spPr>
          <a:xfrm>
            <a:off x="62582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CONCLUSÃO</a:t>
            </a:r>
            <a:endParaRPr sz="5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52" name="Google Shape;452;g21219bea0ff_2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450" y="3302175"/>
            <a:ext cx="5034600" cy="50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1219bea0ff_2_37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1219bea0ff_2_37"/>
          <p:cNvSpPr txBox="1"/>
          <p:nvPr/>
        </p:nvSpPr>
        <p:spPr>
          <a:xfrm>
            <a:off x="8573521" y="39617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3" name="Google Shape;463;g21219bea0ff_2_37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2500"/>
          </a:p>
        </p:txBody>
      </p:sp>
      <p:pic>
        <p:nvPicPr>
          <p:cNvPr id="464" name="Google Shape;464;g21219bea0ff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21219bea0ff_2_37"/>
          <p:cNvSpPr txBox="1"/>
          <p:nvPr/>
        </p:nvSpPr>
        <p:spPr>
          <a:xfrm>
            <a:off x="8573525" y="4217375"/>
            <a:ext cx="8513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0A0C10"/>
                </a:solidFill>
                <a:latin typeface="Lexend"/>
                <a:ea typeface="Lexend"/>
                <a:cs typeface="Lexend"/>
                <a:sym typeface="Lexend"/>
              </a:rPr>
              <a:t>Futuro </a:t>
            </a:r>
            <a:r>
              <a:rPr b="1" lang="en-US" sz="3700">
                <a:solidFill>
                  <a:srgbClr val="0A0C10"/>
                </a:solidFill>
                <a:latin typeface="Lexend"/>
                <a:ea typeface="Lexend"/>
                <a:cs typeface="Lexend"/>
                <a:sym typeface="Lexend"/>
              </a:rPr>
              <a:t>do PeladIn</a:t>
            </a:r>
            <a:endParaRPr b="1" sz="3700">
              <a:solidFill>
                <a:srgbClr val="0A0C1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A0C1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A0C10"/>
                </a:solidFill>
                <a:latin typeface="Lexend"/>
                <a:ea typeface="Lexend"/>
                <a:cs typeface="Lexend"/>
                <a:sym typeface="Lexend"/>
              </a:rPr>
              <a:t>Com melhorias planejadas, como integração com redes sociais e sistema de chat, o PeladIn tem potencial para se tornar uma ferramenta essencial para os amantes do futebol amador.</a:t>
            </a:r>
            <a:endParaRPr sz="3000">
              <a:solidFill>
                <a:srgbClr val="0A0C1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6" name="Google Shape;466;g21219bea0ff_2_37"/>
          <p:cNvSpPr txBox="1"/>
          <p:nvPr/>
        </p:nvSpPr>
        <p:spPr>
          <a:xfrm>
            <a:off x="62582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CONCLUSÃO</a:t>
            </a:r>
            <a:endParaRPr sz="5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67" name="Google Shape;467;g21219bea0ff_2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450" y="3302175"/>
            <a:ext cx="5034600" cy="50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797316263_0_49"/>
          <p:cNvSpPr txBox="1"/>
          <p:nvPr/>
        </p:nvSpPr>
        <p:spPr>
          <a:xfrm>
            <a:off x="64106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REFERÊNCIAS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7" name="Google Shape;477;g2e797316263_0_49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e797316263_0_49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2500"/>
          </a:p>
        </p:txBody>
      </p:sp>
      <p:pic>
        <p:nvPicPr>
          <p:cNvPr id="479" name="Google Shape;479;g2e797316263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e797316263_0_49"/>
          <p:cNvSpPr txBox="1"/>
          <p:nvPr/>
        </p:nvSpPr>
        <p:spPr>
          <a:xfrm>
            <a:off x="2168075" y="3523375"/>
            <a:ext cx="14426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MEDIUM. Estudo de caso-Vai ter jogo!. Disponível em: https://medium.com/@vieiraleonardo. Acesso em: 27 fev. 2024.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APPITO. Tudo sobre o aplicativo e o futebol amador. Disponível em: https://blogapitador.wordpress.com/. Acesso em: 28 fev. 2024.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JOGA. Pelada é coisa séria: regras básicas para organizar o futebol entre amigos. Disponível em: https://wearejoga.com/blog/pelada-e-diversao/organizar-futebol-entre-amigos/. Acesso em: 03 mar. 2024.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"/>
          <p:cNvSpPr txBox="1"/>
          <p:nvPr/>
        </p:nvSpPr>
        <p:spPr>
          <a:xfrm rot="1178679">
            <a:off x="-5633578" y="2253540"/>
            <a:ext cx="17255652" cy="1815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799" u="none" cap="none" strike="noStrike">
                <a:solidFill>
                  <a:srgbClr val="21540F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/>
          </a:p>
        </p:txBody>
      </p:sp>
      <p:sp>
        <p:nvSpPr>
          <p:cNvPr id="490" name="Google Shape;490;p11"/>
          <p:cNvSpPr txBox="1"/>
          <p:nvPr/>
        </p:nvSpPr>
        <p:spPr>
          <a:xfrm>
            <a:off x="2417091" y="4455707"/>
            <a:ext cx="1345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OBRIG@DO!</a:t>
            </a:r>
            <a:endParaRPr sz="1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1" name="Google Shape;491;p11"/>
          <p:cNvSpPr txBox="1"/>
          <p:nvPr/>
        </p:nvSpPr>
        <p:spPr>
          <a:xfrm rot="-9485878">
            <a:off x="6355652" y="6170736"/>
            <a:ext cx="17255877" cy="1816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799" u="none" cap="none" strike="noStrike">
                <a:solidFill>
                  <a:srgbClr val="21540F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/>
          </a:p>
        </p:txBody>
      </p:sp>
      <p:sp>
        <p:nvSpPr>
          <p:cNvPr id="492" name="Google Shape;492;p11"/>
          <p:cNvSpPr txBox="1"/>
          <p:nvPr/>
        </p:nvSpPr>
        <p:spPr>
          <a:xfrm>
            <a:off x="5600400" y="3994000"/>
            <a:ext cx="70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SYSTEM.OUT.</a:t>
            </a:r>
            <a:r>
              <a:rPr b="1" lang="en-US" sz="3000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PRINTLN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3" name="Google Shape;493;p11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1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3894889" y="1274299"/>
            <a:ext cx="455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3377850" y="1583488"/>
            <a:ext cx="1153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CONTEXTO</a:t>
            </a:r>
            <a:r>
              <a:rPr b="1" i="0" lang="en-US" sz="5000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DO</a:t>
            </a:r>
            <a:r>
              <a:rPr b="1" i="0" lang="en-US" sz="5000" u="none" cap="none" strike="noStrike">
                <a:solidFill>
                  <a:srgbClr val="1F8EBD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i="0" lang="en-US" sz="5000" u="none" cap="none" strike="noStrike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PROBLEMA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7070809" y="8796656"/>
            <a:ext cx="3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7925124" y="4047394"/>
            <a:ext cx="7828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No cenário do futebol amador, a organização das peladas muitas vezes se torna uma tarefa desafiadora, requerendo coordenação manual de horários e locais através de mensagens em grupos.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500"/>
          </a:p>
        </p:txBody>
      </p:sp>
      <p:pic>
        <p:nvPicPr>
          <p:cNvPr id="133" name="Google Shape;13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00" y="2332611"/>
            <a:ext cx="6639500" cy="66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838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9798675" y="3171742"/>
            <a:ext cx="6165490" cy="2932083"/>
            <a:chOff x="0" y="-66675"/>
            <a:chExt cx="1623833" cy="772236"/>
          </a:xfrm>
        </p:grpSpPr>
        <p:sp>
          <p:nvSpPr>
            <p:cNvPr id="144" name="Google Shape;144;p5"/>
            <p:cNvSpPr/>
            <p:nvPr/>
          </p:nvSpPr>
          <p:spPr>
            <a:xfrm>
              <a:off x="0" y="0"/>
              <a:ext cx="1623833" cy="705561"/>
            </a:xfrm>
            <a:custGeom>
              <a:rect b="b" l="l" r="r" t="t"/>
              <a:pathLst>
                <a:path extrusionOk="0" h="705561" w="1623833">
                  <a:moveTo>
                    <a:pt x="64040" y="0"/>
                  </a:moveTo>
                  <a:lnTo>
                    <a:pt x="1559793" y="0"/>
                  </a:lnTo>
                  <a:cubicBezTo>
                    <a:pt x="1595161" y="0"/>
                    <a:pt x="1623833" y="28672"/>
                    <a:pt x="1623833" y="64040"/>
                  </a:cubicBezTo>
                  <a:lnTo>
                    <a:pt x="1623833" y="641521"/>
                  </a:lnTo>
                  <a:cubicBezTo>
                    <a:pt x="1623833" y="676889"/>
                    <a:pt x="1595161" y="705561"/>
                    <a:pt x="1559793" y="705561"/>
                  </a:cubicBezTo>
                  <a:lnTo>
                    <a:pt x="64040" y="705561"/>
                  </a:lnTo>
                  <a:cubicBezTo>
                    <a:pt x="28672" y="705561"/>
                    <a:pt x="0" y="676889"/>
                    <a:pt x="0" y="641521"/>
                  </a:cubicBezTo>
                  <a:lnTo>
                    <a:pt x="0" y="64040"/>
                  </a:lnTo>
                  <a:cubicBezTo>
                    <a:pt x="0" y="28672"/>
                    <a:pt x="28672" y="0"/>
                    <a:pt x="640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0" y="-66675"/>
              <a:ext cx="1623833" cy="77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5"/>
          <p:cNvSpPr/>
          <p:nvPr/>
        </p:nvSpPr>
        <p:spPr>
          <a:xfrm>
            <a:off x="10410610" y="4521939"/>
            <a:ext cx="385092" cy="955200"/>
          </a:xfrm>
          <a:custGeom>
            <a:rect b="b" l="l" r="r" t="t"/>
            <a:pathLst>
              <a:path extrusionOk="0" h="955200" w="385092">
                <a:moveTo>
                  <a:pt x="0" y="0"/>
                </a:moveTo>
                <a:lnTo>
                  <a:pt x="385092" y="0"/>
                </a:lnTo>
                <a:lnTo>
                  <a:pt x="385092" y="955200"/>
                </a:lnTo>
                <a:lnTo>
                  <a:pt x="0" y="955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5"/>
          <p:cNvSpPr/>
          <p:nvPr/>
        </p:nvSpPr>
        <p:spPr>
          <a:xfrm>
            <a:off x="10979558" y="4521939"/>
            <a:ext cx="385092" cy="955200"/>
          </a:xfrm>
          <a:custGeom>
            <a:rect b="b" l="l" r="r" t="t"/>
            <a:pathLst>
              <a:path extrusionOk="0" h="955200" w="385092">
                <a:moveTo>
                  <a:pt x="0" y="0"/>
                </a:moveTo>
                <a:lnTo>
                  <a:pt x="385092" y="0"/>
                </a:lnTo>
                <a:lnTo>
                  <a:pt x="385092" y="955200"/>
                </a:lnTo>
                <a:lnTo>
                  <a:pt x="0" y="955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5"/>
          <p:cNvSpPr/>
          <p:nvPr/>
        </p:nvSpPr>
        <p:spPr>
          <a:xfrm>
            <a:off x="11548480" y="4521939"/>
            <a:ext cx="385092" cy="955200"/>
          </a:xfrm>
          <a:custGeom>
            <a:rect b="b" l="l" r="r" t="t"/>
            <a:pathLst>
              <a:path extrusionOk="0" h="955200" w="385092">
                <a:moveTo>
                  <a:pt x="0" y="0"/>
                </a:moveTo>
                <a:lnTo>
                  <a:pt x="385092" y="0"/>
                </a:lnTo>
                <a:lnTo>
                  <a:pt x="385092" y="955200"/>
                </a:lnTo>
                <a:lnTo>
                  <a:pt x="0" y="955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5"/>
          <p:cNvSpPr/>
          <p:nvPr/>
        </p:nvSpPr>
        <p:spPr>
          <a:xfrm>
            <a:off x="12743474" y="4521939"/>
            <a:ext cx="385092" cy="955200"/>
          </a:xfrm>
          <a:custGeom>
            <a:rect b="b" l="l" r="r" t="t"/>
            <a:pathLst>
              <a:path extrusionOk="0" h="955200" w="385092">
                <a:moveTo>
                  <a:pt x="0" y="0"/>
                </a:moveTo>
                <a:lnTo>
                  <a:pt x="385092" y="0"/>
                </a:lnTo>
                <a:lnTo>
                  <a:pt x="385092" y="955200"/>
                </a:lnTo>
                <a:lnTo>
                  <a:pt x="0" y="955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0" name="Google Shape;150;p5"/>
          <p:cNvCxnSpPr/>
          <p:nvPr/>
        </p:nvCxnSpPr>
        <p:spPr>
          <a:xfrm>
            <a:off x="2380670" y="5936455"/>
            <a:ext cx="4490250" cy="19050"/>
          </a:xfrm>
          <a:prstGeom prst="straightConnector1">
            <a:avLst/>
          </a:prstGeom>
          <a:noFill/>
          <a:ln cap="rnd" cmpd="sng" w="9525">
            <a:solidFill>
              <a:srgbClr val="21540F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151" name="Google Shape;151;p5"/>
          <p:cNvGrpSpPr/>
          <p:nvPr/>
        </p:nvGrpSpPr>
        <p:grpSpPr>
          <a:xfrm>
            <a:off x="1971319" y="3171742"/>
            <a:ext cx="6539269" cy="2932083"/>
            <a:chOff x="0" y="-66675"/>
            <a:chExt cx="1722277" cy="772236"/>
          </a:xfrm>
        </p:grpSpPr>
        <p:sp>
          <p:nvSpPr>
            <p:cNvPr id="152" name="Google Shape;152;p5"/>
            <p:cNvSpPr/>
            <p:nvPr/>
          </p:nvSpPr>
          <p:spPr>
            <a:xfrm>
              <a:off x="0" y="0"/>
              <a:ext cx="1722277" cy="705561"/>
            </a:xfrm>
            <a:custGeom>
              <a:rect b="b" l="l" r="r" t="t"/>
              <a:pathLst>
                <a:path extrusionOk="0" h="705561" w="1722277">
                  <a:moveTo>
                    <a:pt x="60380" y="0"/>
                  </a:moveTo>
                  <a:lnTo>
                    <a:pt x="1661897" y="0"/>
                  </a:lnTo>
                  <a:cubicBezTo>
                    <a:pt x="1677911" y="0"/>
                    <a:pt x="1693269" y="6361"/>
                    <a:pt x="1704592" y="17685"/>
                  </a:cubicBezTo>
                  <a:cubicBezTo>
                    <a:pt x="1715915" y="29008"/>
                    <a:pt x="1722277" y="44366"/>
                    <a:pt x="1722277" y="60380"/>
                  </a:cubicBezTo>
                  <a:lnTo>
                    <a:pt x="1722277" y="645181"/>
                  </a:lnTo>
                  <a:cubicBezTo>
                    <a:pt x="1722277" y="661195"/>
                    <a:pt x="1715915" y="676553"/>
                    <a:pt x="1704592" y="687876"/>
                  </a:cubicBezTo>
                  <a:cubicBezTo>
                    <a:pt x="1693269" y="699199"/>
                    <a:pt x="1677911" y="705561"/>
                    <a:pt x="1661897" y="705561"/>
                  </a:cubicBezTo>
                  <a:lnTo>
                    <a:pt x="60380" y="705561"/>
                  </a:lnTo>
                  <a:cubicBezTo>
                    <a:pt x="44366" y="705561"/>
                    <a:pt x="29008" y="699199"/>
                    <a:pt x="17685" y="687876"/>
                  </a:cubicBezTo>
                  <a:cubicBezTo>
                    <a:pt x="6361" y="676553"/>
                    <a:pt x="0" y="661195"/>
                    <a:pt x="0" y="645181"/>
                  </a:cubicBezTo>
                  <a:lnTo>
                    <a:pt x="0" y="60380"/>
                  </a:lnTo>
                  <a:cubicBezTo>
                    <a:pt x="0" y="44366"/>
                    <a:pt x="6361" y="29008"/>
                    <a:pt x="17685" y="17685"/>
                  </a:cubicBezTo>
                  <a:cubicBezTo>
                    <a:pt x="29008" y="6361"/>
                    <a:pt x="44366" y="0"/>
                    <a:pt x="603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0" y="-66675"/>
              <a:ext cx="1722277" cy="77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5358818" y="4653728"/>
            <a:ext cx="916432" cy="916334"/>
          </a:xfrm>
          <a:custGeom>
            <a:rect b="b" l="l" r="r" t="t"/>
            <a:pathLst>
              <a:path extrusionOk="0" h="916334" w="916432">
                <a:moveTo>
                  <a:pt x="0" y="0"/>
                </a:moveTo>
                <a:lnTo>
                  <a:pt x="916432" y="0"/>
                </a:lnTo>
                <a:lnTo>
                  <a:pt x="916432" y="916334"/>
                </a:lnTo>
                <a:lnTo>
                  <a:pt x="0" y="916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5"/>
          <p:cNvSpPr/>
          <p:nvPr/>
        </p:nvSpPr>
        <p:spPr>
          <a:xfrm>
            <a:off x="2380650" y="4653728"/>
            <a:ext cx="916432" cy="916334"/>
          </a:xfrm>
          <a:custGeom>
            <a:rect b="b" l="l" r="r" t="t"/>
            <a:pathLst>
              <a:path extrusionOk="0" h="916334" w="916432">
                <a:moveTo>
                  <a:pt x="0" y="0"/>
                </a:moveTo>
                <a:lnTo>
                  <a:pt x="916432" y="0"/>
                </a:lnTo>
                <a:lnTo>
                  <a:pt x="916432" y="916334"/>
                </a:lnTo>
                <a:lnTo>
                  <a:pt x="0" y="916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>
            <a:off x="12174552" y="4523405"/>
            <a:ext cx="385092" cy="955200"/>
          </a:xfrm>
          <a:custGeom>
            <a:rect b="b" l="l" r="r" t="t"/>
            <a:pathLst>
              <a:path extrusionOk="0" h="955200" w="385092">
                <a:moveTo>
                  <a:pt x="0" y="0"/>
                </a:moveTo>
                <a:lnTo>
                  <a:pt x="385092" y="0"/>
                </a:lnTo>
                <a:lnTo>
                  <a:pt x="385092" y="955200"/>
                </a:lnTo>
                <a:lnTo>
                  <a:pt x="0" y="955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>
            <a:off x="12050007" y="4464441"/>
            <a:ext cx="317091" cy="1039831"/>
          </a:xfrm>
          <a:custGeom>
            <a:rect b="b" l="l" r="r" t="t"/>
            <a:pathLst>
              <a:path extrusionOk="0" h="1039831" w="317091">
                <a:moveTo>
                  <a:pt x="0" y="0"/>
                </a:moveTo>
                <a:lnTo>
                  <a:pt x="317091" y="0"/>
                </a:lnTo>
                <a:lnTo>
                  <a:pt x="317091" y="1039830"/>
                </a:lnTo>
                <a:lnTo>
                  <a:pt x="0" y="103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5"/>
          <p:cNvSpPr txBox="1"/>
          <p:nvPr/>
        </p:nvSpPr>
        <p:spPr>
          <a:xfrm>
            <a:off x="1531338" y="1061824"/>
            <a:ext cx="1522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INFOGRÁFICOS</a:t>
            </a:r>
            <a:endParaRPr sz="5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13128566" y="4684209"/>
            <a:ext cx="270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73,7%</a:t>
            </a:r>
            <a:endParaRPr b="1" sz="3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0286573" y="3710182"/>
            <a:ext cx="33463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sng" cap="none" strike="noStrike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b="1" i="0" lang="en-US" sz="4000" u="none" cap="none" strike="noStrike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ESSOAS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2531149" y="3772537"/>
            <a:ext cx="3346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sng" cap="none" strike="noStrike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b="1" i="0" lang="en-US" sz="4000" u="none" cap="none" strike="noStrike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ÚMEROS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3365758" y="4811734"/>
            <a:ext cx="167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73,7%</a:t>
            </a:r>
            <a:endParaRPr b="1" sz="3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6400419" y="4811717"/>
            <a:ext cx="167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26,3%</a:t>
            </a:r>
            <a:endParaRPr b="1" sz="3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2956727" y="2148549"/>
            <a:ext cx="1237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Porcentagem de pessoas que utilizam algum método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para organização de uma pelada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5884516" y="6212618"/>
            <a:ext cx="6675128" cy="2932083"/>
            <a:chOff x="0" y="-66675"/>
            <a:chExt cx="1758058" cy="772236"/>
          </a:xfrm>
        </p:grpSpPr>
        <p:sp>
          <p:nvSpPr>
            <p:cNvPr id="166" name="Google Shape;166;p5"/>
            <p:cNvSpPr/>
            <p:nvPr/>
          </p:nvSpPr>
          <p:spPr>
            <a:xfrm>
              <a:off x="0" y="0"/>
              <a:ext cx="1758058" cy="705561"/>
            </a:xfrm>
            <a:custGeom>
              <a:rect b="b" l="l" r="r" t="t"/>
              <a:pathLst>
                <a:path extrusionOk="0" h="705561" w="1758058">
                  <a:moveTo>
                    <a:pt x="59151" y="0"/>
                  </a:moveTo>
                  <a:lnTo>
                    <a:pt x="1698908" y="0"/>
                  </a:lnTo>
                  <a:cubicBezTo>
                    <a:pt x="1731576" y="0"/>
                    <a:pt x="1758058" y="26483"/>
                    <a:pt x="1758058" y="59151"/>
                  </a:cubicBezTo>
                  <a:lnTo>
                    <a:pt x="1758058" y="646410"/>
                  </a:lnTo>
                  <a:cubicBezTo>
                    <a:pt x="1758058" y="679078"/>
                    <a:pt x="1731576" y="705561"/>
                    <a:pt x="1698908" y="705561"/>
                  </a:cubicBezTo>
                  <a:lnTo>
                    <a:pt x="59151" y="705561"/>
                  </a:lnTo>
                  <a:cubicBezTo>
                    <a:pt x="43463" y="705561"/>
                    <a:pt x="28418" y="699329"/>
                    <a:pt x="17325" y="688236"/>
                  </a:cubicBezTo>
                  <a:cubicBezTo>
                    <a:pt x="6232" y="677143"/>
                    <a:pt x="0" y="662098"/>
                    <a:pt x="0" y="646410"/>
                  </a:cubicBezTo>
                  <a:lnTo>
                    <a:pt x="0" y="59151"/>
                  </a:lnTo>
                  <a:cubicBezTo>
                    <a:pt x="0" y="26483"/>
                    <a:pt x="26483" y="0"/>
                    <a:pt x="591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0" y="-66675"/>
              <a:ext cx="1758058" cy="77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5"/>
          <p:cNvSpPr txBox="1"/>
          <p:nvPr/>
        </p:nvSpPr>
        <p:spPr>
          <a:xfrm>
            <a:off x="8270546" y="6834750"/>
            <a:ext cx="2709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00BF63"/>
                </a:solidFill>
                <a:latin typeface="Lexend"/>
                <a:ea typeface="Lexend"/>
                <a:cs typeface="Lexend"/>
                <a:sym typeface="Lexend"/>
              </a:rPr>
              <a:t>89,5%</a:t>
            </a:r>
            <a:endParaRPr b="1" sz="5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3028165" y="7889568"/>
            <a:ext cx="1237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das Pessoas f</a:t>
            </a:r>
            <a:r>
              <a:rPr i="0" lang="en-US" sz="2500" u="none" cap="none" strike="noStrike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azem de </a:t>
            </a:r>
            <a:r>
              <a:rPr b="1" i="0" lang="en-US" sz="2500" u="none" cap="none" strike="noStrike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1 a 6 contatos</a:t>
            </a:r>
            <a:r>
              <a:rPr i="0" lang="en-US" sz="2500" u="none" cap="none" strike="noStrike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i="0" sz="2500" u="none" cap="none" strike="noStrike">
              <a:solidFill>
                <a:srgbClr val="231F2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231F20"/>
                </a:solidFill>
                <a:latin typeface="Lexend"/>
                <a:ea typeface="Lexend"/>
                <a:cs typeface="Lexend"/>
                <a:sym typeface="Lexend"/>
              </a:rPr>
              <a:t>até terem sucesso em marcar um jogo.</a:t>
            </a:r>
            <a:endParaRPr sz="2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17070809" y="8796656"/>
            <a:ext cx="3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3028165" y="9655176"/>
            <a:ext cx="123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*Fonte:</a:t>
            </a:r>
            <a:r>
              <a:rPr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Medium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0434348" y="5595543"/>
            <a:ext cx="2347764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Aproximadamente 3,5 a cada 5 pessoas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/>
        </p:nvSpPr>
        <p:spPr>
          <a:xfrm>
            <a:off x="7068228" y="1274299"/>
            <a:ext cx="445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6355961" y="1564150"/>
            <a:ext cx="6045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PROBLEMA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17070809" y="8796656"/>
            <a:ext cx="3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7578432" y="3523519"/>
            <a:ext cx="9062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exend"/>
              <a:buChar char="•"/>
            </a:pPr>
            <a:r>
              <a:rPr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Dificuldade na localização e marcação de jogos.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exend"/>
              <a:buChar char="•"/>
            </a:pPr>
            <a:r>
              <a:rPr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Coordenação manual via mensagens resulta em confusões, atrasos e dificuldades logísticas.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exend"/>
              <a:buChar char="•"/>
            </a:pPr>
            <a:r>
              <a:rPr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Impacto negativo na experiência dos participantes.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2500"/>
          </a:p>
        </p:txBody>
      </p:sp>
      <p:pic>
        <p:nvPicPr>
          <p:cNvPr id="187" name="Google Shape;18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25" y="1335550"/>
            <a:ext cx="4107574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200" y="2332611"/>
            <a:ext cx="6639500" cy="66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bcd7d79c1_0_35"/>
          <p:cNvSpPr txBox="1"/>
          <p:nvPr/>
        </p:nvSpPr>
        <p:spPr>
          <a:xfrm>
            <a:off x="6553524" y="1274299"/>
            <a:ext cx="5607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cbcd7d79c1_0_35"/>
          <p:cNvSpPr txBox="1"/>
          <p:nvPr/>
        </p:nvSpPr>
        <p:spPr>
          <a:xfrm>
            <a:off x="17070829" y="8796656"/>
            <a:ext cx="37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cbcd7d79c1_0_35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500"/>
          </a:p>
        </p:txBody>
      </p:sp>
      <p:sp>
        <p:nvSpPr>
          <p:cNvPr id="200" name="Google Shape;200;g2cbcd7d79c1_0_35"/>
          <p:cNvSpPr txBox="1"/>
          <p:nvPr/>
        </p:nvSpPr>
        <p:spPr>
          <a:xfrm>
            <a:off x="3987450" y="1548063"/>
            <a:ext cx="1153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DESCRIÇÃO 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GERAL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1" name="Google Shape;201;g2cbcd7d79c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438" y="1315075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cbcd7d79c1_0_35"/>
          <p:cNvSpPr txBox="1"/>
          <p:nvPr/>
        </p:nvSpPr>
        <p:spPr>
          <a:xfrm>
            <a:off x="6999925" y="3346250"/>
            <a:ext cx="9923400" cy="5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O PeladIn é uma plataforma inovadora dedicada à marcação de partidas de futebol amador, buscamos: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Agendar jogos com facilidade, otimizando o tempo dos jogadores.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Encontrar locais e horários mais adequados para as partidas.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Promover a integração social e a diversão através do esporte.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3" name="Google Shape;203;g2cbcd7d79c1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675" y="3581400"/>
            <a:ext cx="4450675" cy="4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7a9019bfc_1_120"/>
          <p:cNvSpPr txBox="1"/>
          <p:nvPr/>
        </p:nvSpPr>
        <p:spPr>
          <a:xfrm>
            <a:off x="6401124" y="1274299"/>
            <a:ext cx="5607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e7a9019bfc_1_120"/>
          <p:cNvSpPr txBox="1"/>
          <p:nvPr/>
        </p:nvSpPr>
        <p:spPr>
          <a:xfrm>
            <a:off x="6192625" y="2497863"/>
            <a:ext cx="644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" name="Google Shape;214;g2e7a9019bfc_1_120"/>
          <p:cNvSpPr txBox="1"/>
          <p:nvPr/>
        </p:nvSpPr>
        <p:spPr>
          <a:xfrm>
            <a:off x="17070829" y="8796656"/>
            <a:ext cx="37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e7a9019bfc_1_120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2500"/>
          </a:p>
        </p:txBody>
      </p:sp>
      <p:sp>
        <p:nvSpPr>
          <p:cNvPr id="216" name="Google Shape;216;g2e7a9019bfc_1_120"/>
          <p:cNvSpPr/>
          <p:nvPr/>
        </p:nvSpPr>
        <p:spPr>
          <a:xfrm>
            <a:off x="4412838" y="6324150"/>
            <a:ext cx="3859200" cy="23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e7a9019bfc_1_120"/>
          <p:cNvSpPr txBox="1"/>
          <p:nvPr/>
        </p:nvSpPr>
        <p:spPr>
          <a:xfrm>
            <a:off x="5066426" y="6639350"/>
            <a:ext cx="295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Democratizar peladas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g2e7a9019bfc_1_120"/>
          <p:cNvSpPr txBox="1"/>
          <p:nvPr/>
        </p:nvSpPr>
        <p:spPr>
          <a:xfrm>
            <a:off x="4756738" y="7049600"/>
            <a:ext cx="3154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que todos jogadores ou donos de quadras tenham acesso à marcação de peladas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e7a9019bfc_1_120"/>
          <p:cNvSpPr/>
          <p:nvPr/>
        </p:nvSpPr>
        <p:spPr>
          <a:xfrm>
            <a:off x="9442038" y="6324150"/>
            <a:ext cx="3859200" cy="23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e7a9019bfc_1_120"/>
          <p:cNvSpPr txBox="1"/>
          <p:nvPr/>
        </p:nvSpPr>
        <p:spPr>
          <a:xfrm>
            <a:off x="10095617" y="6605350"/>
            <a:ext cx="28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Intregração social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1" name="Google Shape;221;g2e7a9019bfc_1_120"/>
          <p:cNvSpPr txBox="1"/>
          <p:nvPr/>
        </p:nvSpPr>
        <p:spPr>
          <a:xfrm>
            <a:off x="9794263" y="7115650"/>
            <a:ext cx="315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Promover integração social e diversão entre os participantes.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2e7a9019bfc_1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050" y="6681800"/>
            <a:ext cx="286400" cy="2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e7a9019bfc_1_120"/>
          <p:cNvSpPr/>
          <p:nvPr/>
        </p:nvSpPr>
        <p:spPr>
          <a:xfrm>
            <a:off x="2279238" y="3154650"/>
            <a:ext cx="3859200" cy="23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2e7a9019bfc_1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138" y="3557502"/>
            <a:ext cx="286400" cy="2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g2e7a9019bfc_1_120"/>
          <p:cNvSpPr txBox="1"/>
          <p:nvPr/>
        </p:nvSpPr>
        <p:spPr>
          <a:xfrm>
            <a:off x="2932816" y="3359650"/>
            <a:ext cx="274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Agilizar a marcação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 jogos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6" name="Google Shape;226;g2e7a9019bfc_1_120"/>
          <p:cNvSpPr txBox="1"/>
          <p:nvPr/>
        </p:nvSpPr>
        <p:spPr>
          <a:xfrm>
            <a:off x="2623138" y="4184900"/>
            <a:ext cx="315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Participe de peladas de forma simples e rápida, sem enrolação.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e7a9019bfc_1_120"/>
          <p:cNvSpPr/>
          <p:nvPr/>
        </p:nvSpPr>
        <p:spPr>
          <a:xfrm>
            <a:off x="7308438" y="3154650"/>
            <a:ext cx="3859200" cy="23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e7a9019bfc_1_120"/>
          <p:cNvSpPr txBox="1"/>
          <p:nvPr/>
        </p:nvSpPr>
        <p:spPr>
          <a:xfrm>
            <a:off x="7962017" y="3435850"/>
            <a:ext cx="28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Conectar jogadores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g2e7a9019bfc_1_120"/>
          <p:cNvSpPr txBox="1"/>
          <p:nvPr/>
        </p:nvSpPr>
        <p:spPr>
          <a:xfrm>
            <a:off x="7660663" y="3869950"/>
            <a:ext cx="3154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Encontre novos peladeiros, forme equipes competitivas e descubra novas oportunidades de jogar.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e7a9019bfc_1_120"/>
          <p:cNvSpPr/>
          <p:nvPr/>
        </p:nvSpPr>
        <p:spPr>
          <a:xfrm>
            <a:off x="12149538" y="3154650"/>
            <a:ext cx="3859200" cy="237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e7a9019bfc_1_120"/>
          <p:cNvSpPr txBox="1"/>
          <p:nvPr/>
        </p:nvSpPr>
        <p:spPr>
          <a:xfrm>
            <a:off x="12803075" y="3424650"/>
            <a:ext cx="263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Recursos de gestão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" name="Google Shape;232;g2e7a9019bfc_1_120"/>
          <p:cNvSpPr txBox="1"/>
          <p:nvPr/>
        </p:nvSpPr>
        <p:spPr>
          <a:xfrm>
            <a:off x="12501738" y="3897550"/>
            <a:ext cx="3154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Simplifique a marcação de peladas utilizando ferramentas de gestão de forma automatizada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2e7a9019bfc_1_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2952" y="3512300"/>
            <a:ext cx="286400" cy="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e7a9019bfc_1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50" y="3512300"/>
            <a:ext cx="286400" cy="2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e7a9019bfc_1_120"/>
          <p:cNvSpPr txBox="1"/>
          <p:nvPr/>
        </p:nvSpPr>
        <p:spPr>
          <a:xfrm>
            <a:off x="3377850" y="1548063"/>
            <a:ext cx="1153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NOSSOS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OBJETIVOS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6" name="Google Shape;236;g2e7a9019bfc_1_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838" y="1315075"/>
            <a:ext cx="4107574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e7a9019bfc_1_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6750" y="6727000"/>
            <a:ext cx="286400" cy="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1fbb49a60_0_4"/>
          <p:cNvSpPr txBox="1"/>
          <p:nvPr/>
        </p:nvSpPr>
        <p:spPr>
          <a:xfrm>
            <a:off x="5953496" y="15936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PROCESSO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US" sz="5000">
                <a:solidFill>
                  <a:srgbClr val="21540F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5000">
              <a:solidFill>
                <a:srgbClr val="21540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g211fbb49a60_0_4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11fbb49a60_0_4"/>
          <p:cNvSpPr txBox="1"/>
          <p:nvPr/>
        </p:nvSpPr>
        <p:spPr>
          <a:xfrm>
            <a:off x="8573521" y="3809383"/>
            <a:ext cx="90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Gerenciamento de usuário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" name="Google Shape;249;g211fbb49a60_0_4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2500"/>
          </a:p>
        </p:txBody>
      </p:sp>
      <p:pic>
        <p:nvPicPr>
          <p:cNvPr id="250" name="Google Shape;250;g211fbb49a6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50" y="1577425"/>
            <a:ext cx="7781100" cy="7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11fbb49a6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25" y="1350500"/>
            <a:ext cx="4107574" cy="12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11fbb49a60_0_4"/>
          <p:cNvSpPr txBox="1"/>
          <p:nvPr/>
        </p:nvSpPr>
        <p:spPr>
          <a:xfrm>
            <a:off x="8573525" y="4771375"/>
            <a:ext cx="8513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controle de acesso dos usuários é fundamental para garantir uma experiência segura e organizada. A segurança é reforçada com políticas robustas de autenticação e proteção de dados pessoais.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C16E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7a9019bfc_1_26"/>
          <p:cNvSpPr txBox="1"/>
          <p:nvPr/>
        </p:nvSpPr>
        <p:spPr>
          <a:xfrm>
            <a:off x="5953496" y="907875"/>
            <a:ext cx="653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PROCESSO</a:t>
            </a:r>
            <a:r>
              <a:rPr b="1" lang="en-US" sz="50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 1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2" name="Google Shape;262;g2e7a9019bfc_1_26"/>
          <p:cNvSpPr txBox="1"/>
          <p:nvPr/>
        </p:nvSpPr>
        <p:spPr>
          <a:xfrm>
            <a:off x="16882318" y="8796656"/>
            <a:ext cx="75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e7a9019bfc_1_26"/>
          <p:cNvSpPr txBox="1"/>
          <p:nvPr/>
        </p:nvSpPr>
        <p:spPr>
          <a:xfrm>
            <a:off x="17519404" y="9574156"/>
            <a:ext cx="37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sz="2500"/>
          </a:p>
        </p:txBody>
      </p:sp>
      <p:pic>
        <p:nvPicPr>
          <p:cNvPr id="264" name="Google Shape;264;g2e7a9019bfc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25" y="664700"/>
            <a:ext cx="4107574" cy="1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e7a9019bfc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37" y="203299"/>
            <a:ext cx="15833349" cy="98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e7a9019bfc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25" y="203300"/>
            <a:ext cx="15833349" cy="988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