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67" r:id="rId2"/>
    <p:sldId id="257" r:id="rId3"/>
    <p:sldId id="268" r:id="rId4"/>
    <p:sldId id="258" r:id="rId5"/>
    <p:sldId id="260" r:id="rId6"/>
    <p:sldId id="259" r:id="rId7"/>
    <p:sldId id="261" r:id="rId8"/>
    <p:sldId id="262" r:id="rId9"/>
    <p:sldId id="273" r:id="rId10"/>
    <p:sldId id="274" r:id="rId11"/>
    <p:sldId id="275" r:id="rId12"/>
    <p:sldId id="276" r:id="rId13"/>
    <p:sldId id="271" r:id="rId14"/>
    <p:sldId id="277" r:id="rId15"/>
    <p:sldId id="272" r:id="rId16"/>
    <p:sldId id="265" r:id="rId17"/>
    <p:sldId id="266"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2177" autoAdjust="0"/>
  </p:normalViewPr>
  <p:slideViewPr>
    <p:cSldViewPr snapToGrid="0" snapToObjects="1">
      <p:cViewPr varScale="1">
        <p:scale>
          <a:sx n="90" d="100"/>
          <a:sy n="90" d="100"/>
        </p:scale>
        <p:origin x="1616"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D05F77-62A6-408C-B2C6-13732FF186BB}"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BD37C32C-74BA-4DF2-8C0A-D05BE170BAA7}">
      <dgm:prSet/>
      <dgm:spPr/>
      <dgm:t>
        <a:bodyPr/>
        <a:lstStyle/>
        <a:p>
          <a:r>
            <a:rPr lang="en-US"/>
            <a:t>Market Data Source: Yahoo Finance</a:t>
          </a:r>
        </a:p>
      </dgm:t>
    </dgm:pt>
    <dgm:pt modelId="{0C8385ED-BC29-4A2F-A9ED-08283C4DE2A7}" type="parTrans" cxnId="{7B77C35C-9367-48AE-A0F8-27841808DBBF}">
      <dgm:prSet/>
      <dgm:spPr/>
      <dgm:t>
        <a:bodyPr/>
        <a:lstStyle/>
        <a:p>
          <a:endParaRPr lang="en-US"/>
        </a:p>
      </dgm:t>
    </dgm:pt>
    <dgm:pt modelId="{CC36CE40-651A-4907-A6E1-535BA123390D}" type="sibTrans" cxnId="{7B77C35C-9367-48AE-A0F8-27841808DBBF}">
      <dgm:prSet/>
      <dgm:spPr/>
      <dgm:t>
        <a:bodyPr/>
        <a:lstStyle/>
        <a:p>
          <a:endParaRPr lang="en-US"/>
        </a:p>
      </dgm:t>
    </dgm:pt>
    <dgm:pt modelId="{4B702C8D-B055-4029-B0E1-AF078B6E97BB}">
      <dgm:prSet/>
      <dgm:spPr/>
      <dgm:t>
        <a:bodyPr/>
        <a:lstStyle/>
        <a:p>
          <a:r>
            <a:rPr lang="en-US" dirty="0"/>
            <a:t>From 01/01/2015 to 04/30/2023 was used for training</a:t>
          </a:r>
        </a:p>
      </dgm:t>
    </dgm:pt>
    <dgm:pt modelId="{AC209053-3BFB-4BA4-B4F4-60E3301789A6}" type="parTrans" cxnId="{EAC8B3BD-F415-41EA-92F6-F27DFAFC77B4}">
      <dgm:prSet/>
      <dgm:spPr/>
      <dgm:t>
        <a:bodyPr/>
        <a:lstStyle/>
        <a:p>
          <a:endParaRPr lang="en-US"/>
        </a:p>
      </dgm:t>
    </dgm:pt>
    <dgm:pt modelId="{9D7F7C0F-3C90-4840-90B6-4A1D78D8C556}" type="sibTrans" cxnId="{EAC8B3BD-F415-41EA-92F6-F27DFAFC77B4}">
      <dgm:prSet/>
      <dgm:spPr/>
      <dgm:t>
        <a:bodyPr/>
        <a:lstStyle/>
        <a:p>
          <a:endParaRPr lang="en-US"/>
        </a:p>
      </dgm:t>
    </dgm:pt>
    <dgm:pt modelId="{A6668C21-C51A-4BEB-BD2B-8BE2829529BC}" type="pres">
      <dgm:prSet presAssocID="{D6D05F77-62A6-408C-B2C6-13732FF186BB}" presName="outerComposite" presStyleCnt="0">
        <dgm:presLayoutVars>
          <dgm:chMax val="5"/>
          <dgm:dir/>
          <dgm:resizeHandles val="exact"/>
        </dgm:presLayoutVars>
      </dgm:prSet>
      <dgm:spPr/>
    </dgm:pt>
    <dgm:pt modelId="{A08C22A4-8730-48F2-8BE3-96D43A07071B}" type="pres">
      <dgm:prSet presAssocID="{D6D05F77-62A6-408C-B2C6-13732FF186BB}" presName="dummyMaxCanvas" presStyleCnt="0">
        <dgm:presLayoutVars/>
      </dgm:prSet>
      <dgm:spPr/>
    </dgm:pt>
    <dgm:pt modelId="{55C61C79-6E83-4CC0-BA12-56BCDF3CC9D7}" type="pres">
      <dgm:prSet presAssocID="{D6D05F77-62A6-408C-B2C6-13732FF186BB}" presName="TwoNodes_1" presStyleLbl="node1" presStyleIdx="0" presStyleCnt="2">
        <dgm:presLayoutVars>
          <dgm:bulletEnabled val="1"/>
        </dgm:presLayoutVars>
      </dgm:prSet>
      <dgm:spPr/>
    </dgm:pt>
    <dgm:pt modelId="{B7B6A3F7-9D9D-44CB-9081-7A84896A8F58}" type="pres">
      <dgm:prSet presAssocID="{D6D05F77-62A6-408C-B2C6-13732FF186BB}" presName="TwoNodes_2" presStyleLbl="node1" presStyleIdx="1" presStyleCnt="2">
        <dgm:presLayoutVars>
          <dgm:bulletEnabled val="1"/>
        </dgm:presLayoutVars>
      </dgm:prSet>
      <dgm:spPr/>
    </dgm:pt>
    <dgm:pt modelId="{0F2D62E8-B178-4BE0-BE3E-ABDCFDBE420C}" type="pres">
      <dgm:prSet presAssocID="{D6D05F77-62A6-408C-B2C6-13732FF186BB}" presName="TwoConn_1-2" presStyleLbl="fgAccFollowNode1" presStyleIdx="0" presStyleCnt="1">
        <dgm:presLayoutVars>
          <dgm:bulletEnabled val="1"/>
        </dgm:presLayoutVars>
      </dgm:prSet>
      <dgm:spPr/>
    </dgm:pt>
    <dgm:pt modelId="{4C37F064-21C3-42CA-BFC6-E1D91ADAB642}" type="pres">
      <dgm:prSet presAssocID="{D6D05F77-62A6-408C-B2C6-13732FF186BB}" presName="TwoNodes_1_text" presStyleLbl="node1" presStyleIdx="1" presStyleCnt="2">
        <dgm:presLayoutVars>
          <dgm:bulletEnabled val="1"/>
        </dgm:presLayoutVars>
      </dgm:prSet>
      <dgm:spPr/>
    </dgm:pt>
    <dgm:pt modelId="{5487E69A-7DF8-40A4-A686-052F4A70E9A8}" type="pres">
      <dgm:prSet presAssocID="{D6D05F77-62A6-408C-B2C6-13732FF186BB}" presName="TwoNodes_2_text" presStyleLbl="node1" presStyleIdx="1" presStyleCnt="2">
        <dgm:presLayoutVars>
          <dgm:bulletEnabled val="1"/>
        </dgm:presLayoutVars>
      </dgm:prSet>
      <dgm:spPr/>
    </dgm:pt>
  </dgm:ptLst>
  <dgm:cxnLst>
    <dgm:cxn modelId="{5615B400-262F-4EAC-96AB-57D9A71771FE}" type="presOf" srcId="{CC36CE40-651A-4907-A6E1-535BA123390D}" destId="{0F2D62E8-B178-4BE0-BE3E-ABDCFDBE420C}" srcOrd="0" destOrd="0" presId="urn:microsoft.com/office/officeart/2005/8/layout/vProcess5"/>
    <dgm:cxn modelId="{62CC3A3E-46AB-410A-B9C6-6FEB84BE4091}" type="presOf" srcId="{BD37C32C-74BA-4DF2-8C0A-D05BE170BAA7}" destId="{4C37F064-21C3-42CA-BFC6-E1D91ADAB642}" srcOrd="1" destOrd="0" presId="urn:microsoft.com/office/officeart/2005/8/layout/vProcess5"/>
    <dgm:cxn modelId="{7B77C35C-9367-48AE-A0F8-27841808DBBF}" srcId="{D6D05F77-62A6-408C-B2C6-13732FF186BB}" destId="{BD37C32C-74BA-4DF2-8C0A-D05BE170BAA7}" srcOrd="0" destOrd="0" parTransId="{0C8385ED-BC29-4A2F-A9ED-08283C4DE2A7}" sibTransId="{CC36CE40-651A-4907-A6E1-535BA123390D}"/>
    <dgm:cxn modelId="{19069170-3BA8-4D0F-ACFF-2007EA472FF2}" type="presOf" srcId="{BD37C32C-74BA-4DF2-8C0A-D05BE170BAA7}" destId="{55C61C79-6E83-4CC0-BA12-56BCDF3CC9D7}" srcOrd="0" destOrd="0" presId="urn:microsoft.com/office/officeart/2005/8/layout/vProcess5"/>
    <dgm:cxn modelId="{482630AE-EAD7-483A-A91A-7C6209D7715C}" type="presOf" srcId="{4B702C8D-B055-4029-B0E1-AF078B6E97BB}" destId="{B7B6A3F7-9D9D-44CB-9081-7A84896A8F58}" srcOrd="0" destOrd="0" presId="urn:microsoft.com/office/officeart/2005/8/layout/vProcess5"/>
    <dgm:cxn modelId="{263CABB4-E014-4BE6-B39F-C47A8F7F718E}" type="presOf" srcId="{4B702C8D-B055-4029-B0E1-AF078B6E97BB}" destId="{5487E69A-7DF8-40A4-A686-052F4A70E9A8}" srcOrd="1" destOrd="0" presId="urn:microsoft.com/office/officeart/2005/8/layout/vProcess5"/>
    <dgm:cxn modelId="{EAC8B3BD-F415-41EA-92F6-F27DFAFC77B4}" srcId="{D6D05F77-62A6-408C-B2C6-13732FF186BB}" destId="{4B702C8D-B055-4029-B0E1-AF078B6E97BB}" srcOrd="1" destOrd="0" parTransId="{AC209053-3BFB-4BA4-B4F4-60E3301789A6}" sibTransId="{9D7F7C0F-3C90-4840-90B6-4A1D78D8C556}"/>
    <dgm:cxn modelId="{B8D667E7-943F-4022-A313-6A5FE5D871A4}" type="presOf" srcId="{D6D05F77-62A6-408C-B2C6-13732FF186BB}" destId="{A6668C21-C51A-4BEB-BD2B-8BE2829529BC}" srcOrd="0" destOrd="0" presId="urn:microsoft.com/office/officeart/2005/8/layout/vProcess5"/>
    <dgm:cxn modelId="{FFF097A5-E586-4345-9DAE-1A957DF1BD3A}" type="presParOf" srcId="{A6668C21-C51A-4BEB-BD2B-8BE2829529BC}" destId="{A08C22A4-8730-48F2-8BE3-96D43A07071B}" srcOrd="0" destOrd="0" presId="urn:microsoft.com/office/officeart/2005/8/layout/vProcess5"/>
    <dgm:cxn modelId="{7115E42C-23A9-4B6E-A145-6F2B48F75227}" type="presParOf" srcId="{A6668C21-C51A-4BEB-BD2B-8BE2829529BC}" destId="{55C61C79-6E83-4CC0-BA12-56BCDF3CC9D7}" srcOrd="1" destOrd="0" presId="urn:microsoft.com/office/officeart/2005/8/layout/vProcess5"/>
    <dgm:cxn modelId="{AC255665-3CCD-4559-83B6-6FF002756227}" type="presParOf" srcId="{A6668C21-C51A-4BEB-BD2B-8BE2829529BC}" destId="{B7B6A3F7-9D9D-44CB-9081-7A84896A8F58}" srcOrd="2" destOrd="0" presId="urn:microsoft.com/office/officeart/2005/8/layout/vProcess5"/>
    <dgm:cxn modelId="{31A5F727-3458-47C5-9DE2-15FA3FD079C3}" type="presParOf" srcId="{A6668C21-C51A-4BEB-BD2B-8BE2829529BC}" destId="{0F2D62E8-B178-4BE0-BE3E-ABDCFDBE420C}" srcOrd="3" destOrd="0" presId="urn:microsoft.com/office/officeart/2005/8/layout/vProcess5"/>
    <dgm:cxn modelId="{3CEF78DB-3B7C-46D9-9765-2C5804E86B70}" type="presParOf" srcId="{A6668C21-C51A-4BEB-BD2B-8BE2829529BC}" destId="{4C37F064-21C3-42CA-BFC6-E1D91ADAB642}" srcOrd="4" destOrd="0" presId="urn:microsoft.com/office/officeart/2005/8/layout/vProcess5"/>
    <dgm:cxn modelId="{8D33D130-4B7A-401C-A839-E195F32795F0}" type="presParOf" srcId="{A6668C21-C51A-4BEB-BD2B-8BE2829529BC}" destId="{5487E69A-7DF8-40A4-A686-052F4A70E9A8}"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BADE4A-3870-4D72-AD90-3292F0BED0C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1393FAA5-AE45-4434-AD79-12E535B99F84}">
      <dgm:prSet/>
      <dgm:spPr/>
      <dgm:t>
        <a:bodyPr/>
        <a:lstStyle/>
        <a:p>
          <a:r>
            <a:rPr lang="en-US" b="1" u="sng"/>
            <a:t>Technical:</a:t>
          </a:r>
          <a:endParaRPr lang="en-US"/>
        </a:p>
      </dgm:t>
    </dgm:pt>
    <dgm:pt modelId="{961D4C5D-55B6-4829-9B3E-746D52627F27}" type="parTrans" cxnId="{14A16B86-010A-4F8D-8E6A-A5AC79F58BE5}">
      <dgm:prSet/>
      <dgm:spPr/>
      <dgm:t>
        <a:bodyPr/>
        <a:lstStyle/>
        <a:p>
          <a:endParaRPr lang="en-US"/>
        </a:p>
      </dgm:t>
    </dgm:pt>
    <dgm:pt modelId="{3C597E09-E2CE-4303-9312-718F03AAAB03}" type="sibTrans" cxnId="{14A16B86-010A-4F8D-8E6A-A5AC79F58BE5}">
      <dgm:prSet/>
      <dgm:spPr/>
      <dgm:t>
        <a:bodyPr/>
        <a:lstStyle/>
        <a:p>
          <a:endParaRPr lang="en-US"/>
        </a:p>
      </dgm:t>
    </dgm:pt>
    <dgm:pt modelId="{2FD85C16-600A-4DFD-A29F-15DA359B9365}">
      <dgm:prSet/>
      <dgm:spPr/>
      <dgm:t>
        <a:bodyPr/>
        <a:lstStyle/>
        <a:p>
          <a:r>
            <a:rPr lang="en-US"/>
            <a:t>5-day Return, 20-day Return, Volatility</a:t>
          </a:r>
        </a:p>
      </dgm:t>
    </dgm:pt>
    <dgm:pt modelId="{8110340A-78FD-4A4D-8345-7947F99EC8F9}" type="parTrans" cxnId="{3B0377CF-A8D2-45FE-8332-C2107D6B76B5}">
      <dgm:prSet/>
      <dgm:spPr/>
      <dgm:t>
        <a:bodyPr/>
        <a:lstStyle/>
        <a:p>
          <a:endParaRPr lang="en-US"/>
        </a:p>
      </dgm:t>
    </dgm:pt>
    <dgm:pt modelId="{BE51859F-DCF9-4DB3-941E-8935A16F126F}" type="sibTrans" cxnId="{3B0377CF-A8D2-45FE-8332-C2107D6B76B5}">
      <dgm:prSet/>
      <dgm:spPr/>
      <dgm:t>
        <a:bodyPr/>
        <a:lstStyle/>
        <a:p>
          <a:endParaRPr lang="en-US"/>
        </a:p>
      </dgm:t>
    </dgm:pt>
    <dgm:pt modelId="{3F00C01B-D371-4A57-A4D1-28732945AA5F}">
      <dgm:prSet/>
      <dgm:spPr/>
      <dgm:t>
        <a:bodyPr/>
        <a:lstStyle/>
        <a:p>
          <a:r>
            <a:rPr lang="en-US"/>
            <a:t>RSI (14-day), MACD, MACD Signal</a:t>
          </a:r>
        </a:p>
      </dgm:t>
    </dgm:pt>
    <dgm:pt modelId="{30A29CC5-2438-48A8-A899-7B19CF891A07}" type="parTrans" cxnId="{CEB64F74-852F-4B08-8F2D-4CC416C4CB37}">
      <dgm:prSet/>
      <dgm:spPr/>
      <dgm:t>
        <a:bodyPr/>
        <a:lstStyle/>
        <a:p>
          <a:endParaRPr lang="en-US"/>
        </a:p>
      </dgm:t>
    </dgm:pt>
    <dgm:pt modelId="{0BB1C915-6DE0-4BB7-84B3-975FF35519B6}" type="sibTrans" cxnId="{CEB64F74-852F-4B08-8F2D-4CC416C4CB37}">
      <dgm:prSet/>
      <dgm:spPr/>
      <dgm:t>
        <a:bodyPr/>
        <a:lstStyle/>
        <a:p>
          <a:endParaRPr lang="en-US"/>
        </a:p>
      </dgm:t>
    </dgm:pt>
    <dgm:pt modelId="{56FE4B03-0FA6-4E03-870F-218079300328}">
      <dgm:prSet/>
      <dgm:spPr/>
      <dgm:t>
        <a:bodyPr/>
        <a:lstStyle/>
        <a:p>
          <a:r>
            <a:rPr lang="en-US"/>
            <a:t>Bollinger Bands</a:t>
          </a:r>
        </a:p>
      </dgm:t>
    </dgm:pt>
    <dgm:pt modelId="{E30188F2-819D-4D41-A620-089ED8408197}" type="parTrans" cxnId="{B63E3952-D9DE-4A01-84F0-2512D50E6376}">
      <dgm:prSet/>
      <dgm:spPr/>
      <dgm:t>
        <a:bodyPr/>
        <a:lstStyle/>
        <a:p>
          <a:endParaRPr lang="en-US"/>
        </a:p>
      </dgm:t>
    </dgm:pt>
    <dgm:pt modelId="{D620AE6F-6047-422B-9105-630EF63DDA7D}" type="sibTrans" cxnId="{B63E3952-D9DE-4A01-84F0-2512D50E6376}">
      <dgm:prSet/>
      <dgm:spPr/>
      <dgm:t>
        <a:bodyPr/>
        <a:lstStyle/>
        <a:p>
          <a:endParaRPr lang="en-US"/>
        </a:p>
      </dgm:t>
    </dgm:pt>
    <dgm:pt modelId="{3EA53372-1E44-46CC-AD95-0E975BF1C2C7}">
      <dgm:prSet/>
      <dgm:spPr/>
      <dgm:t>
        <a:bodyPr/>
        <a:lstStyle/>
        <a:p>
          <a:r>
            <a:rPr lang="en-US" b="1" u="sng"/>
            <a:t>Fundamentals:</a:t>
          </a:r>
          <a:endParaRPr lang="en-US"/>
        </a:p>
      </dgm:t>
    </dgm:pt>
    <dgm:pt modelId="{291722A1-1643-48E0-9EB0-7D580E6BA326}" type="parTrans" cxnId="{F2D5F2A4-E24A-4F90-85CF-0E7940F25F22}">
      <dgm:prSet/>
      <dgm:spPr/>
      <dgm:t>
        <a:bodyPr/>
        <a:lstStyle/>
        <a:p>
          <a:endParaRPr lang="en-US"/>
        </a:p>
      </dgm:t>
    </dgm:pt>
    <dgm:pt modelId="{A16B8CF4-1665-43B9-B0A5-2AE499AA8CA6}" type="sibTrans" cxnId="{F2D5F2A4-E24A-4F90-85CF-0E7940F25F22}">
      <dgm:prSet/>
      <dgm:spPr/>
      <dgm:t>
        <a:bodyPr/>
        <a:lstStyle/>
        <a:p>
          <a:endParaRPr lang="en-US"/>
        </a:p>
      </dgm:t>
    </dgm:pt>
    <dgm:pt modelId="{24D9EB32-A42B-42D0-9EE6-46F99E2CF3F3}">
      <dgm:prSet/>
      <dgm:spPr/>
      <dgm:t>
        <a:bodyPr/>
        <a:lstStyle/>
        <a:p>
          <a:r>
            <a:rPr lang="en-US"/>
            <a:t>PE Ratio, PB Ratio</a:t>
          </a:r>
        </a:p>
      </dgm:t>
    </dgm:pt>
    <dgm:pt modelId="{BAA584EE-8728-4CD3-9606-0D646307F50F}" type="parTrans" cxnId="{E45BCED4-6065-4A7B-BE3F-8C350A927E4F}">
      <dgm:prSet/>
      <dgm:spPr/>
      <dgm:t>
        <a:bodyPr/>
        <a:lstStyle/>
        <a:p>
          <a:endParaRPr lang="en-US"/>
        </a:p>
      </dgm:t>
    </dgm:pt>
    <dgm:pt modelId="{80253257-14B4-49C4-8D0A-9B6484832780}" type="sibTrans" cxnId="{E45BCED4-6065-4A7B-BE3F-8C350A927E4F}">
      <dgm:prSet/>
      <dgm:spPr/>
      <dgm:t>
        <a:bodyPr/>
        <a:lstStyle/>
        <a:p>
          <a:endParaRPr lang="en-US"/>
        </a:p>
      </dgm:t>
    </dgm:pt>
    <dgm:pt modelId="{71C574A3-153D-4913-83BD-4FDEEC2327AD}" type="pres">
      <dgm:prSet presAssocID="{54BADE4A-3870-4D72-AD90-3292F0BED0CB}" presName="diagram" presStyleCnt="0">
        <dgm:presLayoutVars>
          <dgm:dir/>
          <dgm:resizeHandles val="exact"/>
        </dgm:presLayoutVars>
      </dgm:prSet>
      <dgm:spPr/>
    </dgm:pt>
    <dgm:pt modelId="{18D6B5B4-4FFC-425F-A2FA-E05C8F049450}" type="pres">
      <dgm:prSet presAssocID="{1393FAA5-AE45-4434-AD79-12E535B99F84}" presName="node" presStyleLbl="node1" presStyleIdx="0" presStyleCnt="2">
        <dgm:presLayoutVars>
          <dgm:bulletEnabled val="1"/>
        </dgm:presLayoutVars>
      </dgm:prSet>
      <dgm:spPr/>
    </dgm:pt>
    <dgm:pt modelId="{88BEB216-C6B7-43F9-8C63-E58F79639B5F}" type="pres">
      <dgm:prSet presAssocID="{3C597E09-E2CE-4303-9312-718F03AAAB03}" presName="sibTrans" presStyleCnt="0"/>
      <dgm:spPr/>
    </dgm:pt>
    <dgm:pt modelId="{3DE8082D-06B8-460D-B73A-31BE1B9CF70B}" type="pres">
      <dgm:prSet presAssocID="{3EA53372-1E44-46CC-AD95-0E975BF1C2C7}" presName="node" presStyleLbl="node1" presStyleIdx="1" presStyleCnt="2">
        <dgm:presLayoutVars>
          <dgm:bulletEnabled val="1"/>
        </dgm:presLayoutVars>
      </dgm:prSet>
      <dgm:spPr/>
    </dgm:pt>
  </dgm:ptLst>
  <dgm:cxnLst>
    <dgm:cxn modelId="{EF4EBE1C-1965-4642-A132-8748A748DBEE}" type="presOf" srcId="{3F00C01B-D371-4A57-A4D1-28732945AA5F}" destId="{18D6B5B4-4FFC-425F-A2FA-E05C8F049450}" srcOrd="0" destOrd="2" presId="urn:microsoft.com/office/officeart/2005/8/layout/default"/>
    <dgm:cxn modelId="{289C1930-7010-4159-AFEA-B39E904C2AED}" type="presOf" srcId="{3EA53372-1E44-46CC-AD95-0E975BF1C2C7}" destId="{3DE8082D-06B8-460D-B73A-31BE1B9CF70B}" srcOrd="0" destOrd="0" presId="urn:microsoft.com/office/officeart/2005/8/layout/default"/>
    <dgm:cxn modelId="{4788BC40-37DE-47DA-9902-BEFC4313F900}" type="presOf" srcId="{24D9EB32-A42B-42D0-9EE6-46F99E2CF3F3}" destId="{3DE8082D-06B8-460D-B73A-31BE1B9CF70B}" srcOrd="0" destOrd="1" presId="urn:microsoft.com/office/officeart/2005/8/layout/default"/>
    <dgm:cxn modelId="{B63E3952-D9DE-4A01-84F0-2512D50E6376}" srcId="{1393FAA5-AE45-4434-AD79-12E535B99F84}" destId="{56FE4B03-0FA6-4E03-870F-218079300328}" srcOrd="2" destOrd="0" parTransId="{E30188F2-819D-4D41-A620-089ED8408197}" sibTransId="{D620AE6F-6047-422B-9105-630EF63DDA7D}"/>
    <dgm:cxn modelId="{CEB64F74-852F-4B08-8F2D-4CC416C4CB37}" srcId="{1393FAA5-AE45-4434-AD79-12E535B99F84}" destId="{3F00C01B-D371-4A57-A4D1-28732945AA5F}" srcOrd="1" destOrd="0" parTransId="{30A29CC5-2438-48A8-A899-7B19CF891A07}" sibTransId="{0BB1C915-6DE0-4BB7-84B3-975FF35519B6}"/>
    <dgm:cxn modelId="{14A16B86-010A-4F8D-8E6A-A5AC79F58BE5}" srcId="{54BADE4A-3870-4D72-AD90-3292F0BED0CB}" destId="{1393FAA5-AE45-4434-AD79-12E535B99F84}" srcOrd="0" destOrd="0" parTransId="{961D4C5D-55B6-4829-9B3E-746D52627F27}" sibTransId="{3C597E09-E2CE-4303-9312-718F03AAAB03}"/>
    <dgm:cxn modelId="{605B3F9C-EB33-4F92-BF85-D77F525C6190}" type="presOf" srcId="{56FE4B03-0FA6-4E03-870F-218079300328}" destId="{18D6B5B4-4FFC-425F-A2FA-E05C8F049450}" srcOrd="0" destOrd="3" presId="urn:microsoft.com/office/officeart/2005/8/layout/default"/>
    <dgm:cxn modelId="{F2D5F2A4-E24A-4F90-85CF-0E7940F25F22}" srcId="{54BADE4A-3870-4D72-AD90-3292F0BED0CB}" destId="{3EA53372-1E44-46CC-AD95-0E975BF1C2C7}" srcOrd="1" destOrd="0" parTransId="{291722A1-1643-48E0-9EB0-7D580E6BA326}" sibTransId="{A16B8CF4-1665-43B9-B0A5-2AE499AA8CA6}"/>
    <dgm:cxn modelId="{54B988C5-085E-4430-9F1F-51467CF3F7B2}" type="presOf" srcId="{2FD85C16-600A-4DFD-A29F-15DA359B9365}" destId="{18D6B5B4-4FFC-425F-A2FA-E05C8F049450}" srcOrd="0" destOrd="1" presId="urn:microsoft.com/office/officeart/2005/8/layout/default"/>
    <dgm:cxn modelId="{3B0377CF-A8D2-45FE-8332-C2107D6B76B5}" srcId="{1393FAA5-AE45-4434-AD79-12E535B99F84}" destId="{2FD85C16-600A-4DFD-A29F-15DA359B9365}" srcOrd="0" destOrd="0" parTransId="{8110340A-78FD-4A4D-8345-7947F99EC8F9}" sibTransId="{BE51859F-DCF9-4DB3-941E-8935A16F126F}"/>
    <dgm:cxn modelId="{E45BCED4-6065-4A7B-BE3F-8C350A927E4F}" srcId="{3EA53372-1E44-46CC-AD95-0E975BF1C2C7}" destId="{24D9EB32-A42B-42D0-9EE6-46F99E2CF3F3}" srcOrd="0" destOrd="0" parTransId="{BAA584EE-8728-4CD3-9606-0D646307F50F}" sibTransId="{80253257-14B4-49C4-8D0A-9B6484832780}"/>
    <dgm:cxn modelId="{1AE657E7-0B05-4061-BF6D-5DC89D7AFB64}" type="presOf" srcId="{1393FAA5-AE45-4434-AD79-12E535B99F84}" destId="{18D6B5B4-4FFC-425F-A2FA-E05C8F049450}" srcOrd="0" destOrd="0" presId="urn:microsoft.com/office/officeart/2005/8/layout/default"/>
    <dgm:cxn modelId="{24BB51F0-0BBD-4685-8DDA-F9304D359153}" type="presOf" srcId="{54BADE4A-3870-4D72-AD90-3292F0BED0CB}" destId="{71C574A3-153D-4913-83BD-4FDEEC2327AD}" srcOrd="0" destOrd="0" presId="urn:microsoft.com/office/officeart/2005/8/layout/default"/>
    <dgm:cxn modelId="{E5EAB7BD-7080-4DF0-B3BE-71AB91FA29F1}" type="presParOf" srcId="{71C574A3-153D-4913-83BD-4FDEEC2327AD}" destId="{18D6B5B4-4FFC-425F-A2FA-E05C8F049450}" srcOrd="0" destOrd="0" presId="urn:microsoft.com/office/officeart/2005/8/layout/default"/>
    <dgm:cxn modelId="{1CF8203B-F71D-403D-ACED-292DECE65916}" type="presParOf" srcId="{71C574A3-153D-4913-83BD-4FDEEC2327AD}" destId="{88BEB216-C6B7-43F9-8C63-E58F79639B5F}" srcOrd="1" destOrd="0" presId="urn:microsoft.com/office/officeart/2005/8/layout/default"/>
    <dgm:cxn modelId="{F883BE3B-7A91-4B8E-BD84-B47686080756}" type="presParOf" srcId="{71C574A3-153D-4913-83BD-4FDEEC2327AD}" destId="{3DE8082D-06B8-460D-B73A-31BE1B9CF70B}"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BDB8E6-C75E-4267-833E-77085CB4D8B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B4D34A3-1CEC-4146-91F1-7A431207BF8C}">
      <dgm:prSet/>
      <dgm:spPr/>
      <dgm:t>
        <a:bodyPr/>
        <a:lstStyle/>
        <a:p>
          <a:r>
            <a:rPr lang="en-US"/>
            <a:t>R² Score: 0.3134</a:t>
          </a:r>
        </a:p>
      </dgm:t>
    </dgm:pt>
    <dgm:pt modelId="{A7C1FD19-ED1D-4DDA-A3CE-661302FD4018}" type="parTrans" cxnId="{66D871CA-7DC5-4935-82BB-5040EB38F497}">
      <dgm:prSet/>
      <dgm:spPr/>
      <dgm:t>
        <a:bodyPr/>
        <a:lstStyle/>
        <a:p>
          <a:endParaRPr lang="en-US"/>
        </a:p>
      </dgm:t>
    </dgm:pt>
    <dgm:pt modelId="{A2E2E80E-D1F9-4C7A-85CB-11E7C23C2904}" type="sibTrans" cxnId="{66D871CA-7DC5-4935-82BB-5040EB38F497}">
      <dgm:prSet/>
      <dgm:spPr/>
      <dgm:t>
        <a:bodyPr/>
        <a:lstStyle/>
        <a:p>
          <a:endParaRPr lang="en-US"/>
        </a:p>
      </dgm:t>
    </dgm:pt>
    <dgm:pt modelId="{1656146C-B4A0-48A7-9DF0-22740AC4943B}">
      <dgm:prSet/>
      <dgm:spPr/>
      <dgm:t>
        <a:bodyPr/>
        <a:lstStyle/>
        <a:p>
          <a:r>
            <a:rPr lang="en-US"/>
            <a:t>MAE: 0.0469</a:t>
          </a:r>
        </a:p>
      </dgm:t>
    </dgm:pt>
    <dgm:pt modelId="{BC09B025-5E5E-459A-A4A6-8B0FEDAC2D69}" type="parTrans" cxnId="{51CCC0BE-E1B7-4154-8448-6ADCD95C4DCC}">
      <dgm:prSet/>
      <dgm:spPr/>
      <dgm:t>
        <a:bodyPr/>
        <a:lstStyle/>
        <a:p>
          <a:endParaRPr lang="en-US"/>
        </a:p>
      </dgm:t>
    </dgm:pt>
    <dgm:pt modelId="{4425209F-D855-43F4-8E7B-CB23E26CFCC5}" type="sibTrans" cxnId="{51CCC0BE-E1B7-4154-8448-6ADCD95C4DCC}">
      <dgm:prSet/>
      <dgm:spPr/>
      <dgm:t>
        <a:bodyPr/>
        <a:lstStyle/>
        <a:p>
          <a:endParaRPr lang="en-US"/>
        </a:p>
      </dgm:t>
    </dgm:pt>
    <dgm:pt modelId="{7E722952-CB64-41C8-A9C3-9750ACC49E53}">
      <dgm:prSet/>
      <dgm:spPr/>
      <dgm:t>
        <a:bodyPr/>
        <a:lstStyle/>
        <a:p>
          <a:r>
            <a:rPr lang="en-US"/>
            <a:t>MSE: 0.00398</a:t>
          </a:r>
        </a:p>
      </dgm:t>
    </dgm:pt>
    <dgm:pt modelId="{A9DF899C-6587-49E2-97A1-6201551A898A}" type="parTrans" cxnId="{22717740-052F-467E-8EEF-473F548CC754}">
      <dgm:prSet/>
      <dgm:spPr/>
      <dgm:t>
        <a:bodyPr/>
        <a:lstStyle/>
        <a:p>
          <a:endParaRPr lang="en-US"/>
        </a:p>
      </dgm:t>
    </dgm:pt>
    <dgm:pt modelId="{553B2DB0-764F-4DB4-B2F0-899AC9F568D8}" type="sibTrans" cxnId="{22717740-052F-467E-8EEF-473F548CC754}">
      <dgm:prSet/>
      <dgm:spPr/>
      <dgm:t>
        <a:bodyPr/>
        <a:lstStyle/>
        <a:p>
          <a:endParaRPr lang="en-US"/>
        </a:p>
      </dgm:t>
    </dgm:pt>
    <dgm:pt modelId="{DA105E87-9A10-4054-8115-DD3DAC4E7494}">
      <dgm:prSet/>
      <dgm:spPr/>
      <dgm:t>
        <a:bodyPr/>
        <a:lstStyle/>
        <a:p>
          <a:r>
            <a:rPr lang="en-US"/>
            <a:t>RMSE: 0.0631</a:t>
          </a:r>
        </a:p>
      </dgm:t>
    </dgm:pt>
    <dgm:pt modelId="{CC88ED65-3058-43BD-8F83-6641028905A2}" type="parTrans" cxnId="{10BBCA7A-B66E-4565-B461-F02CC749390D}">
      <dgm:prSet/>
      <dgm:spPr/>
      <dgm:t>
        <a:bodyPr/>
        <a:lstStyle/>
        <a:p>
          <a:endParaRPr lang="en-US"/>
        </a:p>
      </dgm:t>
    </dgm:pt>
    <dgm:pt modelId="{56D14E0E-66F3-435F-96A9-30D23D90F474}" type="sibTrans" cxnId="{10BBCA7A-B66E-4565-B461-F02CC749390D}">
      <dgm:prSet/>
      <dgm:spPr/>
      <dgm:t>
        <a:bodyPr/>
        <a:lstStyle/>
        <a:p>
          <a:endParaRPr lang="en-US"/>
        </a:p>
      </dgm:t>
    </dgm:pt>
    <dgm:pt modelId="{016E1401-5417-479F-9144-971FE0559592}" type="pres">
      <dgm:prSet presAssocID="{63BDB8E6-C75E-4267-833E-77085CB4D8BC}" presName="linear" presStyleCnt="0">
        <dgm:presLayoutVars>
          <dgm:animLvl val="lvl"/>
          <dgm:resizeHandles val="exact"/>
        </dgm:presLayoutVars>
      </dgm:prSet>
      <dgm:spPr/>
    </dgm:pt>
    <dgm:pt modelId="{AE45C410-D5E7-4801-B34D-F138811A82F2}" type="pres">
      <dgm:prSet presAssocID="{1B4D34A3-1CEC-4146-91F1-7A431207BF8C}" presName="parentText" presStyleLbl="node1" presStyleIdx="0" presStyleCnt="4">
        <dgm:presLayoutVars>
          <dgm:chMax val="0"/>
          <dgm:bulletEnabled val="1"/>
        </dgm:presLayoutVars>
      </dgm:prSet>
      <dgm:spPr/>
    </dgm:pt>
    <dgm:pt modelId="{AEB6F784-7209-4CC9-9014-0E4CBCE1D9BB}" type="pres">
      <dgm:prSet presAssocID="{A2E2E80E-D1F9-4C7A-85CB-11E7C23C2904}" presName="spacer" presStyleCnt="0"/>
      <dgm:spPr/>
    </dgm:pt>
    <dgm:pt modelId="{D4D7DB21-0B1C-4157-BB7A-CDE4C93D0D49}" type="pres">
      <dgm:prSet presAssocID="{1656146C-B4A0-48A7-9DF0-22740AC4943B}" presName="parentText" presStyleLbl="node1" presStyleIdx="1" presStyleCnt="4">
        <dgm:presLayoutVars>
          <dgm:chMax val="0"/>
          <dgm:bulletEnabled val="1"/>
        </dgm:presLayoutVars>
      </dgm:prSet>
      <dgm:spPr/>
    </dgm:pt>
    <dgm:pt modelId="{E8F40DFA-108C-463F-A565-C2AD08ED1ECF}" type="pres">
      <dgm:prSet presAssocID="{4425209F-D855-43F4-8E7B-CB23E26CFCC5}" presName="spacer" presStyleCnt="0"/>
      <dgm:spPr/>
    </dgm:pt>
    <dgm:pt modelId="{2AF93A7B-D6FB-404D-B5DF-BB876C4B7FA6}" type="pres">
      <dgm:prSet presAssocID="{7E722952-CB64-41C8-A9C3-9750ACC49E53}" presName="parentText" presStyleLbl="node1" presStyleIdx="2" presStyleCnt="4">
        <dgm:presLayoutVars>
          <dgm:chMax val="0"/>
          <dgm:bulletEnabled val="1"/>
        </dgm:presLayoutVars>
      </dgm:prSet>
      <dgm:spPr/>
    </dgm:pt>
    <dgm:pt modelId="{89F8FE21-7F49-4995-ADCF-EBAFC1B92050}" type="pres">
      <dgm:prSet presAssocID="{553B2DB0-764F-4DB4-B2F0-899AC9F568D8}" presName="spacer" presStyleCnt="0"/>
      <dgm:spPr/>
    </dgm:pt>
    <dgm:pt modelId="{C5F543AA-F500-4E0D-A75F-8D4DBB2F3E7B}" type="pres">
      <dgm:prSet presAssocID="{DA105E87-9A10-4054-8115-DD3DAC4E7494}" presName="parentText" presStyleLbl="node1" presStyleIdx="3" presStyleCnt="4">
        <dgm:presLayoutVars>
          <dgm:chMax val="0"/>
          <dgm:bulletEnabled val="1"/>
        </dgm:presLayoutVars>
      </dgm:prSet>
      <dgm:spPr/>
    </dgm:pt>
  </dgm:ptLst>
  <dgm:cxnLst>
    <dgm:cxn modelId="{5AA26E23-4A1D-47BC-9FF0-42A67CE2902B}" type="presOf" srcId="{1656146C-B4A0-48A7-9DF0-22740AC4943B}" destId="{D4D7DB21-0B1C-4157-BB7A-CDE4C93D0D49}" srcOrd="0" destOrd="0" presId="urn:microsoft.com/office/officeart/2005/8/layout/vList2"/>
    <dgm:cxn modelId="{3F910E38-17F8-4D89-8B2D-BB048DC135D7}" type="presOf" srcId="{7E722952-CB64-41C8-A9C3-9750ACC49E53}" destId="{2AF93A7B-D6FB-404D-B5DF-BB876C4B7FA6}" srcOrd="0" destOrd="0" presId="urn:microsoft.com/office/officeart/2005/8/layout/vList2"/>
    <dgm:cxn modelId="{22717740-052F-467E-8EEF-473F548CC754}" srcId="{63BDB8E6-C75E-4267-833E-77085CB4D8BC}" destId="{7E722952-CB64-41C8-A9C3-9750ACC49E53}" srcOrd="2" destOrd="0" parTransId="{A9DF899C-6587-49E2-97A1-6201551A898A}" sibTransId="{553B2DB0-764F-4DB4-B2F0-899AC9F568D8}"/>
    <dgm:cxn modelId="{10BBCA7A-B66E-4565-B461-F02CC749390D}" srcId="{63BDB8E6-C75E-4267-833E-77085CB4D8BC}" destId="{DA105E87-9A10-4054-8115-DD3DAC4E7494}" srcOrd="3" destOrd="0" parTransId="{CC88ED65-3058-43BD-8F83-6641028905A2}" sibTransId="{56D14E0E-66F3-435F-96A9-30D23D90F474}"/>
    <dgm:cxn modelId="{6B1E5696-6477-447E-AB2E-C2FE57F399D5}" type="presOf" srcId="{DA105E87-9A10-4054-8115-DD3DAC4E7494}" destId="{C5F543AA-F500-4E0D-A75F-8D4DBB2F3E7B}" srcOrd="0" destOrd="0" presId="urn:microsoft.com/office/officeart/2005/8/layout/vList2"/>
    <dgm:cxn modelId="{644ECFB2-C045-4FFF-B1E5-3849A208D32F}" type="presOf" srcId="{63BDB8E6-C75E-4267-833E-77085CB4D8BC}" destId="{016E1401-5417-479F-9144-971FE0559592}" srcOrd="0" destOrd="0" presId="urn:microsoft.com/office/officeart/2005/8/layout/vList2"/>
    <dgm:cxn modelId="{51CCC0BE-E1B7-4154-8448-6ADCD95C4DCC}" srcId="{63BDB8E6-C75E-4267-833E-77085CB4D8BC}" destId="{1656146C-B4A0-48A7-9DF0-22740AC4943B}" srcOrd="1" destOrd="0" parTransId="{BC09B025-5E5E-459A-A4A6-8B0FEDAC2D69}" sibTransId="{4425209F-D855-43F4-8E7B-CB23E26CFCC5}"/>
    <dgm:cxn modelId="{66D871CA-7DC5-4935-82BB-5040EB38F497}" srcId="{63BDB8E6-C75E-4267-833E-77085CB4D8BC}" destId="{1B4D34A3-1CEC-4146-91F1-7A431207BF8C}" srcOrd="0" destOrd="0" parTransId="{A7C1FD19-ED1D-4DDA-A3CE-661302FD4018}" sibTransId="{A2E2E80E-D1F9-4C7A-85CB-11E7C23C2904}"/>
    <dgm:cxn modelId="{35D5D9E4-B0E4-489B-80C7-A1EF17C99538}" type="presOf" srcId="{1B4D34A3-1CEC-4146-91F1-7A431207BF8C}" destId="{AE45C410-D5E7-4801-B34D-F138811A82F2}" srcOrd="0" destOrd="0" presId="urn:microsoft.com/office/officeart/2005/8/layout/vList2"/>
    <dgm:cxn modelId="{B67B9AE5-DD74-43EE-8D56-F9245ABAB453}" type="presParOf" srcId="{016E1401-5417-479F-9144-971FE0559592}" destId="{AE45C410-D5E7-4801-B34D-F138811A82F2}" srcOrd="0" destOrd="0" presId="urn:microsoft.com/office/officeart/2005/8/layout/vList2"/>
    <dgm:cxn modelId="{0BF3E91E-D780-441A-B10C-1DCC33B077BE}" type="presParOf" srcId="{016E1401-5417-479F-9144-971FE0559592}" destId="{AEB6F784-7209-4CC9-9014-0E4CBCE1D9BB}" srcOrd="1" destOrd="0" presId="urn:microsoft.com/office/officeart/2005/8/layout/vList2"/>
    <dgm:cxn modelId="{B4E855DE-F31E-465F-A40B-E6F6793A71CF}" type="presParOf" srcId="{016E1401-5417-479F-9144-971FE0559592}" destId="{D4D7DB21-0B1C-4157-BB7A-CDE4C93D0D49}" srcOrd="2" destOrd="0" presId="urn:microsoft.com/office/officeart/2005/8/layout/vList2"/>
    <dgm:cxn modelId="{A70F11D6-EC69-48E8-AD22-2289F0E6B3D7}" type="presParOf" srcId="{016E1401-5417-479F-9144-971FE0559592}" destId="{E8F40DFA-108C-463F-A565-C2AD08ED1ECF}" srcOrd="3" destOrd="0" presId="urn:microsoft.com/office/officeart/2005/8/layout/vList2"/>
    <dgm:cxn modelId="{E3248341-6AD7-46D2-8056-8C389088E4F1}" type="presParOf" srcId="{016E1401-5417-479F-9144-971FE0559592}" destId="{2AF93A7B-D6FB-404D-B5DF-BB876C4B7FA6}" srcOrd="4" destOrd="0" presId="urn:microsoft.com/office/officeart/2005/8/layout/vList2"/>
    <dgm:cxn modelId="{10FB948C-243B-4CB4-A96E-6152D57B8E93}" type="presParOf" srcId="{016E1401-5417-479F-9144-971FE0559592}" destId="{89F8FE21-7F49-4995-ADCF-EBAFC1B92050}" srcOrd="5" destOrd="0" presId="urn:microsoft.com/office/officeart/2005/8/layout/vList2"/>
    <dgm:cxn modelId="{76B8A236-9536-4117-9B30-FD9918B5170B}" type="presParOf" srcId="{016E1401-5417-479F-9144-971FE0559592}" destId="{C5F543AA-F500-4E0D-A75F-8D4DBB2F3E7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D9686C-8A4B-4D81-839C-B48E16C04FC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19D429C-ADD8-4BC7-BE10-06D34F99F1E7}">
      <dgm:prSet/>
      <dgm:spPr/>
      <dgm:t>
        <a:bodyPr/>
        <a:lstStyle/>
        <a:p>
          <a:r>
            <a:rPr lang="en-US"/>
            <a:t>Financial markets are influenced by unpredictable factors and the data has got a lot of noise.</a:t>
          </a:r>
        </a:p>
      </dgm:t>
    </dgm:pt>
    <dgm:pt modelId="{7B12C140-BCEF-4F51-940D-9072A60C5D46}" type="parTrans" cxnId="{B2F49B64-2B48-44DA-96F6-4F5F843E3BEA}">
      <dgm:prSet/>
      <dgm:spPr/>
      <dgm:t>
        <a:bodyPr/>
        <a:lstStyle/>
        <a:p>
          <a:endParaRPr lang="en-US"/>
        </a:p>
      </dgm:t>
    </dgm:pt>
    <dgm:pt modelId="{61633AC2-8F83-4704-B213-BE322CA9D35C}" type="sibTrans" cxnId="{B2F49B64-2B48-44DA-96F6-4F5F843E3BEA}">
      <dgm:prSet/>
      <dgm:spPr/>
      <dgm:t>
        <a:bodyPr/>
        <a:lstStyle/>
        <a:p>
          <a:endParaRPr lang="en-US"/>
        </a:p>
      </dgm:t>
    </dgm:pt>
    <dgm:pt modelId="{A7CA84C2-D09A-45BE-A28C-738474CE128A}">
      <dgm:prSet/>
      <dgm:spPr/>
      <dgm:t>
        <a:bodyPr/>
        <a:lstStyle/>
        <a:p>
          <a:r>
            <a:rPr lang="en-US"/>
            <a:t>Access to premium data isn’t free.</a:t>
          </a:r>
        </a:p>
      </dgm:t>
    </dgm:pt>
    <dgm:pt modelId="{09556CA0-0D6F-4FDB-8D00-44DF18E30557}" type="parTrans" cxnId="{E5205854-1C14-4FA2-A1AC-062298C13E8B}">
      <dgm:prSet/>
      <dgm:spPr/>
      <dgm:t>
        <a:bodyPr/>
        <a:lstStyle/>
        <a:p>
          <a:endParaRPr lang="en-US"/>
        </a:p>
      </dgm:t>
    </dgm:pt>
    <dgm:pt modelId="{1EB5F480-F784-44BE-BE7B-8EB873DAD7A3}" type="sibTrans" cxnId="{E5205854-1C14-4FA2-A1AC-062298C13E8B}">
      <dgm:prSet/>
      <dgm:spPr/>
      <dgm:t>
        <a:bodyPr/>
        <a:lstStyle/>
        <a:p>
          <a:endParaRPr lang="en-US"/>
        </a:p>
      </dgm:t>
    </dgm:pt>
    <dgm:pt modelId="{C9B35699-0A93-417B-93A3-6E02C6C76368}" type="pres">
      <dgm:prSet presAssocID="{58D9686C-8A4B-4D81-839C-B48E16C04FC3}" presName="root" presStyleCnt="0">
        <dgm:presLayoutVars>
          <dgm:dir/>
          <dgm:resizeHandles val="exact"/>
        </dgm:presLayoutVars>
      </dgm:prSet>
      <dgm:spPr/>
    </dgm:pt>
    <dgm:pt modelId="{21CE095F-AC07-465B-9199-0F27937F1E4B}" type="pres">
      <dgm:prSet presAssocID="{119D429C-ADD8-4BC7-BE10-06D34F99F1E7}" presName="compNode" presStyleCnt="0"/>
      <dgm:spPr/>
    </dgm:pt>
    <dgm:pt modelId="{6B728ABE-5AA6-4DD7-9A7E-05379EFE1282}" type="pres">
      <dgm:prSet presAssocID="{119D429C-ADD8-4BC7-BE10-06D34F99F1E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06308BDA-13E5-4BDE-836D-F42D21902D46}" type="pres">
      <dgm:prSet presAssocID="{119D429C-ADD8-4BC7-BE10-06D34F99F1E7}" presName="spaceRect" presStyleCnt="0"/>
      <dgm:spPr/>
    </dgm:pt>
    <dgm:pt modelId="{8E562689-E04F-4EE6-B32B-A9B93AC200E8}" type="pres">
      <dgm:prSet presAssocID="{119D429C-ADD8-4BC7-BE10-06D34F99F1E7}" presName="textRect" presStyleLbl="revTx" presStyleIdx="0" presStyleCnt="2">
        <dgm:presLayoutVars>
          <dgm:chMax val="1"/>
          <dgm:chPref val="1"/>
        </dgm:presLayoutVars>
      </dgm:prSet>
      <dgm:spPr/>
    </dgm:pt>
    <dgm:pt modelId="{60D1EE6F-39AD-4812-AC53-15A8889B42F6}" type="pres">
      <dgm:prSet presAssocID="{61633AC2-8F83-4704-B213-BE322CA9D35C}" presName="sibTrans" presStyleCnt="0"/>
      <dgm:spPr/>
    </dgm:pt>
    <dgm:pt modelId="{AD701DFB-BAA6-4CBD-96F3-8D5A9B649E6B}" type="pres">
      <dgm:prSet presAssocID="{A7CA84C2-D09A-45BE-A28C-738474CE128A}" presName="compNode" presStyleCnt="0"/>
      <dgm:spPr/>
    </dgm:pt>
    <dgm:pt modelId="{D9DAF2B9-FAC7-4CEE-ADE2-2773A289D137}" type="pres">
      <dgm:prSet presAssocID="{A7CA84C2-D09A-45BE-A28C-738474CE128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F00ED398-CCFE-483E-B058-6E089FE19F85}" type="pres">
      <dgm:prSet presAssocID="{A7CA84C2-D09A-45BE-A28C-738474CE128A}" presName="spaceRect" presStyleCnt="0"/>
      <dgm:spPr/>
    </dgm:pt>
    <dgm:pt modelId="{BBE1F4B2-FA14-478C-AC93-13358312DA0E}" type="pres">
      <dgm:prSet presAssocID="{A7CA84C2-D09A-45BE-A28C-738474CE128A}" presName="textRect" presStyleLbl="revTx" presStyleIdx="1" presStyleCnt="2">
        <dgm:presLayoutVars>
          <dgm:chMax val="1"/>
          <dgm:chPref val="1"/>
        </dgm:presLayoutVars>
      </dgm:prSet>
      <dgm:spPr/>
    </dgm:pt>
  </dgm:ptLst>
  <dgm:cxnLst>
    <dgm:cxn modelId="{7F06BA01-4493-47BA-A79F-7ED112FA50F6}" type="presOf" srcId="{119D429C-ADD8-4BC7-BE10-06D34F99F1E7}" destId="{8E562689-E04F-4EE6-B32B-A9B93AC200E8}" srcOrd="0" destOrd="0" presId="urn:microsoft.com/office/officeart/2018/2/layout/IconLabelList"/>
    <dgm:cxn modelId="{0FBBC34F-6024-4845-BE91-E737CD26E7A9}" type="presOf" srcId="{A7CA84C2-D09A-45BE-A28C-738474CE128A}" destId="{BBE1F4B2-FA14-478C-AC93-13358312DA0E}" srcOrd="0" destOrd="0" presId="urn:microsoft.com/office/officeart/2018/2/layout/IconLabelList"/>
    <dgm:cxn modelId="{E5205854-1C14-4FA2-A1AC-062298C13E8B}" srcId="{58D9686C-8A4B-4D81-839C-B48E16C04FC3}" destId="{A7CA84C2-D09A-45BE-A28C-738474CE128A}" srcOrd="1" destOrd="0" parTransId="{09556CA0-0D6F-4FDB-8D00-44DF18E30557}" sibTransId="{1EB5F480-F784-44BE-BE7B-8EB873DAD7A3}"/>
    <dgm:cxn modelId="{B2F49B64-2B48-44DA-96F6-4F5F843E3BEA}" srcId="{58D9686C-8A4B-4D81-839C-B48E16C04FC3}" destId="{119D429C-ADD8-4BC7-BE10-06D34F99F1E7}" srcOrd="0" destOrd="0" parTransId="{7B12C140-BCEF-4F51-940D-9072A60C5D46}" sibTransId="{61633AC2-8F83-4704-B213-BE322CA9D35C}"/>
    <dgm:cxn modelId="{6F01B8EA-C511-448F-AB1C-0B7B964F0D08}" type="presOf" srcId="{58D9686C-8A4B-4D81-839C-B48E16C04FC3}" destId="{C9B35699-0A93-417B-93A3-6E02C6C76368}" srcOrd="0" destOrd="0" presId="urn:microsoft.com/office/officeart/2018/2/layout/IconLabelList"/>
    <dgm:cxn modelId="{F14E377C-6726-43D6-A427-42F34AC37317}" type="presParOf" srcId="{C9B35699-0A93-417B-93A3-6E02C6C76368}" destId="{21CE095F-AC07-465B-9199-0F27937F1E4B}" srcOrd="0" destOrd="0" presId="urn:microsoft.com/office/officeart/2018/2/layout/IconLabelList"/>
    <dgm:cxn modelId="{7F01FBE0-FBBA-4BE6-8866-C4A7B0168BAE}" type="presParOf" srcId="{21CE095F-AC07-465B-9199-0F27937F1E4B}" destId="{6B728ABE-5AA6-4DD7-9A7E-05379EFE1282}" srcOrd="0" destOrd="0" presId="urn:microsoft.com/office/officeart/2018/2/layout/IconLabelList"/>
    <dgm:cxn modelId="{A1E2F66E-66C1-4074-942F-BB9434EA9638}" type="presParOf" srcId="{21CE095F-AC07-465B-9199-0F27937F1E4B}" destId="{06308BDA-13E5-4BDE-836D-F42D21902D46}" srcOrd="1" destOrd="0" presId="urn:microsoft.com/office/officeart/2018/2/layout/IconLabelList"/>
    <dgm:cxn modelId="{42C73D86-2B11-4571-A773-3D29516AA942}" type="presParOf" srcId="{21CE095F-AC07-465B-9199-0F27937F1E4B}" destId="{8E562689-E04F-4EE6-B32B-A9B93AC200E8}" srcOrd="2" destOrd="0" presId="urn:microsoft.com/office/officeart/2018/2/layout/IconLabelList"/>
    <dgm:cxn modelId="{50655A74-BC55-4060-BB47-9B159CDAEF8C}" type="presParOf" srcId="{C9B35699-0A93-417B-93A3-6E02C6C76368}" destId="{60D1EE6F-39AD-4812-AC53-15A8889B42F6}" srcOrd="1" destOrd="0" presId="urn:microsoft.com/office/officeart/2018/2/layout/IconLabelList"/>
    <dgm:cxn modelId="{022F6050-4534-428E-AE4C-C3A00233C372}" type="presParOf" srcId="{C9B35699-0A93-417B-93A3-6E02C6C76368}" destId="{AD701DFB-BAA6-4CBD-96F3-8D5A9B649E6B}" srcOrd="2" destOrd="0" presId="urn:microsoft.com/office/officeart/2018/2/layout/IconLabelList"/>
    <dgm:cxn modelId="{67A28148-C300-42E8-BC98-A3E015929101}" type="presParOf" srcId="{AD701DFB-BAA6-4CBD-96F3-8D5A9B649E6B}" destId="{D9DAF2B9-FAC7-4CEE-ADE2-2773A289D137}" srcOrd="0" destOrd="0" presId="urn:microsoft.com/office/officeart/2018/2/layout/IconLabelList"/>
    <dgm:cxn modelId="{7E41457B-6261-40E9-B144-51FFA546B10B}" type="presParOf" srcId="{AD701DFB-BAA6-4CBD-96F3-8D5A9B649E6B}" destId="{F00ED398-CCFE-483E-B058-6E089FE19F85}" srcOrd="1" destOrd="0" presId="urn:microsoft.com/office/officeart/2018/2/layout/IconLabelList"/>
    <dgm:cxn modelId="{307F982E-B39F-49CF-A754-D7D2079ABA27}" type="presParOf" srcId="{AD701DFB-BAA6-4CBD-96F3-8D5A9B649E6B}" destId="{BBE1F4B2-FA14-478C-AC93-13358312DA0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61C79-6E83-4CC0-BA12-56BCDF3CC9D7}">
      <dsp:nvSpPr>
        <dsp:cNvPr id="0" name=""/>
        <dsp:cNvSpPr/>
      </dsp:nvSpPr>
      <dsp:spPr>
        <a:xfrm>
          <a:off x="0" y="0"/>
          <a:ext cx="6966490" cy="188676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Market Data Source: Yahoo Finance</a:t>
          </a:r>
        </a:p>
      </dsp:txBody>
      <dsp:txXfrm>
        <a:off x="55261" y="55261"/>
        <a:ext cx="5016375" cy="1776240"/>
      </dsp:txXfrm>
    </dsp:sp>
    <dsp:sp modelId="{B7B6A3F7-9D9D-44CB-9081-7A84896A8F58}">
      <dsp:nvSpPr>
        <dsp:cNvPr id="0" name=""/>
        <dsp:cNvSpPr/>
      </dsp:nvSpPr>
      <dsp:spPr>
        <a:xfrm>
          <a:off x="1229380" y="2306042"/>
          <a:ext cx="6966490" cy="1886762"/>
        </a:xfrm>
        <a:prstGeom prst="roundRect">
          <a:avLst>
            <a:gd name="adj" fmla="val 10000"/>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From 01/01/2015 to 04/30/2023 was used for training</a:t>
          </a:r>
        </a:p>
      </dsp:txBody>
      <dsp:txXfrm>
        <a:off x="1284641" y="2361303"/>
        <a:ext cx="4400192" cy="1776240"/>
      </dsp:txXfrm>
    </dsp:sp>
    <dsp:sp modelId="{0F2D62E8-B178-4BE0-BE3E-ABDCFDBE420C}">
      <dsp:nvSpPr>
        <dsp:cNvPr id="0" name=""/>
        <dsp:cNvSpPr/>
      </dsp:nvSpPr>
      <dsp:spPr>
        <a:xfrm>
          <a:off x="5740094" y="1483204"/>
          <a:ext cx="1226395" cy="1226395"/>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16033" y="1483204"/>
        <a:ext cx="674517" cy="92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B5B4-4FFC-425F-A2FA-E05C8F049450}">
      <dsp:nvSpPr>
        <dsp:cNvPr id="0" name=""/>
        <dsp:cNvSpPr/>
      </dsp:nvSpPr>
      <dsp:spPr>
        <a:xfrm>
          <a:off x="1000" y="925849"/>
          <a:ext cx="3901842" cy="234110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u="sng" kern="1200"/>
            <a:t>Technical:</a:t>
          </a:r>
          <a:endParaRPr lang="en-US" sz="2700" kern="1200"/>
        </a:p>
        <a:p>
          <a:pPr marL="228600" lvl="1" indent="-228600" algn="l" defTabSz="933450">
            <a:lnSpc>
              <a:spcPct val="90000"/>
            </a:lnSpc>
            <a:spcBef>
              <a:spcPct val="0"/>
            </a:spcBef>
            <a:spcAft>
              <a:spcPct val="15000"/>
            </a:spcAft>
            <a:buChar char="•"/>
          </a:pPr>
          <a:r>
            <a:rPr lang="en-US" sz="2100" kern="1200"/>
            <a:t>5-day Return, 20-day Return, Volatility</a:t>
          </a:r>
        </a:p>
        <a:p>
          <a:pPr marL="228600" lvl="1" indent="-228600" algn="l" defTabSz="933450">
            <a:lnSpc>
              <a:spcPct val="90000"/>
            </a:lnSpc>
            <a:spcBef>
              <a:spcPct val="0"/>
            </a:spcBef>
            <a:spcAft>
              <a:spcPct val="15000"/>
            </a:spcAft>
            <a:buChar char="•"/>
          </a:pPr>
          <a:r>
            <a:rPr lang="en-US" sz="2100" kern="1200"/>
            <a:t>RSI (14-day), MACD, MACD Signal</a:t>
          </a:r>
        </a:p>
        <a:p>
          <a:pPr marL="228600" lvl="1" indent="-228600" algn="l" defTabSz="933450">
            <a:lnSpc>
              <a:spcPct val="90000"/>
            </a:lnSpc>
            <a:spcBef>
              <a:spcPct val="0"/>
            </a:spcBef>
            <a:spcAft>
              <a:spcPct val="15000"/>
            </a:spcAft>
            <a:buChar char="•"/>
          </a:pPr>
          <a:r>
            <a:rPr lang="en-US" sz="2100" kern="1200"/>
            <a:t>Bollinger Bands</a:t>
          </a:r>
        </a:p>
      </dsp:txBody>
      <dsp:txXfrm>
        <a:off x="1000" y="925849"/>
        <a:ext cx="3901842" cy="2341105"/>
      </dsp:txXfrm>
    </dsp:sp>
    <dsp:sp modelId="{3DE8082D-06B8-460D-B73A-31BE1B9CF70B}">
      <dsp:nvSpPr>
        <dsp:cNvPr id="0" name=""/>
        <dsp:cNvSpPr/>
      </dsp:nvSpPr>
      <dsp:spPr>
        <a:xfrm>
          <a:off x="4293027" y="925849"/>
          <a:ext cx="3901842" cy="234110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u="sng" kern="1200"/>
            <a:t>Fundamentals:</a:t>
          </a:r>
          <a:endParaRPr lang="en-US" sz="2700" kern="1200"/>
        </a:p>
        <a:p>
          <a:pPr marL="228600" lvl="1" indent="-228600" algn="l" defTabSz="933450">
            <a:lnSpc>
              <a:spcPct val="90000"/>
            </a:lnSpc>
            <a:spcBef>
              <a:spcPct val="0"/>
            </a:spcBef>
            <a:spcAft>
              <a:spcPct val="15000"/>
            </a:spcAft>
            <a:buChar char="•"/>
          </a:pPr>
          <a:r>
            <a:rPr lang="en-US" sz="2100" kern="1200"/>
            <a:t>PE Ratio, PB Ratio</a:t>
          </a:r>
        </a:p>
      </dsp:txBody>
      <dsp:txXfrm>
        <a:off x="4293027" y="925849"/>
        <a:ext cx="3901842" cy="23411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5C410-D5E7-4801-B34D-F138811A82F2}">
      <dsp:nvSpPr>
        <dsp:cNvPr id="0" name=""/>
        <dsp:cNvSpPr/>
      </dsp:nvSpPr>
      <dsp:spPr>
        <a:xfrm>
          <a:off x="0" y="4802"/>
          <a:ext cx="8195871" cy="9594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R² Score: 0.3134</a:t>
          </a:r>
        </a:p>
      </dsp:txBody>
      <dsp:txXfrm>
        <a:off x="46834" y="51636"/>
        <a:ext cx="8102203" cy="865732"/>
      </dsp:txXfrm>
    </dsp:sp>
    <dsp:sp modelId="{D4D7DB21-0B1C-4157-BB7A-CDE4C93D0D49}">
      <dsp:nvSpPr>
        <dsp:cNvPr id="0" name=""/>
        <dsp:cNvSpPr/>
      </dsp:nvSpPr>
      <dsp:spPr>
        <a:xfrm>
          <a:off x="0" y="1079402"/>
          <a:ext cx="8195871" cy="959400"/>
        </a:xfrm>
        <a:prstGeom prst="roundRect">
          <a:avLst/>
        </a:prstGeom>
        <a:solidFill>
          <a:schemeClr val="accent2">
            <a:hueOff val="1560507"/>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MAE: 0.0469</a:t>
          </a:r>
        </a:p>
      </dsp:txBody>
      <dsp:txXfrm>
        <a:off x="46834" y="1126236"/>
        <a:ext cx="8102203" cy="865732"/>
      </dsp:txXfrm>
    </dsp:sp>
    <dsp:sp modelId="{2AF93A7B-D6FB-404D-B5DF-BB876C4B7FA6}">
      <dsp:nvSpPr>
        <dsp:cNvPr id="0" name=""/>
        <dsp:cNvSpPr/>
      </dsp:nvSpPr>
      <dsp:spPr>
        <a:xfrm>
          <a:off x="0" y="2154002"/>
          <a:ext cx="8195871" cy="95940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MSE: 0.00398</a:t>
          </a:r>
        </a:p>
      </dsp:txBody>
      <dsp:txXfrm>
        <a:off x="46834" y="2200836"/>
        <a:ext cx="8102203" cy="865732"/>
      </dsp:txXfrm>
    </dsp:sp>
    <dsp:sp modelId="{C5F543AA-F500-4E0D-A75F-8D4DBB2F3E7B}">
      <dsp:nvSpPr>
        <dsp:cNvPr id="0" name=""/>
        <dsp:cNvSpPr/>
      </dsp:nvSpPr>
      <dsp:spPr>
        <a:xfrm>
          <a:off x="0" y="3228602"/>
          <a:ext cx="8195871" cy="959400"/>
        </a:xfrm>
        <a:prstGeom prst="round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RMSE: 0.0631</a:t>
          </a:r>
        </a:p>
      </dsp:txBody>
      <dsp:txXfrm>
        <a:off x="46834" y="3275436"/>
        <a:ext cx="8102203" cy="8657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28ABE-5AA6-4DD7-9A7E-05379EFE1282}">
      <dsp:nvSpPr>
        <dsp:cNvPr id="0" name=""/>
        <dsp:cNvSpPr/>
      </dsp:nvSpPr>
      <dsp:spPr>
        <a:xfrm>
          <a:off x="1099810" y="696102"/>
          <a:ext cx="1660500" cy="1660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562689-E04F-4EE6-B32B-A9B93AC200E8}">
      <dsp:nvSpPr>
        <dsp:cNvPr id="0" name=""/>
        <dsp:cNvSpPr/>
      </dsp:nvSpPr>
      <dsp:spPr>
        <a:xfrm>
          <a:off x="85060" y="2776702"/>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Financial markets are influenced by unpredictable factors and the data has got a lot of noise.</a:t>
          </a:r>
        </a:p>
      </dsp:txBody>
      <dsp:txXfrm>
        <a:off x="85060" y="2776702"/>
        <a:ext cx="3690000" cy="720000"/>
      </dsp:txXfrm>
    </dsp:sp>
    <dsp:sp modelId="{D9DAF2B9-FAC7-4CEE-ADE2-2773A289D137}">
      <dsp:nvSpPr>
        <dsp:cNvPr id="0" name=""/>
        <dsp:cNvSpPr/>
      </dsp:nvSpPr>
      <dsp:spPr>
        <a:xfrm>
          <a:off x="5435560" y="696102"/>
          <a:ext cx="1660500" cy="1660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E1F4B2-FA14-478C-AC93-13358312DA0E}">
      <dsp:nvSpPr>
        <dsp:cNvPr id="0" name=""/>
        <dsp:cNvSpPr/>
      </dsp:nvSpPr>
      <dsp:spPr>
        <a:xfrm>
          <a:off x="4420810" y="2776702"/>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Access to premium data isn’t free.</a:t>
          </a:r>
        </a:p>
      </dsp:txBody>
      <dsp:txXfrm>
        <a:off x="4420810" y="2776702"/>
        <a:ext cx="369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44FE81-9DC3-4DCF-8BD2-E93B67D5DBE9}" type="datetimeFigureOut">
              <a:rPr lang="en-US" smtClean="0"/>
              <a:t>5/5/25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15129-E72B-4217-A786-8091AA1BA2E3}" type="slidenum">
              <a:rPr lang="en-US" smtClean="0"/>
              <a:t>‹#›</a:t>
            </a:fld>
            <a:endParaRPr lang="en-US"/>
          </a:p>
        </p:txBody>
      </p:sp>
    </p:spTree>
    <p:extLst>
      <p:ext uri="{BB962C8B-B14F-4D97-AF65-F5344CB8AC3E}">
        <p14:creationId xmlns:p14="http://schemas.microsoft.com/office/powerpoint/2010/main" val="4146381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Yfinance</a:t>
            </a:r>
            <a:r>
              <a:rPr lang="en-US" dirty="0"/>
              <a:t> library on python</a:t>
            </a:r>
          </a:p>
        </p:txBody>
      </p:sp>
      <p:sp>
        <p:nvSpPr>
          <p:cNvPr id="4" name="Slide Number Placeholder 3"/>
          <p:cNvSpPr>
            <a:spLocks noGrp="1"/>
          </p:cNvSpPr>
          <p:nvPr>
            <p:ph type="sldNum" sz="quarter" idx="5"/>
          </p:nvPr>
        </p:nvSpPr>
        <p:spPr/>
        <p:txBody>
          <a:bodyPr/>
          <a:lstStyle/>
          <a:p>
            <a:fld id="{58915129-E72B-4217-A786-8091AA1BA2E3}" type="slidenum">
              <a:rPr lang="en-US" smtClean="0"/>
              <a:t>4</a:t>
            </a:fld>
            <a:endParaRPr lang="en-US"/>
          </a:p>
        </p:txBody>
      </p:sp>
    </p:spTree>
    <p:extLst>
      <p:ext uri="{BB962C8B-B14F-4D97-AF65-F5344CB8AC3E}">
        <p14:creationId xmlns:p14="http://schemas.microsoft.com/office/powerpoint/2010/main" val="3646213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1. Live Model Retraining</a:t>
            </a:r>
          </a:p>
          <a:p>
            <a:pPr>
              <a:buNone/>
            </a:pPr>
            <a:r>
              <a:rPr lang="en-US" dirty="0"/>
              <a:t>Enable the model to automatically update with new market data regularly.</a:t>
            </a:r>
            <a:br>
              <a:rPr lang="en-US" dirty="0"/>
            </a:br>
            <a:r>
              <a:rPr lang="en-US" dirty="0"/>
              <a:t>This keeps predictions relevant and adaptive to recent trends.</a:t>
            </a:r>
            <a:br>
              <a:rPr lang="en-US" dirty="0"/>
            </a:br>
            <a:r>
              <a:rPr lang="en-US" dirty="0"/>
              <a:t>Use scheduled scripts or online learning techniques for implementation.</a:t>
            </a:r>
          </a:p>
          <a:p>
            <a:pPr>
              <a:buNone/>
            </a:pPr>
            <a:r>
              <a:rPr lang="en-US" b="1" dirty="0"/>
              <a:t>2. Expand Asset Pool</a:t>
            </a:r>
          </a:p>
          <a:p>
            <a:pPr>
              <a:buNone/>
            </a:pPr>
            <a:r>
              <a:rPr lang="en-US" dirty="0"/>
              <a:t>Broaden the scope to include more stocks, ETFs, or cryptocurrencies.</a:t>
            </a:r>
            <a:br>
              <a:rPr lang="en-US" dirty="0"/>
            </a:br>
            <a:r>
              <a:rPr lang="en-US" dirty="0"/>
              <a:t>This improves model generalizability and portfolio diversification.</a:t>
            </a:r>
            <a:br>
              <a:rPr lang="en-US" dirty="0"/>
            </a:br>
            <a:r>
              <a:rPr lang="en-US" dirty="0"/>
              <a:t>Free APIs can fetch multiple tickers for bulk data collection.</a:t>
            </a:r>
          </a:p>
          <a:p>
            <a:pPr>
              <a:buNone/>
            </a:pPr>
            <a:r>
              <a:rPr lang="en-US" b="1" dirty="0"/>
              <a:t>3.Stress Test and Robust </a:t>
            </a:r>
            <a:r>
              <a:rPr lang="en-US" b="1" dirty="0" err="1"/>
              <a:t>Backtesting</a:t>
            </a:r>
            <a:br>
              <a:rPr lang="en-US" dirty="0"/>
            </a:br>
            <a:r>
              <a:rPr lang="en-US" dirty="0"/>
              <a:t>Run historical simulations across various market conditions (bull, bear, volatile).</a:t>
            </a:r>
            <a:br>
              <a:rPr lang="en-US" dirty="0"/>
            </a:br>
            <a:r>
              <a:rPr lang="en-US" dirty="0"/>
              <a:t>Validates the model’s resilience under extreme financial scenarios.</a:t>
            </a:r>
          </a:p>
          <a:p>
            <a:pPr>
              <a:buNone/>
            </a:pPr>
            <a:r>
              <a:rPr lang="en-US" b="1" dirty="0"/>
              <a:t>4.Explicit Risk Optimization</a:t>
            </a:r>
            <a:br>
              <a:rPr lang="en-US" dirty="0"/>
            </a:br>
            <a:r>
              <a:rPr lang="en-US" dirty="0"/>
              <a:t>Incorporate risk-adjusted return metrics (e.g., Sharpe, Sortino ratios) into model objectives.</a:t>
            </a:r>
            <a:br>
              <a:rPr lang="en-US" dirty="0"/>
            </a:br>
            <a:r>
              <a:rPr lang="en-US" dirty="0"/>
              <a:t>Ensures the system doesn’t just chase returns but also controls for downside risk.</a:t>
            </a:r>
          </a:p>
          <a:p>
            <a:pPr>
              <a:buNone/>
            </a:pPr>
            <a:r>
              <a:rPr lang="en-US" b="1" dirty="0"/>
              <a:t>5.Use Pre-trained Financial NLP Models (e.g., </a:t>
            </a:r>
            <a:r>
              <a:rPr lang="en-US" b="1" dirty="0" err="1"/>
              <a:t>FinBERT</a:t>
            </a:r>
            <a:r>
              <a:rPr lang="en-US" b="1" dirty="0"/>
              <a:t>)</a:t>
            </a:r>
            <a:br>
              <a:rPr lang="en-US" dirty="0"/>
            </a:br>
            <a:r>
              <a:rPr lang="en-US" dirty="0"/>
              <a:t>Boost sentiment prediction accuracy by leveraging finance-specific language models.</a:t>
            </a:r>
            <a:br>
              <a:rPr lang="en-US" dirty="0"/>
            </a:br>
            <a:r>
              <a:rPr lang="en-US" dirty="0" err="1"/>
              <a:t>FinBERT</a:t>
            </a:r>
            <a:r>
              <a:rPr lang="en-US" dirty="0"/>
              <a:t> improves contextual understanding of market-relevant news headlines.</a:t>
            </a:r>
          </a:p>
          <a:p>
            <a:pPr>
              <a:buNone/>
            </a:pPr>
            <a:r>
              <a:rPr lang="en-US" b="1" dirty="0"/>
              <a:t>6.Real-time Pipeline Integration</a:t>
            </a:r>
            <a:br>
              <a:rPr lang="en-US" dirty="0"/>
            </a:br>
            <a:r>
              <a:rPr lang="en-US" dirty="0"/>
              <a:t>Build a streaming pipeline using Kafka, </a:t>
            </a:r>
            <a:r>
              <a:rPr lang="en-US" dirty="0" err="1"/>
              <a:t>FastAPI</a:t>
            </a:r>
            <a:r>
              <a:rPr lang="en-US" dirty="0"/>
              <a:t>, or WebSocket-based services.</a:t>
            </a:r>
            <a:br>
              <a:rPr lang="en-US" dirty="0"/>
            </a:br>
            <a:r>
              <a:rPr lang="en-US" dirty="0"/>
              <a:t>Enables real-time sentiment scoring and instant prediction on live headlines.</a:t>
            </a:r>
          </a:p>
          <a:p>
            <a:r>
              <a:rPr lang="en-US" b="1" dirty="0"/>
              <a:t>7.KPI Calculation Function</a:t>
            </a:r>
            <a:br>
              <a:rPr lang="en-US" dirty="0"/>
            </a:br>
            <a:r>
              <a:rPr lang="en-US" dirty="0"/>
              <a:t>Create a utility that calculates key performance indicators like accuracy, F1-score, Sharpe ratio, and cumulative returns.</a:t>
            </a:r>
            <a:br>
              <a:rPr lang="en-US" dirty="0"/>
            </a:br>
            <a:r>
              <a:rPr lang="en-US" dirty="0"/>
              <a:t>Provides a standardized, repeatable way to evaluate and compare model performance.</a:t>
            </a:r>
          </a:p>
          <a:p>
            <a:pPr>
              <a:buNone/>
            </a:pPr>
            <a:endParaRPr lang="en-US" dirty="0"/>
          </a:p>
          <a:p>
            <a:endParaRPr lang="en-US" dirty="0"/>
          </a:p>
        </p:txBody>
      </p:sp>
      <p:sp>
        <p:nvSpPr>
          <p:cNvPr id="4" name="Slide Number Placeholder 3"/>
          <p:cNvSpPr>
            <a:spLocks noGrp="1"/>
          </p:cNvSpPr>
          <p:nvPr>
            <p:ph type="sldNum" sz="quarter" idx="5"/>
          </p:nvPr>
        </p:nvSpPr>
        <p:spPr/>
        <p:txBody>
          <a:bodyPr/>
          <a:lstStyle/>
          <a:p>
            <a:fld id="{58915129-E72B-4217-A786-8091AA1BA2E3}" type="slidenum">
              <a:rPr lang="en-US" smtClean="0"/>
              <a:t>16</a:t>
            </a:fld>
            <a:endParaRPr lang="en-US"/>
          </a:p>
        </p:txBody>
      </p:sp>
    </p:spTree>
    <p:extLst>
      <p:ext uri="{BB962C8B-B14F-4D97-AF65-F5344CB8AC3E}">
        <p14:creationId xmlns:p14="http://schemas.microsoft.com/office/powerpoint/2010/main" val="2344872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developed intelligent model demonstrates strong potential in aligning with defined trading goals.</a:t>
            </a:r>
            <a:br>
              <a:rPr lang="en-US" dirty="0"/>
            </a:br>
            <a:r>
              <a:rPr lang="en-US" dirty="0"/>
              <a:t>It reliably identifies top-performing assets using sentiment and historical data.</a:t>
            </a:r>
            <a:br>
              <a:rPr lang="en-US" dirty="0"/>
            </a:br>
            <a:r>
              <a:rPr lang="en-US"/>
              <a:t>The system is robust and modular, making it ready for real-time dashboard integration and future scalability.</a:t>
            </a:r>
          </a:p>
          <a:p>
            <a:endParaRPr lang="en-US"/>
          </a:p>
        </p:txBody>
      </p:sp>
      <p:sp>
        <p:nvSpPr>
          <p:cNvPr id="4" name="Slide Number Placeholder 3"/>
          <p:cNvSpPr>
            <a:spLocks noGrp="1"/>
          </p:cNvSpPr>
          <p:nvPr>
            <p:ph type="sldNum" sz="quarter" idx="5"/>
          </p:nvPr>
        </p:nvSpPr>
        <p:spPr/>
        <p:txBody>
          <a:bodyPr/>
          <a:lstStyle/>
          <a:p>
            <a:fld id="{58915129-E72B-4217-A786-8091AA1BA2E3}" type="slidenum">
              <a:rPr lang="en-US" smtClean="0"/>
              <a:t>17</a:t>
            </a:fld>
            <a:endParaRPr lang="en-US"/>
          </a:p>
        </p:txBody>
      </p:sp>
    </p:spTree>
    <p:extLst>
      <p:ext uri="{BB962C8B-B14F-4D97-AF65-F5344CB8AC3E}">
        <p14:creationId xmlns:p14="http://schemas.microsoft.com/office/powerpoint/2010/main" val="342075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915129-E72B-4217-A786-8091AA1BA2E3}" type="slidenum">
              <a:rPr lang="en-US" smtClean="0"/>
              <a:t>5</a:t>
            </a:fld>
            <a:endParaRPr lang="en-US"/>
          </a:p>
        </p:txBody>
      </p:sp>
    </p:spTree>
    <p:extLst>
      <p:ext uri="{BB962C8B-B14F-4D97-AF65-F5344CB8AC3E}">
        <p14:creationId xmlns:p14="http://schemas.microsoft.com/office/powerpoint/2010/main" val="2066582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be a good idea to mention by rank</a:t>
            </a:r>
          </a:p>
          <a:p>
            <a:r>
              <a:rPr lang="en-US" dirty="0"/>
              <a:t>Made use of the ta library</a:t>
            </a:r>
          </a:p>
          <a:p>
            <a:pPr>
              <a:buFont typeface="Arial" panose="020B0604020202020204" pitchFamily="34" charset="0"/>
              <a:buChar char="•"/>
            </a:pPr>
            <a:r>
              <a:rPr lang="en-US" b="1" dirty="0"/>
              <a:t>5-day Return:</a:t>
            </a:r>
            <a:r>
              <a:rPr lang="en-US" dirty="0"/>
              <a:t> Captures short-term momentum.</a:t>
            </a:r>
          </a:p>
          <a:p>
            <a:pPr>
              <a:buFont typeface="Arial" panose="020B0604020202020204" pitchFamily="34" charset="0"/>
              <a:buChar char="•"/>
            </a:pPr>
            <a:r>
              <a:rPr lang="en-US" b="1" dirty="0"/>
              <a:t>20-day Return:</a:t>
            </a:r>
            <a:r>
              <a:rPr lang="en-US" dirty="0"/>
              <a:t> Indicates medium-term trend.</a:t>
            </a:r>
          </a:p>
          <a:p>
            <a:pPr>
              <a:buFont typeface="Arial" panose="020B0604020202020204" pitchFamily="34" charset="0"/>
              <a:buChar char="•"/>
            </a:pPr>
            <a:r>
              <a:rPr lang="en-US" b="1" dirty="0"/>
              <a:t>20-day Volatility:</a:t>
            </a:r>
            <a:r>
              <a:rPr lang="en-US" dirty="0"/>
              <a:t> Measures risk and instability.</a:t>
            </a:r>
          </a:p>
          <a:p>
            <a:pPr>
              <a:buFont typeface="Arial" panose="020B0604020202020204" pitchFamily="34" charset="0"/>
              <a:buChar char="•"/>
            </a:pPr>
            <a:r>
              <a:rPr lang="en-US" b="1" dirty="0"/>
              <a:t>RSI (14-day):</a:t>
            </a:r>
            <a:r>
              <a:rPr lang="en-US" dirty="0"/>
              <a:t> Detects overbought or oversold conditions.</a:t>
            </a:r>
          </a:p>
          <a:p>
            <a:pPr>
              <a:buFont typeface="Arial" panose="020B0604020202020204" pitchFamily="34" charset="0"/>
              <a:buChar char="•"/>
            </a:pPr>
            <a:r>
              <a:rPr lang="en-US" b="1" dirty="0"/>
              <a:t>MACD &amp; MACD Signal:</a:t>
            </a:r>
            <a:r>
              <a:rPr lang="en-US" dirty="0"/>
              <a:t> Captures trend-following momentum shifts.</a:t>
            </a:r>
          </a:p>
          <a:p>
            <a:pPr>
              <a:buFont typeface="Arial" panose="020B0604020202020204" pitchFamily="34" charset="0"/>
              <a:buChar char="•"/>
            </a:pPr>
            <a:r>
              <a:rPr lang="en-US" b="1" dirty="0"/>
              <a:t>Bollinger Bands High/Low:</a:t>
            </a:r>
            <a:r>
              <a:rPr lang="en-US" dirty="0"/>
              <a:t> Identify price extremes and volatility compression.</a:t>
            </a:r>
          </a:p>
          <a:p>
            <a:pPr>
              <a:buFont typeface="Arial" panose="020B0604020202020204" pitchFamily="34" charset="0"/>
              <a:buChar char="•"/>
            </a:pPr>
            <a:r>
              <a:rPr lang="en-US" b="1" dirty="0"/>
              <a:t>PE Ratio:</a:t>
            </a:r>
            <a:r>
              <a:rPr lang="en-US" dirty="0"/>
              <a:t> Reflects valuation (high PE may imply overvaluation).</a:t>
            </a:r>
          </a:p>
          <a:p>
            <a:pPr>
              <a:buFont typeface="Arial" panose="020B0604020202020204" pitchFamily="34" charset="0"/>
              <a:buChar char="•"/>
            </a:pPr>
            <a:r>
              <a:rPr lang="en-US" b="1" dirty="0"/>
              <a:t>PB Ratio:</a:t>
            </a:r>
            <a:r>
              <a:rPr lang="en-US" dirty="0"/>
              <a:t> Measures asset-based valuation.</a:t>
            </a:r>
          </a:p>
          <a:p>
            <a:endParaRPr lang="en-US" dirty="0"/>
          </a:p>
          <a:p>
            <a:r>
              <a:rPr lang="en-US" dirty="0"/>
              <a:t>Combined different aspects of stocks to make the prediction robust</a:t>
            </a:r>
          </a:p>
        </p:txBody>
      </p:sp>
      <p:sp>
        <p:nvSpPr>
          <p:cNvPr id="4" name="Slide Number Placeholder 3"/>
          <p:cNvSpPr>
            <a:spLocks noGrp="1"/>
          </p:cNvSpPr>
          <p:nvPr>
            <p:ph type="sldNum" sz="quarter" idx="5"/>
          </p:nvPr>
        </p:nvSpPr>
        <p:spPr/>
        <p:txBody>
          <a:bodyPr/>
          <a:lstStyle/>
          <a:p>
            <a:fld id="{58915129-E72B-4217-A786-8091AA1BA2E3}" type="slidenum">
              <a:rPr lang="en-US" smtClean="0"/>
              <a:t>6</a:t>
            </a:fld>
            <a:endParaRPr lang="en-US"/>
          </a:p>
        </p:txBody>
      </p:sp>
    </p:spTree>
    <p:extLst>
      <p:ext uri="{BB962C8B-B14F-4D97-AF65-F5344CB8AC3E}">
        <p14:creationId xmlns:p14="http://schemas.microsoft.com/office/powerpoint/2010/main" val="3163971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R² shows overall model strength.</a:t>
            </a:r>
          </a:p>
          <a:p>
            <a:pPr>
              <a:buFont typeface="Arial" panose="020B0604020202020204" pitchFamily="34" charset="0"/>
              <a:buChar char="•"/>
            </a:pPr>
            <a:r>
              <a:rPr lang="en-US" b="1" dirty="0"/>
              <a:t>MAE and RMSE make the error size easy to communicate.</a:t>
            </a:r>
          </a:p>
          <a:p>
            <a:pPr>
              <a:buFont typeface="Arial" panose="020B0604020202020204" pitchFamily="34" charset="0"/>
              <a:buChar char="•"/>
            </a:pPr>
            <a:r>
              <a:rPr lang="en-US" b="1" dirty="0"/>
              <a:t>MSE highlights whether we have problematic large outliers.</a:t>
            </a:r>
          </a:p>
          <a:p>
            <a:endParaRPr lang="en-US" b="1" dirty="0"/>
          </a:p>
          <a:p>
            <a:pPr>
              <a:buFont typeface="Arial" panose="020B0604020202020204" pitchFamily="34" charset="0"/>
              <a:buChar char="•"/>
            </a:pPr>
            <a:r>
              <a:rPr lang="en-US" b="1" dirty="0"/>
              <a:t>R² Score (Coefficient of Determination):</a:t>
            </a:r>
            <a:r>
              <a:rPr lang="en-US" dirty="0"/>
              <a:t> 0.3134</a:t>
            </a:r>
          </a:p>
          <a:p>
            <a:pPr marL="742950" lvl="1" indent="-285750">
              <a:buFont typeface="Arial" panose="020B0604020202020204" pitchFamily="34" charset="0"/>
              <a:buChar char="•"/>
            </a:pPr>
            <a:r>
              <a:rPr lang="en-US" dirty="0"/>
              <a:t>Measures proportion of variance explained by the model.</a:t>
            </a:r>
          </a:p>
          <a:p>
            <a:pPr marL="742950" lvl="1" indent="-285750">
              <a:buFont typeface="Arial" panose="020B0604020202020204" pitchFamily="34" charset="0"/>
              <a:buChar char="•"/>
            </a:pPr>
            <a:r>
              <a:rPr lang="en-US" dirty="0"/>
              <a:t>Closer to 1 is better.</a:t>
            </a:r>
          </a:p>
          <a:p>
            <a:pPr>
              <a:buFont typeface="Arial" panose="020B0604020202020204" pitchFamily="34" charset="0"/>
              <a:buChar char="•"/>
            </a:pPr>
            <a:r>
              <a:rPr lang="en-US" b="1" dirty="0"/>
              <a:t>MAE (Mean Absolute Error):</a:t>
            </a:r>
            <a:r>
              <a:rPr lang="en-US" dirty="0"/>
              <a:t> 0.0469</a:t>
            </a:r>
          </a:p>
          <a:p>
            <a:pPr marL="742950" lvl="1" indent="-285750">
              <a:buFont typeface="Arial" panose="020B0604020202020204" pitchFamily="34" charset="0"/>
              <a:buChar char="•"/>
            </a:pPr>
            <a:r>
              <a:rPr lang="en-US" dirty="0"/>
              <a:t>Average magnitude of errors.</a:t>
            </a:r>
          </a:p>
          <a:p>
            <a:pPr marL="742950" lvl="1" indent="-285750">
              <a:buFont typeface="Arial" panose="020B0604020202020204" pitchFamily="34" charset="0"/>
              <a:buChar char="•"/>
            </a:pPr>
            <a:r>
              <a:rPr lang="en-US" dirty="0"/>
              <a:t>Easy to interpret: "on average, our prediction is off by about 4.69%."</a:t>
            </a:r>
          </a:p>
          <a:p>
            <a:pPr>
              <a:buFont typeface="Arial" panose="020B0604020202020204" pitchFamily="34" charset="0"/>
              <a:buChar char="•"/>
            </a:pPr>
            <a:r>
              <a:rPr lang="en-US" b="1" dirty="0"/>
              <a:t>MSE (Mean Squared Error):</a:t>
            </a:r>
            <a:r>
              <a:rPr lang="en-US" dirty="0"/>
              <a:t> 0.00398</a:t>
            </a:r>
          </a:p>
          <a:p>
            <a:pPr marL="742950" lvl="1" indent="-285750">
              <a:buFont typeface="Arial" panose="020B0604020202020204" pitchFamily="34" charset="0"/>
              <a:buChar char="•"/>
            </a:pPr>
            <a:r>
              <a:rPr lang="en-US" dirty="0"/>
              <a:t>Squares errors, heavily penalizing large mistakes.</a:t>
            </a:r>
          </a:p>
          <a:p>
            <a:pPr marL="742950" lvl="1" indent="-285750">
              <a:buFont typeface="Arial" panose="020B0604020202020204" pitchFamily="34" charset="0"/>
              <a:buChar char="•"/>
            </a:pPr>
            <a:r>
              <a:rPr lang="en-US" dirty="0"/>
              <a:t>Useful to emphasize outliers.</a:t>
            </a:r>
          </a:p>
          <a:p>
            <a:pPr>
              <a:buFont typeface="Arial" panose="020B0604020202020204" pitchFamily="34" charset="0"/>
              <a:buChar char="•"/>
            </a:pPr>
            <a:r>
              <a:rPr lang="en-US" b="1" dirty="0"/>
              <a:t>RMSE (Root Mean Squared Error):</a:t>
            </a:r>
            <a:r>
              <a:rPr lang="en-US" dirty="0"/>
              <a:t> 0.0631</a:t>
            </a:r>
          </a:p>
          <a:p>
            <a:pPr marL="742950" lvl="1" indent="-285750">
              <a:buFont typeface="Arial" panose="020B0604020202020204" pitchFamily="34" charset="0"/>
              <a:buChar char="•"/>
            </a:pPr>
            <a:r>
              <a:rPr lang="en-US" dirty="0"/>
              <a:t>Square root of MSE, back to original units.</a:t>
            </a:r>
          </a:p>
          <a:p>
            <a:pPr marL="742950" lvl="1" indent="-285750">
              <a:buFont typeface="Arial" panose="020B0604020202020204" pitchFamily="34" charset="0"/>
              <a:buChar char="•"/>
            </a:pPr>
            <a:r>
              <a:rPr lang="en-US" dirty="0"/>
              <a:t>Interpreted similarly to MAE but more sensitive to large errors.</a:t>
            </a:r>
          </a:p>
          <a:p>
            <a:endParaRPr lang="en-US" b="1" dirty="0"/>
          </a:p>
        </p:txBody>
      </p:sp>
      <p:sp>
        <p:nvSpPr>
          <p:cNvPr id="4" name="Slide Number Placeholder 3"/>
          <p:cNvSpPr>
            <a:spLocks noGrp="1"/>
          </p:cNvSpPr>
          <p:nvPr>
            <p:ph type="sldNum" sz="quarter" idx="5"/>
          </p:nvPr>
        </p:nvSpPr>
        <p:spPr/>
        <p:txBody>
          <a:bodyPr/>
          <a:lstStyle/>
          <a:p>
            <a:fld id="{58915129-E72B-4217-A786-8091AA1BA2E3}" type="slidenum">
              <a:rPr lang="en-US" smtClean="0"/>
              <a:t>7</a:t>
            </a:fld>
            <a:endParaRPr lang="en-US"/>
          </a:p>
        </p:txBody>
      </p:sp>
    </p:spTree>
    <p:extLst>
      <p:ext uri="{BB962C8B-B14F-4D97-AF65-F5344CB8AC3E}">
        <p14:creationId xmlns:p14="http://schemas.microsoft.com/office/powerpoint/2010/main" val="1567447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900" b="1" kern="100" dirty="0">
                <a:effectLst/>
                <a:latin typeface="Arial" panose="020B0604020202020204" pitchFamily="34" charset="0"/>
                <a:ea typeface="Aptos" panose="020B0004020202020204" pitchFamily="34" charset="0"/>
                <a:cs typeface="Times New Roman" panose="02020603050405020304" pitchFamily="18" charset="0"/>
              </a:rPr>
              <a:t>1. Return Feature (return)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900" kern="100" dirty="0">
                <a:effectLst/>
                <a:latin typeface="Arial" panose="020B0604020202020204" pitchFamily="34" charset="0"/>
                <a:ea typeface="Aptos" panose="020B0004020202020204" pitchFamily="34" charset="0"/>
                <a:cs typeface="Times New Roman" panose="02020603050405020304" pitchFamily="18" charset="0"/>
              </a:rPr>
              <a:t>Definition: Percentage change in stock price from the previous day's close.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900" kern="100" dirty="0">
                <a:effectLst/>
                <a:latin typeface="Arial" panose="020B0604020202020204" pitchFamily="34" charset="0"/>
                <a:ea typeface="Aptos" panose="020B0004020202020204" pitchFamily="34" charset="0"/>
                <a:cs typeface="Times New Roman" panose="02020603050405020304" pitchFamily="18" charset="0"/>
              </a:rPr>
              <a:t>Rationale: Captures recent volatility and serves as an important contextual signal for sentiment-driven price impact.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900" b="1" kern="100" dirty="0">
                <a:effectLst/>
                <a:latin typeface="Arial" panose="020B0604020202020204" pitchFamily="34" charset="0"/>
                <a:ea typeface="Aptos" panose="020B0004020202020204" pitchFamily="34" charset="0"/>
                <a:cs typeface="Times New Roman" panose="02020603050405020304" pitchFamily="18" charset="0"/>
              </a:rPr>
              <a:t>2. Next Day Return (</a:t>
            </a:r>
            <a:r>
              <a:rPr lang="en-US" sz="900" b="1" kern="100" dirty="0" err="1">
                <a:effectLst/>
                <a:latin typeface="Arial" panose="020B0604020202020204" pitchFamily="34" charset="0"/>
                <a:ea typeface="Aptos" panose="020B0004020202020204" pitchFamily="34" charset="0"/>
                <a:cs typeface="Times New Roman" panose="02020603050405020304" pitchFamily="18" charset="0"/>
              </a:rPr>
              <a:t>next_return</a:t>
            </a:r>
            <a:r>
              <a:rPr lang="en-US" sz="900" b="1" kern="100" dirty="0">
                <a:effectLst/>
                <a:latin typeface="Arial" panose="020B06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900" kern="100" dirty="0">
                <a:effectLst/>
                <a:latin typeface="Arial" panose="020B0604020202020204" pitchFamily="34" charset="0"/>
                <a:ea typeface="Aptos" panose="020B0004020202020204" pitchFamily="34" charset="0"/>
                <a:cs typeface="Times New Roman" panose="02020603050405020304" pitchFamily="18" charset="0"/>
              </a:rPr>
              <a:t>Definition: The return value for the next trading day (shifted target).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900" kern="100" dirty="0">
                <a:effectLst/>
                <a:latin typeface="Arial" panose="020B0604020202020204" pitchFamily="34" charset="0"/>
                <a:ea typeface="Aptos" panose="020B0004020202020204" pitchFamily="34" charset="0"/>
                <a:cs typeface="Times New Roman" panose="02020603050405020304" pitchFamily="18" charset="0"/>
              </a:rPr>
              <a:t>Rationale: Acts as the regression label to train models predicting future price movement magnitude.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900" b="1" kern="100" dirty="0">
                <a:effectLst/>
                <a:latin typeface="Arial" panose="020B0604020202020204" pitchFamily="34" charset="0"/>
                <a:ea typeface="Aptos" panose="020B0004020202020204" pitchFamily="34" charset="0"/>
                <a:cs typeface="Times New Roman" panose="02020603050405020304" pitchFamily="18" charset="0"/>
              </a:rPr>
              <a:t>3</a:t>
            </a:r>
            <a:r>
              <a:rPr lang="en-US" sz="900" kern="100" dirty="0">
                <a:effectLst/>
                <a:latin typeface="Arial" panose="020B0604020202020204" pitchFamily="34" charset="0"/>
                <a:ea typeface="Aptos" panose="020B0004020202020204" pitchFamily="34" charset="0"/>
                <a:cs typeface="Times New Roman" panose="02020603050405020304" pitchFamily="18" charset="0"/>
              </a:rPr>
              <a:t>. Direction Label (</a:t>
            </a:r>
            <a:r>
              <a:rPr lang="en-US" sz="900" kern="100" dirty="0" err="1">
                <a:effectLst/>
                <a:latin typeface="Arial" panose="020B0604020202020204" pitchFamily="34" charset="0"/>
                <a:ea typeface="Aptos" panose="020B0004020202020204" pitchFamily="34" charset="0"/>
                <a:cs typeface="Times New Roman" panose="02020603050405020304" pitchFamily="18" charset="0"/>
              </a:rPr>
              <a:t>y_mov</a:t>
            </a:r>
            <a:r>
              <a:rPr lang="en-US" sz="900" kern="100" dirty="0">
                <a:effectLst/>
                <a:latin typeface="Arial" panose="020B06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900" kern="100" dirty="0">
                <a:effectLst/>
                <a:latin typeface="Arial" panose="020B0604020202020204" pitchFamily="34" charset="0"/>
                <a:ea typeface="Aptos" panose="020B0004020202020204" pitchFamily="34" charset="0"/>
                <a:cs typeface="Times New Roman" panose="02020603050405020304" pitchFamily="18" charset="0"/>
              </a:rPr>
              <a:t>Definition: Binary variable indicating whether the stock went up or down the next day.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900" kern="100" dirty="0">
                <a:effectLst/>
                <a:latin typeface="Arial" panose="020B0604020202020204" pitchFamily="34" charset="0"/>
                <a:ea typeface="Aptos" panose="020B0004020202020204" pitchFamily="34" charset="0"/>
                <a:cs typeface="Times New Roman" panose="02020603050405020304" pitchFamily="18" charset="0"/>
              </a:rPr>
              <a:t>Rationale: Enables classification modeling for movement direction (UP/DOWN) instead of raw price change.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900" b="1" kern="100" dirty="0">
                <a:effectLst/>
                <a:latin typeface="Arial" panose="020B0604020202020204" pitchFamily="34" charset="0"/>
                <a:ea typeface="Aptos" panose="020B0004020202020204" pitchFamily="34" charset="0"/>
                <a:cs typeface="Times New Roman" panose="02020603050405020304" pitchFamily="18" charset="0"/>
              </a:rPr>
              <a:t>4. </a:t>
            </a:r>
            <a:r>
              <a:rPr lang="en-US" sz="900" kern="100" dirty="0">
                <a:effectLst/>
                <a:latin typeface="Arial" panose="020B0604020202020204" pitchFamily="34" charset="0"/>
                <a:ea typeface="Aptos" panose="020B0004020202020204" pitchFamily="34" charset="0"/>
                <a:cs typeface="Times New Roman" panose="02020603050405020304" pitchFamily="18" charset="0"/>
              </a:rPr>
              <a:t>Sentiment Score (sentiment)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900" kern="100" dirty="0">
                <a:effectLst/>
                <a:latin typeface="Arial" panose="020B0604020202020204" pitchFamily="34" charset="0"/>
                <a:ea typeface="Aptos" panose="020B0004020202020204" pitchFamily="34" charset="0"/>
                <a:cs typeface="Times New Roman" panose="02020603050405020304" pitchFamily="18" charset="0"/>
              </a:rPr>
              <a:t>Definition: Composite score combining two sentiment calculations: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900" kern="100" dirty="0" err="1">
                <a:effectLst/>
                <a:latin typeface="Arial" panose="020B0604020202020204" pitchFamily="34" charset="0"/>
                <a:ea typeface="Aptos" panose="020B0004020202020204" pitchFamily="34" charset="0"/>
                <a:cs typeface="Times New Roman" panose="02020603050405020304" pitchFamily="18" charset="0"/>
              </a:rPr>
              <a:t>tfidf_score</a:t>
            </a:r>
            <a:r>
              <a:rPr lang="en-US" sz="900" kern="100" dirty="0">
                <a:effectLst/>
                <a:latin typeface="Arial" panose="020B0604020202020204" pitchFamily="34" charset="0"/>
                <a:ea typeface="Aptos" panose="020B0004020202020204" pitchFamily="34" charset="0"/>
                <a:cs typeface="Times New Roman" panose="02020603050405020304" pitchFamily="18" charset="0"/>
              </a:rPr>
              <a:t>: Weighted average of financial keywords using TF-IDF.</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900" kern="100" dirty="0" err="1">
                <a:effectLst/>
                <a:latin typeface="Arial" panose="020B0604020202020204" pitchFamily="34" charset="0"/>
                <a:ea typeface="Aptos" panose="020B0004020202020204" pitchFamily="34" charset="0"/>
                <a:cs typeface="Times New Roman" panose="02020603050405020304" pitchFamily="18" charset="0"/>
              </a:rPr>
              <a:t>financial_score</a:t>
            </a:r>
            <a:r>
              <a:rPr lang="en-US" sz="900" kern="100" dirty="0">
                <a:effectLst/>
                <a:latin typeface="Arial" panose="020B0604020202020204" pitchFamily="34" charset="0"/>
                <a:ea typeface="Aptos" panose="020B0004020202020204" pitchFamily="34" charset="0"/>
                <a:cs typeface="Times New Roman" panose="02020603050405020304" pitchFamily="18" charset="0"/>
              </a:rPr>
              <a:t>: Average score of sentiment-heavy financial terms.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900" kern="100" dirty="0">
                <a:effectLst/>
                <a:latin typeface="Arial" panose="020B0604020202020204" pitchFamily="34" charset="0"/>
                <a:ea typeface="Aptos" panose="020B0004020202020204" pitchFamily="34" charset="0"/>
                <a:cs typeface="Times New Roman" panose="02020603050405020304" pitchFamily="18" charset="0"/>
              </a:rPr>
              <a:t>Combined using:  </a:t>
            </a:r>
            <a:r>
              <a:rPr lang="en-US" sz="900" kern="100" dirty="0" err="1">
                <a:effectLst/>
                <a:latin typeface="Arial" panose="020B0604020202020204" pitchFamily="34" charset="0"/>
                <a:ea typeface="Aptos" panose="020B0004020202020204" pitchFamily="34" charset="0"/>
                <a:cs typeface="Times New Roman" panose="02020603050405020304" pitchFamily="18" charset="0"/>
              </a:rPr>
              <a:t>tfidf_score</a:t>
            </a:r>
            <a:r>
              <a:rPr lang="en-US" sz="900" kern="100" dirty="0">
                <a:effectLst/>
                <a:latin typeface="Arial" panose="020B0604020202020204" pitchFamily="34" charset="0"/>
                <a:ea typeface="Aptos" panose="020B0004020202020204" pitchFamily="34" charset="0"/>
                <a:cs typeface="Times New Roman" panose="02020603050405020304" pitchFamily="18" charset="0"/>
              </a:rPr>
              <a:t> and </a:t>
            </a:r>
            <a:r>
              <a:rPr lang="en-US" sz="900" kern="100" dirty="0" err="1">
                <a:effectLst/>
                <a:latin typeface="Arial" panose="020B0604020202020204" pitchFamily="34" charset="0"/>
                <a:ea typeface="Aptos" panose="020B0004020202020204" pitchFamily="34" charset="0"/>
                <a:cs typeface="Times New Roman" panose="02020603050405020304" pitchFamily="18" charset="0"/>
              </a:rPr>
              <a:t>financial_score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900" kern="100" dirty="0">
                <a:effectLst/>
                <a:latin typeface="Arial" panose="020B0604020202020204" pitchFamily="34" charset="0"/>
                <a:ea typeface="Aptos" panose="020B0004020202020204" pitchFamily="34" charset="0"/>
                <a:cs typeface="Times New Roman" panose="02020603050405020304" pitchFamily="18" charset="0"/>
              </a:rPr>
              <a:t>Rationale: Quantifies how positively or negatively news is expected to impact stock prices. Adjusted weighting favors direct keyword matches for reliability.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900" kern="100" dirty="0">
                <a:effectLst/>
                <a:latin typeface="Arial" panose="020B0604020202020204" pitchFamily="34" charset="0"/>
                <a:ea typeface="Aptos" panose="020B0004020202020204" pitchFamily="34" charset="0"/>
                <a:cs typeface="Times New Roman" panose="02020603050405020304" pitchFamily="18" charset="0"/>
              </a:rPr>
              <a:t>5. Price Features (Open, High, Low, Close)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900" kern="100" dirty="0">
                <a:effectLst/>
                <a:latin typeface="Arial" panose="020B0604020202020204" pitchFamily="34" charset="0"/>
                <a:ea typeface="Aptos" panose="020B0004020202020204" pitchFamily="34" charset="0"/>
                <a:cs typeface="Times New Roman" panose="02020603050405020304" pitchFamily="18" charset="0"/>
              </a:rPr>
              <a:t>Definition: Daily open, high, low, and close prices of AAPL from Yahoo Finance.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900" kern="100" dirty="0">
                <a:effectLst/>
                <a:latin typeface="Arial" panose="020B0604020202020204" pitchFamily="34" charset="0"/>
                <a:ea typeface="Aptos" panose="020B0004020202020204" pitchFamily="34" charset="0"/>
                <a:cs typeface="Times New Roman" panose="02020603050405020304" pitchFamily="18" charset="0"/>
              </a:rPr>
              <a:t>Rationale: Provide context for intraday volatility, market range, and end-of-day investor behavior. These are foundational signals in financial modeling.</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900" kern="100" dirty="0">
                <a:effectLst/>
                <a:latin typeface="Arial" panose="020B0604020202020204" pitchFamily="34" charset="0"/>
                <a:ea typeface="Aptos" panose="020B0004020202020204" pitchFamily="34" charset="0"/>
                <a:cs typeface="Times New Roman" panose="02020603050405020304" pitchFamily="18" charset="0"/>
              </a:rPr>
              <a:t>6. Volume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900" kern="100" dirty="0">
                <a:effectLst/>
                <a:latin typeface="Arial" panose="020B0604020202020204" pitchFamily="34" charset="0"/>
                <a:ea typeface="Aptos" panose="020B0004020202020204" pitchFamily="34" charset="0"/>
                <a:cs typeface="Times New Roman" panose="02020603050405020304" pitchFamily="18" charset="0"/>
              </a:rPr>
              <a:t>Definition: Total number of shares traded for the day.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900" kern="100" dirty="0">
                <a:effectLst/>
                <a:latin typeface="Arial" panose="020B0604020202020204" pitchFamily="34" charset="0"/>
                <a:ea typeface="Aptos" panose="020B0004020202020204" pitchFamily="34" charset="0"/>
                <a:cs typeface="Times New Roman" panose="02020603050405020304" pitchFamily="18" charset="0"/>
              </a:rPr>
              <a:t>Rationale: Indicates the level of market participation and interest, often spiking on high-sentiment or news-driven days.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8915129-E72B-4217-A786-8091AA1BA2E3}" type="slidenum">
              <a:rPr lang="en-US" smtClean="0"/>
              <a:t>10</a:t>
            </a:fld>
            <a:endParaRPr lang="en-US"/>
          </a:p>
        </p:txBody>
      </p:sp>
    </p:spTree>
    <p:extLst>
      <p:ext uri="{BB962C8B-B14F-4D97-AF65-F5344CB8AC3E}">
        <p14:creationId xmlns:p14="http://schemas.microsoft.com/office/powerpoint/2010/main" val="1561642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XGBoost</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was selected for both regression and classification tasks based on its performance and suitability for structured financial data.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Arial" panose="020B0604020202020204" pitchFamily="34" charset="0"/>
                <a:ea typeface="Aptos" panose="020B0004020202020204" pitchFamily="34" charset="0"/>
                <a:cs typeface="Times New Roman" panose="02020603050405020304" pitchFamily="18" charset="0"/>
              </a:rPr>
              <a:t>Justification: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rial" panose="020B0604020202020204" pitchFamily="34" charset="0"/>
                <a:ea typeface="Aptos" panose="020B0004020202020204" pitchFamily="34" charset="0"/>
                <a:cs typeface="Times New Roman" panose="02020603050405020304" pitchFamily="18" charset="0"/>
              </a:rPr>
              <a:t>Non-linear modeling</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a:t>
            </a:r>
            <a:r>
              <a:rPr lang="en-US" sz="1800" kern="100" dirty="0" err="1">
                <a:effectLst/>
                <a:latin typeface="Arial" panose="020B0604020202020204" pitchFamily="34" charset="0"/>
                <a:ea typeface="Aptos" panose="020B0004020202020204" pitchFamily="34" charset="0"/>
                <a:cs typeface="Times New Roman" panose="02020603050405020304" pitchFamily="18" charset="0"/>
              </a:rPr>
              <a:t>XGBoost</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handles complex relationships between price and sentiment features.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rial" panose="020B0604020202020204" pitchFamily="34" charset="0"/>
                <a:ea typeface="Aptos" panose="020B0004020202020204" pitchFamily="34" charset="0"/>
                <a:cs typeface="Times New Roman" panose="02020603050405020304" pitchFamily="18" charset="0"/>
              </a:rPr>
              <a:t>Robustness</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Performs well with noisy, real-world financial data.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rial" panose="020B0604020202020204" pitchFamily="34" charset="0"/>
                <a:ea typeface="Aptos" panose="020B0004020202020204" pitchFamily="34" charset="0"/>
                <a:cs typeface="Times New Roman" panose="02020603050405020304" pitchFamily="18" charset="0"/>
              </a:rPr>
              <a:t>Speed</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Efficient for training and tuning even on moderately sized datasets.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rial" panose="020B0604020202020204" pitchFamily="34" charset="0"/>
                <a:ea typeface="Aptos" panose="020B0004020202020204" pitchFamily="34" charset="0"/>
                <a:cs typeface="Times New Roman" panose="02020603050405020304" pitchFamily="18" charset="0"/>
              </a:rPr>
              <a:t>Interpretability</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Offers feature importance to help understand model behavior.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8915129-E72B-4217-A786-8091AA1BA2E3}" type="slidenum">
              <a:rPr lang="en-US" smtClean="0"/>
              <a:t>11</a:t>
            </a:fld>
            <a:endParaRPr lang="en-US"/>
          </a:p>
        </p:txBody>
      </p:sp>
    </p:spTree>
    <p:extLst>
      <p:ext uri="{BB962C8B-B14F-4D97-AF65-F5344CB8AC3E}">
        <p14:creationId xmlns:p14="http://schemas.microsoft.com/office/powerpoint/2010/main" val="484099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Class 0 (DOWN)</a:t>
            </a:r>
          </a:p>
          <a:p>
            <a:pPr>
              <a:buNone/>
            </a:pPr>
            <a:r>
              <a:rPr lang="en-US" dirty="0"/>
              <a:t>Class 1 (UP)</a:t>
            </a:r>
          </a:p>
          <a:p>
            <a:pPr>
              <a:buNone/>
            </a:pPr>
            <a:r>
              <a:rPr lang="en-US" dirty="0"/>
              <a:t>The model performs </a:t>
            </a:r>
            <a:r>
              <a:rPr lang="en-US" b="1" dirty="0"/>
              <a:t>moderately well</a:t>
            </a:r>
            <a:r>
              <a:rPr lang="en-US" dirty="0"/>
              <a:t>, especially on predicting UP days.</a:t>
            </a:r>
          </a:p>
          <a:p>
            <a:pPr>
              <a:buNone/>
            </a:pPr>
            <a:r>
              <a:rPr lang="en-US" dirty="0"/>
              <a:t>Performance on DOWN days is weaker, likely due to:</a:t>
            </a:r>
          </a:p>
          <a:p>
            <a:pPr>
              <a:buFont typeface="Arial" panose="020B0604020202020204" pitchFamily="34" charset="0"/>
              <a:buChar char="•"/>
            </a:pPr>
            <a:r>
              <a:rPr lang="en-US" dirty="0"/>
              <a:t>Small dataset (only 5 samples)</a:t>
            </a:r>
          </a:p>
          <a:p>
            <a:pPr>
              <a:buFont typeface="Arial" panose="020B0604020202020204" pitchFamily="34" charset="0"/>
              <a:buChar char="•"/>
            </a:pPr>
            <a:r>
              <a:rPr lang="en-US" dirty="0"/>
              <a:t>Possible class imbalance (3 ups, 2 downs)</a:t>
            </a:r>
          </a:p>
          <a:p>
            <a:endParaRPr lang="en-US" dirty="0"/>
          </a:p>
        </p:txBody>
      </p:sp>
      <p:sp>
        <p:nvSpPr>
          <p:cNvPr id="4" name="Slide Number Placeholder 3"/>
          <p:cNvSpPr>
            <a:spLocks noGrp="1"/>
          </p:cNvSpPr>
          <p:nvPr>
            <p:ph type="sldNum" sz="quarter" idx="5"/>
          </p:nvPr>
        </p:nvSpPr>
        <p:spPr/>
        <p:txBody>
          <a:bodyPr/>
          <a:lstStyle/>
          <a:p>
            <a:fld id="{58915129-E72B-4217-A786-8091AA1BA2E3}" type="slidenum">
              <a:rPr lang="en-US" smtClean="0"/>
              <a:t>12</a:t>
            </a:fld>
            <a:endParaRPr lang="en-US"/>
          </a:p>
        </p:txBody>
      </p:sp>
    </p:spTree>
    <p:extLst>
      <p:ext uri="{BB962C8B-B14F-4D97-AF65-F5344CB8AC3E}">
        <p14:creationId xmlns:p14="http://schemas.microsoft.com/office/powerpoint/2010/main" val="355135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AutoNum type="arabicPeriod"/>
            </a:pPr>
            <a:r>
              <a:rPr lang="en-US" b="1" dirty="0"/>
              <a:t>Financial Performance Metrics</a:t>
            </a:r>
            <a:r>
              <a:rPr lang="en-US"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Directional Accuracy</a:t>
            </a:r>
            <a:r>
              <a:rPr lang="en-US" dirty="0"/>
              <a:t>: Percentage of times your model correctly predicts whether a stock will go up or down</a:t>
            </a:r>
            <a:endParaRPr lang="en-US" b="1" dirty="0"/>
          </a:p>
          <a:p>
            <a:pPr>
              <a:buFont typeface="Arial" panose="020B0604020202020204" pitchFamily="34" charset="0"/>
              <a:buChar char="•"/>
            </a:pPr>
            <a:r>
              <a:rPr lang="en-US" b="1" dirty="0"/>
              <a:t>Hit Ratio</a:t>
            </a:r>
            <a:r>
              <a:rPr lang="en-US" dirty="0"/>
              <a:t>: Percentage of profitable trades from your model's recommendations</a:t>
            </a:r>
          </a:p>
          <a:p>
            <a:pPr>
              <a:buFont typeface="Arial" panose="020B0604020202020204" pitchFamily="34" charset="0"/>
              <a:buNone/>
            </a:pPr>
            <a:endParaRPr lang="en-US" dirty="0"/>
          </a:p>
          <a:p>
            <a:pPr marL="228600" indent="-228600">
              <a:buFont typeface="Arial" panose="020B0604020202020204" pitchFamily="34" charset="0"/>
              <a:buAutoNum type="arabicPeriod" startAt="2"/>
            </a:pPr>
            <a:r>
              <a:rPr lang="en-US" b="1" dirty="0"/>
              <a:t>Operational Metrics</a:t>
            </a:r>
          </a:p>
          <a:p>
            <a:pPr marL="171450" indent="-171450">
              <a:buFont typeface="Arial" panose="020B0604020202020204" pitchFamily="34" charset="0"/>
              <a:buChar char="•"/>
            </a:pPr>
            <a:r>
              <a:rPr lang="en-US" b="1" dirty="0"/>
              <a:t>Signal Stability</a:t>
            </a:r>
            <a:r>
              <a:rPr lang="en-US" dirty="0"/>
              <a:t>: How consistent are your model's recommendations over time?</a:t>
            </a:r>
          </a:p>
          <a:p>
            <a:pPr marL="171450" indent="-171450">
              <a:buFont typeface="Arial" panose="020B0604020202020204" pitchFamily="34" charset="0"/>
              <a:buChar char="•"/>
            </a:pPr>
            <a:r>
              <a:rPr lang="en-US" b="1" dirty="0"/>
              <a:t>Model Drift</a:t>
            </a:r>
            <a:r>
              <a:rPr lang="en-US" dirty="0"/>
              <a:t>: Is performance degrading over time? Model drift refers to the degradation of model performance over time as the relationship between inputs and outputs in the real world changes. Can be data driven by change of market conditions</a:t>
            </a:r>
          </a:p>
          <a:p>
            <a:endParaRPr lang="en-US" dirty="0"/>
          </a:p>
        </p:txBody>
      </p:sp>
      <p:sp>
        <p:nvSpPr>
          <p:cNvPr id="4" name="Slide Number Placeholder 3"/>
          <p:cNvSpPr>
            <a:spLocks noGrp="1"/>
          </p:cNvSpPr>
          <p:nvPr>
            <p:ph type="sldNum" sz="quarter" idx="5"/>
          </p:nvPr>
        </p:nvSpPr>
        <p:spPr/>
        <p:txBody>
          <a:bodyPr/>
          <a:lstStyle/>
          <a:p>
            <a:fld id="{58915129-E72B-4217-A786-8091AA1BA2E3}" type="slidenum">
              <a:rPr lang="en-US" smtClean="0"/>
              <a:t>14</a:t>
            </a:fld>
            <a:endParaRPr lang="en-US"/>
          </a:p>
        </p:txBody>
      </p:sp>
    </p:spTree>
    <p:extLst>
      <p:ext uri="{BB962C8B-B14F-4D97-AF65-F5344CB8AC3E}">
        <p14:creationId xmlns:p14="http://schemas.microsoft.com/office/powerpoint/2010/main" val="3124890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Challenge 1: Stock Data Has a Lot of Noise</a:t>
            </a:r>
          </a:p>
          <a:p>
            <a:pPr>
              <a:buNone/>
            </a:pPr>
            <a:r>
              <a:rPr lang="en-US" dirty="0"/>
              <a:t>Stock prices are highly volatile due to market sentiment and external events.</a:t>
            </a:r>
            <a:br>
              <a:rPr lang="en-US" dirty="0"/>
            </a:br>
            <a:r>
              <a:rPr lang="en-US" dirty="0"/>
              <a:t>This makes it hard for models to distinguish real patterns from random movements.</a:t>
            </a:r>
            <a:br>
              <a:rPr lang="en-US" dirty="0"/>
            </a:br>
            <a:r>
              <a:rPr lang="en-US" dirty="0"/>
              <a:t>To address this, use smoothing techniques, technical indicators, and robust ML models like LSTM or Random Forests.</a:t>
            </a:r>
          </a:p>
          <a:p>
            <a:pPr>
              <a:buNone/>
            </a:pPr>
            <a:r>
              <a:rPr lang="en-US" b="1" dirty="0"/>
              <a:t>Challenge 2: Access to Premium Data Isn’t Free</a:t>
            </a:r>
          </a:p>
          <a:p>
            <a:r>
              <a:rPr lang="en-US" dirty="0"/>
              <a:t>High-quality financial data often requires expensive subscriptions (e.g., Bloomberg).</a:t>
            </a:r>
            <a:br>
              <a:rPr lang="en-US" dirty="0"/>
            </a:br>
            <a:r>
              <a:rPr lang="en-US" dirty="0"/>
              <a:t>Free sources like Yahoo Finance or Alpha Vantage have limits in accuracy and frequency.</a:t>
            </a:r>
            <a:br>
              <a:rPr lang="en-US" dirty="0"/>
            </a:br>
            <a:r>
              <a:rPr lang="en-US" dirty="0"/>
              <a:t>Use open APIs, engineer features from raw data, or scrape news content for sentiment-based insights.</a:t>
            </a:r>
          </a:p>
          <a:p>
            <a:endParaRPr lang="en-US" dirty="0"/>
          </a:p>
        </p:txBody>
      </p:sp>
      <p:sp>
        <p:nvSpPr>
          <p:cNvPr id="4" name="Slide Number Placeholder 3"/>
          <p:cNvSpPr>
            <a:spLocks noGrp="1"/>
          </p:cNvSpPr>
          <p:nvPr>
            <p:ph type="sldNum" sz="quarter" idx="5"/>
          </p:nvPr>
        </p:nvSpPr>
        <p:spPr/>
        <p:txBody>
          <a:bodyPr/>
          <a:lstStyle/>
          <a:p>
            <a:fld id="{58915129-E72B-4217-A786-8091AA1BA2E3}" type="slidenum">
              <a:rPr lang="en-US" smtClean="0"/>
              <a:t>15</a:t>
            </a:fld>
            <a:endParaRPr lang="en-US"/>
          </a:p>
        </p:txBody>
      </p:sp>
    </p:spTree>
    <p:extLst>
      <p:ext uri="{BB962C8B-B14F-4D97-AF65-F5344CB8AC3E}">
        <p14:creationId xmlns:p14="http://schemas.microsoft.com/office/powerpoint/2010/main" val="297712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5/5/25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42F80E-97A5-505E-FF1E-063E102DE85F}"/>
              </a:ext>
            </a:extLst>
          </p:cNvPr>
          <p:cNvSpPr>
            <a:spLocks noGrp="1"/>
          </p:cNvSpPr>
          <p:nvPr>
            <p:ph type="title"/>
          </p:nvPr>
        </p:nvSpPr>
        <p:spPr>
          <a:xfrm>
            <a:off x="5107545" y="1519090"/>
            <a:ext cx="3604497" cy="1297115"/>
          </a:xfrm>
        </p:spPr>
        <p:txBody>
          <a:bodyPr vert="horz" lIns="91440" tIns="45720" rIns="91440" bIns="45720" rtlCol="0" anchor="t">
            <a:normAutofit/>
          </a:bodyPr>
          <a:lstStyle/>
          <a:p>
            <a:pPr algn="l" defTabSz="914400">
              <a:lnSpc>
                <a:spcPct val="90000"/>
              </a:lnSpc>
            </a:pPr>
            <a:r>
              <a:rPr lang="en-US" sz="3500" kern="1200" dirty="0">
                <a:solidFill>
                  <a:schemeClr val="tx2"/>
                </a:solidFill>
                <a:latin typeface="+mj-lt"/>
                <a:ea typeface="+mj-ea"/>
                <a:cs typeface="+mj-cs"/>
              </a:rPr>
              <a:t>STOCK ASSET SELECTION</a:t>
            </a:r>
          </a:p>
        </p:txBody>
      </p:sp>
      <p:sp>
        <p:nvSpPr>
          <p:cNvPr id="3" name="Content Placeholder 2">
            <a:extLst>
              <a:ext uri="{FF2B5EF4-FFF2-40B4-BE49-F238E27FC236}">
                <a16:creationId xmlns:a16="http://schemas.microsoft.com/office/drawing/2014/main" id="{09E63151-F054-426D-42FA-0791E6DE89B3}"/>
              </a:ext>
            </a:extLst>
          </p:cNvPr>
          <p:cNvSpPr>
            <a:spLocks noGrp="1"/>
          </p:cNvSpPr>
          <p:nvPr>
            <p:ph idx="1"/>
          </p:nvPr>
        </p:nvSpPr>
        <p:spPr>
          <a:xfrm>
            <a:off x="4875771" y="4612243"/>
            <a:ext cx="3604268" cy="838831"/>
          </a:xfrm>
        </p:spPr>
        <p:txBody>
          <a:bodyPr vert="horz" lIns="91440" tIns="45720" rIns="91440" bIns="45720" rtlCol="0" anchor="b">
            <a:normAutofit/>
          </a:bodyPr>
          <a:lstStyle/>
          <a:p>
            <a:pPr marL="0" indent="0" defTabSz="914400">
              <a:lnSpc>
                <a:spcPct val="90000"/>
              </a:lnSpc>
              <a:spcBef>
                <a:spcPts val="1000"/>
              </a:spcBef>
              <a:buNone/>
            </a:pPr>
            <a:r>
              <a:rPr lang="en-US" sz="1700" kern="1200" dirty="0">
                <a:solidFill>
                  <a:schemeClr val="tx2"/>
                </a:solidFill>
                <a:latin typeface="+mn-lt"/>
                <a:ea typeface="+mn-ea"/>
                <a:cs typeface="+mn-cs"/>
              </a:rPr>
              <a:t>By S. </a:t>
            </a:r>
            <a:r>
              <a:rPr lang="en-US" sz="1700" kern="1200" dirty="0" err="1">
                <a:solidFill>
                  <a:schemeClr val="tx2"/>
                </a:solidFill>
                <a:latin typeface="+mn-lt"/>
                <a:ea typeface="+mn-ea"/>
                <a:cs typeface="+mn-cs"/>
              </a:rPr>
              <a:t>Chin’ombe</a:t>
            </a:r>
            <a:r>
              <a:rPr lang="en-US" sz="1700" kern="1200" dirty="0">
                <a:solidFill>
                  <a:schemeClr val="tx2"/>
                </a:solidFill>
                <a:latin typeface="+mn-lt"/>
                <a:ea typeface="+mn-ea"/>
                <a:cs typeface="+mn-cs"/>
              </a:rPr>
              <a:t>, W. Chipangura, T. Kachepa &amp; I. </a:t>
            </a:r>
            <a:r>
              <a:rPr lang="en-US" sz="1700" kern="1200" dirty="0" err="1">
                <a:solidFill>
                  <a:schemeClr val="tx2"/>
                </a:solidFill>
                <a:latin typeface="+mn-lt"/>
                <a:ea typeface="+mn-ea"/>
                <a:cs typeface="+mn-cs"/>
              </a:rPr>
              <a:t>Madhara</a:t>
            </a:r>
            <a:endParaRPr lang="en-US" sz="1700" kern="1200" dirty="0">
              <a:solidFill>
                <a:schemeClr val="tx2"/>
              </a:solidFill>
              <a:latin typeface="+mn-lt"/>
              <a:ea typeface="+mn-ea"/>
              <a:cs typeface="+mn-cs"/>
            </a:endParaRPr>
          </a:p>
        </p:txBody>
      </p:sp>
      <p:pic>
        <p:nvPicPr>
          <p:cNvPr id="7" name="Graphic 6" descr="Checkmark">
            <a:extLst>
              <a:ext uri="{FF2B5EF4-FFF2-40B4-BE49-F238E27FC236}">
                <a16:creationId xmlns:a16="http://schemas.microsoft.com/office/drawing/2014/main" id="{C588AACE-D4B2-4926-0B75-3BFE3C3696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52" y="2333040"/>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5977"/>
            <a:ext cx="467900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5304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06DCB-BCE2-9AE5-D6CF-5D8FBAF33ADC}"/>
              </a:ext>
            </a:extLst>
          </p:cNvPr>
          <p:cNvSpPr>
            <a:spLocks noGrp="1"/>
          </p:cNvSpPr>
          <p:nvPr>
            <p:ph type="title"/>
          </p:nvPr>
        </p:nvSpPr>
        <p:spPr>
          <a:xfrm>
            <a:off x="1028699" y="294538"/>
            <a:ext cx="7421963" cy="1033669"/>
          </a:xfrm>
        </p:spPr>
        <p:txBody>
          <a:bodyPr>
            <a:normAutofit/>
          </a:bodyPr>
          <a:lstStyle/>
          <a:p>
            <a:r>
              <a:rPr lang="en-US" sz="3500" dirty="0">
                <a:solidFill>
                  <a:srgbClr val="FFFFFF"/>
                </a:solidFill>
              </a:rPr>
              <a:t>Feature Engineering</a:t>
            </a:r>
          </a:p>
        </p:txBody>
      </p:sp>
      <p:sp>
        <p:nvSpPr>
          <p:cNvPr id="3" name="Content Placeholder 2">
            <a:extLst>
              <a:ext uri="{FF2B5EF4-FFF2-40B4-BE49-F238E27FC236}">
                <a16:creationId xmlns:a16="http://schemas.microsoft.com/office/drawing/2014/main" id="{C8223C54-82B7-A68A-E320-91A26847B26D}"/>
              </a:ext>
            </a:extLst>
          </p:cNvPr>
          <p:cNvSpPr>
            <a:spLocks noGrp="1"/>
          </p:cNvSpPr>
          <p:nvPr>
            <p:ph idx="1"/>
          </p:nvPr>
        </p:nvSpPr>
        <p:spPr>
          <a:xfrm>
            <a:off x="1028699" y="2318197"/>
            <a:ext cx="7293023" cy="3683358"/>
          </a:xfrm>
        </p:spPr>
        <p:txBody>
          <a:bodyPr anchor="ctr">
            <a:normAutofit/>
          </a:bodyPr>
          <a:lstStyle/>
          <a:p>
            <a:pPr marL="171450" marR="0" indent="-514350">
              <a:lnSpc>
                <a:spcPct val="115000"/>
              </a:lnSpc>
              <a:spcAft>
                <a:spcPts val="800"/>
              </a:spcAft>
              <a:buAutoNum type="arabicPeriod"/>
            </a:pPr>
            <a:r>
              <a:rPr lang="en-US" sz="1800" kern="100" dirty="0">
                <a:effectLst/>
                <a:latin typeface="Arial" panose="020B0604020202020204" pitchFamily="34" charset="0"/>
                <a:ea typeface="Aptos" panose="020B0004020202020204" pitchFamily="34" charset="0"/>
                <a:cs typeface="Times New Roman" panose="02020603050405020304" pitchFamily="18" charset="0"/>
              </a:rPr>
              <a:t>Return </a:t>
            </a:r>
          </a:p>
          <a:p>
            <a:pPr marL="171450" marR="0" indent="-514350">
              <a:lnSpc>
                <a:spcPct val="115000"/>
              </a:lnSpc>
              <a:spcAft>
                <a:spcPts val="800"/>
              </a:spcAft>
              <a:buAutoNum type="arabicPeriod"/>
            </a:pPr>
            <a:r>
              <a:rPr lang="en-US" sz="1800" kern="100" dirty="0">
                <a:effectLst/>
                <a:latin typeface="Arial" panose="020B0604020202020204" pitchFamily="34" charset="0"/>
                <a:ea typeface="Aptos" panose="020B0004020202020204" pitchFamily="34" charset="0"/>
                <a:cs typeface="Times New Roman" panose="02020603050405020304" pitchFamily="18" charset="0"/>
              </a:rPr>
              <a:t>Direction </a:t>
            </a:r>
          </a:p>
          <a:p>
            <a:pPr marL="171450" marR="0" indent="-514350">
              <a:lnSpc>
                <a:spcPct val="115000"/>
              </a:lnSpc>
              <a:spcAft>
                <a:spcPts val="800"/>
              </a:spcAft>
              <a:buAutoNum type="arabicPeriod"/>
            </a:pPr>
            <a:r>
              <a:rPr lang="en-US" sz="1800" kern="100" dirty="0">
                <a:effectLst/>
                <a:latin typeface="Arial" panose="020B0604020202020204" pitchFamily="34" charset="0"/>
                <a:ea typeface="Aptos" panose="020B0004020202020204" pitchFamily="34" charset="0"/>
                <a:cs typeface="Times New Roman" panose="02020603050405020304" pitchFamily="18" charset="0"/>
              </a:rPr>
              <a:t>Sentiment Score (sentiment)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100" dirty="0">
                <a:latin typeface="Arial" panose="020B0604020202020204" pitchFamily="34" charset="0"/>
                <a:ea typeface="Aptos" panose="020B0004020202020204" pitchFamily="34" charset="0"/>
                <a:cs typeface="Times New Roman" panose="02020603050405020304" pitchFamily="18" charset="0"/>
              </a:rPr>
              <a:t>4</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Price Features (Open, High, Low, Close)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100" dirty="0">
                <a:latin typeface="Arial" panose="020B0604020202020204" pitchFamily="34" charset="0"/>
                <a:ea typeface="Aptos" panose="020B0004020202020204" pitchFamily="34" charset="0"/>
                <a:cs typeface="Times New Roman" panose="02020603050405020304" pitchFamily="18" charset="0"/>
              </a:rPr>
              <a:t>5</a:t>
            </a:r>
            <a:r>
              <a:rPr lang="en-US" sz="1800" kern="100" dirty="0">
                <a:effectLst/>
                <a:latin typeface="Arial" panose="020B0604020202020204" pitchFamily="34" charset="0"/>
                <a:ea typeface="Aptos" panose="020B0004020202020204" pitchFamily="34" charset="0"/>
                <a:cs typeface="Times New Roman" panose="02020603050405020304" pitchFamily="18" charset="0"/>
              </a:rPr>
              <a:t>.      Volume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dirty="0"/>
          </a:p>
          <a:p>
            <a:endParaRPr lang="en-US" sz="1700" dirty="0"/>
          </a:p>
        </p:txBody>
      </p:sp>
    </p:spTree>
    <p:extLst>
      <p:ext uri="{BB962C8B-B14F-4D97-AF65-F5344CB8AC3E}">
        <p14:creationId xmlns:p14="http://schemas.microsoft.com/office/powerpoint/2010/main" val="20858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65645-B723-A1BB-838B-24103E260236}"/>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Model Selection</a:t>
            </a:r>
          </a:p>
        </p:txBody>
      </p:sp>
      <p:sp>
        <p:nvSpPr>
          <p:cNvPr id="3" name="Content Placeholder 2">
            <a:extLst>
              <a:ext uri="{FF2B5EF4-FFF2-40B4-BE49-F238E27FC236}">
                <a16:creationId xmlns:a16="http://schemas.microsoft.com/office/drawing/2014/main" id="{456E2048-EFE4-41F6-D828-05821F49D6EB}"/>
              </a:ext>
            </a:extLst>
          </p:cNvPr>
          <p:cNvSpPr>
            <a:spLocks noGrp="1"/>
          </p:cNvSpPr>
          <p:nvPr>
            <p:ph idx="1"/>
          </p:nvPr>
        </p:nvSpPr>
        <p:spPr>
          <a:xfrm>
            <a:off x="1028699" y="2318197"/>
            <a:ext cx="7293023" cy="3683358"/>
          </a:xfrm>
        </p:spPr>
        <p:txBody>
          <a:bodyPr anchor="ctr">
            <a:normAutofit/>
          </a:bodyPr>
          <a:lstStyle/>
          <a:p>
            <a:pPr marL="0" marR="0">
              <a:spcAft>
                <a:spcPts val="800"/>
              </a:spcAft>
              <a:buNone/>
            </a:pPr>
            <a:r>
              <a:rPr lang="en-US" sz="1700" kern="100" dirty="0" err="1">
                <a:effectLst/>
                <a:latin typeface="Arial" panose="020B0604020202020204" pitchFamily="34" charset="0"/>
                <a:ea typeface="Aptos" panose="020B0004020202020204" pitchFamily="34" charset="0"/>
                <a:cs typeface="Times New Roman" panose="02020603050405020304" pitchFamily="18" charset="0"/>
              </a:rPr>
              <a:t>XGBoost</a:t>
            </a:r>
            <a:r>
              <a:rPr lang="en-US" sz="1700" kern="100" dirty="0">
                <a:effectLst/>
                <a:latin typeface="Arial" panose="020B0604020202020204" pitchFamily="34" charset="0"/>
                <a:ea typeface="Aptos" panose="020B0004020202020204" pitchFamily="34" charset="0"/>
                <a:cs typeface="Times New Roman" panose="02020603050405020304" pitchFamily="18" charset="0"/>
              </a:rPr>
              <a:t> was selected for classification tasks based on its performance and suitability for structured financial data.</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700" b="1" kern="100" dirty="0">
                <a:effectLst/>
                <a:latin typeface="Arial" panose="020B0604020202020204" pitchFamily="34" charset="0"/>
                <a:ea typeface="Aptos" panose="020B0004020202020204" pitchFamily="34" charset="0"/>
                <a:cs typeface="Times New Roman" panose="02020603050405020304" pitchFamily="18" charset="0"/>
              </a:rPr>
              <a:t>Non-linear modeling</a:t>
            </a:r>
          </a:p>
          <a:p>
            <a:pPr marL="342900" marR="0" lvl="0" indent="-342900">
              <a:spcAft>
                <a:spcPts val="800"/>
              </a:spcAft>
              <a:buSzPts val="1000"/>
              <a:buFont typeface="Symbol" panose="05050102010706020507" pitchFamily="18" charset="2"/>
              <a:buChar char=""/>
              <a:tabLst>
                <a:tab pos="457200" algn="l"/>
              </a:tabLst>
            </a:pPr>
            <a:r>
              <a:rPr lang="en-US" sz="1700" b="1" kern="100" dirty="0">
                <a:effectLst/>
                <a:latin typeface="Arial" panose="020B0604020202020204" pitchFamily="34" charset="0"/>
                <a:ea typeface="Aptos" panose="020B0004020202020204" pitchFamily="34" charset="0"/>
                <a:cs typeface="Times New Roman" panose="02020603050405020304" pitchFamily="18" charset="0"/>
              </a:rPr>
              <a:t>Robustness</a:t>
            </a:r>
          </a:p>
          <a:p>
            <a:pPr marL="342900" marR="0" lvl="0" indent="-342900">
              <a:spcAft>
                <a:spcPts val="800"/>
              </a:spcAft>
              <a:buSzPts val="1000"/>
              <a:buFont typeface="Symbol" panose="05050102010706020507" pitchFamily="18" charset="2"/>
              <a:buChar char=""/>
              <a:tabLst>
                <a:tab pos="457200" algn="l"/>
              </a:tabLst>
            </a:pPr>
            <a:r>
              <a:rPr lang="en-US" sz="1700" b="1" kern="100" dirty="0">
                <a:effectLst/>
                <a:latin typeface="Arial" panose="020B0604020202020204" pitchFamily="34" charset="0"/>
                <a:ea typeface="Aptos" panose="020B0004020202020204" pitchFamily="34" charset="0"/>
                <a:cs typeface="Times New Roman" panose="02020603050405020304" pitchFamily="18" charset="0"/>
              </a:rPr>
              <a:t>Speed</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700" dirty="0"/>
          </a:p>
        </p:txBody>
      </p:sp>
    </p:spTree>
    <p:extLst>
      <p:ext uri="{BB962C8B-B14F-4D97-AF65-F5344CB8AC3E}">
        <p14:creationId xmlns:p14="http://schemas.microsoft.com/office/powerpoint/2010/main" val="207978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8FF4B4-F98F-82E8-7182-6FCED9A7A8ED}"/>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Evaluations</a:t>
            </a:r>
          </a:p>
        </p:txBody>
      </p:sp>
      <p:pic>
        <p:nvPicPr>
          <p:cNvPr id="3" name="Content Placeholder 4">
            <a:extLst>
              <a:ext uri="{FF2B5EF4-FFF2-40B4-BE49-F238E27FC236}">
                <a16:creationId xmlns:a16="http://schemas.microsoft.com/office/drawing/2014/main" id="{8BA16B91-8C5A-A122-7FDA-7C482E67D126}"/>
              </a:ext>
            </a:extLst>
          </p:cNvPr>
          <p:cNvPicPr>
            <a:picLocks noGrp="1" noChangeAspect="1"/>
          </p:cNvPicPr>
          <p:nvPr>
            <p:ph idx="1"/>
          </p:nvPr>
        </p:nvPicPr>
        <p:blipFill>
          <a:blip r:embed="rId3"/>
          <a:srcRect r="29133"/>
          <a:stretch/>
        </p:blipFill>
        <p:spPr>
          <a:xfrm>
            <a:off x="2015993" y="2845546"/>
            <a:ext cx="4399095" cy="2297954"/>
          </a:xfrm>
        </p:spPr>
      </p:pic>
    </p:spTree>
    <p:extLst>
      <p:ext uri="{BB962C8B-B14F-4D97-AF65-F5344CB8AC3E}">
        <p14:creationId xmlns:p14="http://schemas.microsoft.com/office/powerpoint/2010/main" val="1850410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4CAEE-B387-A920-BAF0-86F624719AD4}"/>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Demo</a:t>
            </a:r>
          </a:p>
        </p:txBody>
      </p:sp>
      <p:sp>
        <p:nvSpPr>
          <p:cNvPr id="3" name="Content Placeholder 2">
            <a:extLst>
              <a:ext uri="{FF2B5EF4-FFF2-40B4-BE49-F238E27FC236}">
                <a16:creationId xmlns:a16="http://schemas.microsoft.com/office/drawing/2014/main" id="{B3C97C41-0B6D-42A9-0468-4E5980715C88}"/>
              </a:ext>
            </a:extLst>
          </p:cNvPr>
          <p:cNvSpPr>
            <a:spLocks noGrp="1"/>
          </p:cNvSpPr>
          <p:nvPr>
            <p:ph idx="1"/>
          </p:nvPr>
        </p:nvSpPr>
        <p:spPr>
          <a:xfrm>
            <a:off x="1028699" y="2318197"/>
            <a:ext cx="7293023" cy="3683358"/>
          </a:xfrm>
        </p:spPr>
        <p:txBody>
          <a:bodyPr anchor="ctr">
            <a:normAutofit/>
          </a:bodyPr>
          <a:lstStyle/>
          <a:p>
            <a:endParaRPr lang="en-US" sz="1700"/>
          </a:p>
        </p:txBody>
      </p:sp>
    </p:spTree>
    <p:extLst>
      <p:ext uri="{BB962C8B-B14F-4D97-AF65-F5344CB8AC3E}">
        <p14:creationId xmlns:p14="http://schemas.microsoft.com/office/powerpoint/2010/main" val="879726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964E5-8277-432E-BA1C-0D99DD548278}"/>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KPI’s</a:t>
            </a:r>
          </a:p>
        </p:txBody>
      </p:sp>
      <p:sp>
        <p:nvSpPr>
          <p:cNvPr id="34" name="Content Placeholder 2">
            <a:extLst>
              <a:ext uri="{FF2B5EF4-FFF2-40B4-BE49-F238E27FC236}">
                <a16:creationId xmlns:a16="http://schemas.microsoft.com/office/drawing/2014/main" id="{F7F9A868-1AE5-7D15-15B6-75F358B62082}"/>
              </a:ext>
            </a:extLst>
          </p:cNvPr>
          <p:cNvSpPr>
            <a:spLocks noGrp="1"/>
          </p:cNvSpPr>
          <p:nvPr>
            <p:ph idx="1"/>
          </p:nvPr>
        </p:nvSpPr>
        <p:spPr>
          <a:xfrm>
            <a:off x="1028699" y="2318197"/>
            <a:ext cx="7293023" cy="3683358"/>
          </a:xfrm>
        </p:spPr>
        <p:txBody>
          <a:bodyPr anchor="ctr">
            <a:normAutofit/>
          </a:bodyPr>
          <a:lstStyle/>
          <a:p>
            <a:pPr marL="0" indent="0">
              <a:buNone/>
            </a:pPr>
            <a:r>
              <a:rPr lang="en-US" sz="1700" b="1" u="sng"/>
              <a:t>Financial Performance Metrics</a:t>
            </a:r>
            <a:r>
              <a:rPr lang="en-US" sz="1700" b="1"/>
              <a:t>:</a:t>
            </a:r>
          </a:p>
          <a:p>
            <a:r>
              <a:rPr lang="en-US" sz="1700"/>
              <a:t>Directional Accuracy</a:t>
            </a:r>
          </a:p>
          <a:p>
            <a:r>
              <a:rPr lang="en-US" sz="1700"/>
              <a:t>Hit Ratio</a:t>
            </a:r>
          </a:p>
          <a:p>
            <a:pPr marL="0" indent="0">
              <a:buNone/>
            </a:pPr>
            <a:r>
              <a:rPr lang="en-US" sz="1700" b="1" u="sng"/>
              <a:t>Operational Metrics:</a:t>
            </a:r>
          </a:p>
          <a:p>
            <a:r>
              <a:rPr lang="en-US" sz="1700"/>
              <a:t>Model Drift</a:t>
            </a:r>
          </a:p>
          <a:p>
            <a:pPr marL="0" indent="0">
              <a:buNone/>
            </a:pPr>
            <a:endParaRPr lang="en-US" sz="1700"/>
          </a:p>
        </p:txBody>
      </p:sp>
    </p:spTree>
    <p:extLst>
      <p:ext uri="{BB962C8B-B14F-4D97-AF65-F5344CB8AC3E}">
        <p14:creationId xmlns:p14="http://schemas.microsoft.com/office/powerpoint/2010/main" val="262483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95DF00-A711-1732-ACC7-D99B20AF93F3}"/>
              </a:ext>
            </a:extLst>
          </p:cNvPr>
          <p:cNvSpPr>
            <a:spLocks noGrp="1"/>
          </p:cNvSpPr>
          <p:nvPr>
            <p:ph type="title"/>
          </p:nvPr>
        </p:nvSpPr>
        <p:spPr>
          <a:xfrm>
            <a:off x="1028697" y="348865"/>
            <a:ext cx="7533018" cy="877729"/>
          </a:xfrm>
        </p:spPr>
        <p:txBody>
          <a:bodyPr anchor="ctr">
            <a:normAutofit/>
          </a:bodyPr>
          <a:lstStyle/>
          <a:p>
            <a:r>
              <a:rPr lang="en-US" sz="3500">
                <a:solidFill>
                  <a:srgbClr val="FFFFFF"/>
                </a:solidFill>
              </a:rPr>
              <a:t>Challenges</a:t>
            </a:r>
          </a:p>
        </p:txBody>
      </p:sp>
      <p:graphicFrame>
        <p:nvGraphicFramePr>
          <p:cNvPr id="5" name="Content Placeholder 2">
            <a:extLst>
              <a:ext uri="{FF2B5EF4-FFF2-40B4-BE49-F238E27FC236}">
                <a16:creationId xmlns:a16="http://schemas.microsoft.com/office/drawing/2014/main" id="{6EC63710-AEF0-0615-E3D4-E0B59655A06C}"/>
              </a:ext>
            </a:extLst>
          </p:cNvPr>
          <p:cNvGraphicFramePr>
            <a:graphicFrameLocks noGrp="1"/>
          </p:cNvGraphicFramePr>
          <p:nvPr>
            <p:ph idx="1"/>
            <p:extLst>
              <p:ext uri="{D42A27DB-BD31-4B8C-83A1-F6EECF244321}">
                <p14:modId xmlns:p14="http://schemas.microsoft.com/office/powerpoint/2010/main" val="1213070673"/>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9950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Future Work and Improvements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dirty="0"/>
              <a:t>Live Model Retraining</a:t>
            </a:r>
          </a:p>
          <a:p>
            <a:r>
              <a:rPr lang="en-US" sz="1700" dirty="0"/>
              <a:t>Expand Asset Pool</a:t>
            </a:r>
          </a:p>
          <a:p>
            <a:r>
              <a:rPr lang="en-US" sz="1700" dirty="0"/>
              <a:t>Stress Test and Robust </a:t>
            </a:r>
            <a:r>
              <a:rPr lang="en-US" sz="1700" dirty="0" err="1"/>
              <a:t>Backtesting</a:t>
            </a:r>
            <a:endParaRPr lang="en-US" sz="1700" dirty="0"/>
          </a:p>
          <a:p>
            <a:r>
              <a:rPr lang="en-US" sz="1700" dirty="0"/>
              <a:t>Explicitly optimize for risk exposure</a:t>
            </a:r>
          </a:p>
          <a:p>
            <a:r>
              <a:rPr lang="en-US" sz="1700" dirty="0"/>
              <a:t>Integrate pre-trained financial NLP models like </a:t>
            </a:r>
            <a:r>
              <a:rPr lang="en-US" sz="1700" dirty="0" err="1"/>
              <a:t>FinBERT</a:t>
            </a:r>
            <a:r>
              <a:rPr lang="en-US" sz="1700" dirty="0"/>
              <a:t> to improve sentiment accuracy.</a:t>
            </a:r>
          </a:p>
          <a:p>
            <a:r>
              <a:rPr lang="en-US" sz="1700" dirty="0"/>
              <a:t>Adapt the pipeline to run in real time using a streaming service or API to monitor live headlines and make instant sentiment predictions.</a:t>
            </a:r>
          </a:p>
          <a:p>
            <a:r>
              <a:rPr lang="en-US" sz="1700" dirty="0"/>
              <a:t>KPI calculation (A function that computes all relevant metrics of the system)</a:t>
            </a:r>
          </a:p>
          <a:p>
            <a:endParaRPr lang="en-US" sz="17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Conclusion &amp; Recommendations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dirty="0"/>
              <a:t>Predicts top assets reliably but should be used as a decision support system.</a:t>
            </a:r>
          </a:p>
          <a:p>
            <a:r>
              <a:rPr lang="en-US" sz="1700" dirty="0"/>
              <a:t>It is advised to journal predictions made by the system vs the actual results.</a:t>
            </a:r>
          </a:p>
          <a:p>
            <a:endParaRPr lang="en-US" sz="17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8"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9144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40040" y="-1133192"/>
            <a:ext cx="6858001" cy="9124385"/>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1072" y="0"/>
            <a:ext cx="4572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
            <a:ext cx="9137153"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784" y="4049"/>
            <a:ext cx="7662432"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2D1B5D-716E-EFEC-9ACB-B990A374CBC2}"/>
              </a:ext>
            </a:extLst>
          </p:cNvPr>
          <p:cNvSpPr>
            <a:spLocks noGrp="1"/>
          </p:cNvSpPr>
          <p:nvPr>
            <p:ph type="title"/>
          </p:nvPr>
        </p:nvSpPr>
        <p:spPr>
          <a:xfrm>
            <a:off x="1520019" y="1030406"/>
            <a:ext cx="6110785" cy="3081242"/>
          </a:xfrm>
        </p:spPr>
        <p:txBody>
          <a:bodyPr vert="horz" lIns="91440" tIns="45720" rIns="91440" bIns="45720" rtlCol="0" anchor="ctr">
            <a:normAutofit/>
          </a:bodyPr>
          <a:lstStyle/>
          <a:p>
            <a:pPr defTabSz="914400">
              <a:lnSpc>
                <a:spcPct val="90000"/>
              </a:lnSpc>
            </a:pPr>
            <a:r>
              <a:rPr lang="en-US" sz="4200" kern="1200">
                <a:solidFill>
                  <a:srgbClr val="FFFFFF"/>
                </a:solidFill>
                <a:latin typeface="+mj-lt"/>
                <a:ea typeface="+mj-ea"/>
                <a:cs typeface="+mj-cs"/>
              </a:rPr>
              <a:t>Thank You!</a:t>
            </a:r>
          </a:p>
        </p:txBody>
      </p:sp>
      <p:sp>
        <p:nvSpPr>
          <p:cNvPr id="3" name="Content Placeholder 2">
            <a:extLst>
              <a:ext uri="{FF2B5EF4-FFF2-40B4-BE49-F238E27FC236}">
                <a16:creationId xmlns:a16="http://schemas.microsoft.com/office/drawing/2014/main" id="{35B62032-AE99-003D-9A7E-56BD6C6010AE}"/>
              </a:ext>
            </a:extLst>
          </p:cNvPr>
          <p:cNvSpPr>
            <a:spLocks noGrp="1"/>
          </p:cNvSpPr>
          <p:nvPr>
            <p:ph idx="1"/>
          </p:nvPr>
        </p:nvSpPr>
        <p:spPr>
          <a:xfrm>
            <a:off x="1169957" y="5171093"/>
            <a:ext cx="6808971" cy="860620"/>
          </a:xfrm>
        </p:spPr>
        <p:txBody>
          <a:bodyPr vert="horz" lIns="91440" tIns="45720" rIns="91440" bIns="45720" rtlCol="0" anchor="ctr">
            <a:normAutofit/>
          </a:bodyPr>
          <a:lstStyle/>
          <a:p>
            <a:pPr marL="0" indent="0" algn="ctr" defTabSz="914400">
              <a:lnSpc>
                <a:spcPct val="90000"/>
              </a:lnSpc>
              <a:spcBef>
                <a:spcPts val="1000"/>
              </a:spcBef>
              <a:buNone/>
            </a:pPr>
            <a:r>
              <a:rPr lang="en-US" sz="2400" kern="1200">
                <a:solidFill>
                  <a:srgbClr val="FFFFFF"/>
                </a:solidFill>
                <a:latin typeface="+mn-lt"/>
                <a:ea typeface="+mn-ea"/>
                <a:cs typeface="+mn-cs"/>
              </a:rPr>
              <a:t>Any Questions?</a:t>
            </a:r>
          </a:p>
        </p:txBody>
      </p:sp>
    </p:spTree>
    <p:extLst>
      <p:ext uri="{BB962C8B-B14F-4D97-AF65-F5344CB8AC3E}">
        <p14:creationId xmlns:p14="http://schemas.microsoft.com/office/powerpoint/2010/main" val="115777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Project Overview</a:t>
            </a: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buNone/>
            </a:pPr>
            <a:r>
              <a:rPr lang="en-US" sz="1700" b="1" u="sng" dirty="0"/>
              <a:t>Goal:</a:t>
            </a:r>
          </a:p>
          <a:p>
            <a:r>
              <a:rPr lang="en-US" sz="1700" dirty="0"/>
              <a:t>- Predict and recommend the top performing stocks monthly.</a:t>
            </a:r>
          </a:p>
          <a:p>
            <a:pPr marL="0" indent="0">
              <a:buNone/>
            </a:pPr>
            <a:r>
              <a:rPr lang="en-US" sz="1700" b="1" u="sng" dirty="0"/>
              <a:t>Stakeholder Needs:</a:t>
            </a:r>
          </a:p>
          <a:p>
            <a:r>
              <a:rPr lang="en-US" sz="1700" dirty="0"/>
              <a:t>- Dashboard-ready predictions.</a:t>
            </a:r>
          </a:p>
          <a:p>
            <a:r>
              <a:rPr lang="en-US" sz="1700" dirty="0"/>
              <a:t>- Actionable 'Buy/Sell/Do Not Enter' recommendations.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F561E-DA23-6B16-F9C8-08EE340A043C}"/>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Architecture</a:t>
            </a:r>
          </a:p>
        </p:txBody>
      </p:sp>
      <p:pic>
        <p:nvPicPr>
          <p:cNvPr id="5" name="Content Placeholder 4" descr="A diagram of a software application&#10;&#10;AI-generated content may be incorrect.">
            <a:extLst>
              <a:ext uri="{FF2B5EF4-FFF2-40B4-BE49-F238E27FC236}">
                <a16:creationId xmlns:a16="http://schemas.microsoft.com/office/drawing/2014/main" id="{DE4F4F2B-FB16-10C7-783C-D96F495E8769}"/>
              </a:ext>
            </a:extLst>
          </p:cNvPr>
          <p:cNvPicPr>
            <a:picLocks noGrp="1" noChangeAspect="1"/>
          </p:cNvPicPr>
          <p:nvPr>
            <p:ph idx="1"/>
          </p:nvPr>
        </p:nvPicPr>
        <p:blipFill>
          <a:blip r:embed="rId2"/>
          <a:stretch>
            <a:fillRect/>
          </a:stretch>
        </p:blipFill>
        <p:spPr>
          <a:xfrm>
            <a:off x="1911746" y="2317750"/>
            <a:ext cx="5526882" cy="3684588"/>
          </a:xfrm>
        </p:spPr>
      </p:pic>
    </p:spTree>
    <p:extLst>
      <p:ext uri="{BB962C8B-B14F-4D97-AF65-F5344CB8AC3E}">
        <p14:creationId xmlns:p14="http://schemas.microsoft.com/office/powerpoint/2010/main" val="230172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Technical &amp; Fundamental Analysis</a:t>
            </a:r>
          </a:p>
        </p:txBody>
      </p:sp>
      <p:graphicFrame>
        <p:nvGraphicFramePr>
          <p:cNvPr id="18" name="Content Placeholder 2">
            <a:extLst>
              <a:ext uri="{FF2B5EF4-FFF2-40B4-BE49-F238E27FC236}">
                <a16:creationId xmlns:a16="http://schemas.microsoft.com/office/drawing/2014/main" id="{1378228E-961D-92EC-D0D4-603F5189096D}"/>
              </a:ext>
            </a:extLst>
          </p:cNvPr>
          <p:cNvGraphicFramePr>
            <a:graphicFrameLocks noGrp="1"/>
          </p:cNvGraphicFramePr>
          <p:nvPr>
            <p:ph idx="1"/>
            <p:extLst>
              <p:ext uri="{D42A27DB-BD31-4B8C-83A1-F6EECF244321}">
                <p14:modId xmlns:p14="http://schemas.microsoft.com/office/powerpoint/2010/main" val="496662390"/>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Model Selection</a:t>
            </a:r>
          </a:p>
        </p:txBody>
      </p:sp>
      <p:sp>
        <p:nvSpPr>
          <p:cNvPr id="3" name="Content Placeholder 2"/>
          <p:cNvSpPr>
            <a:spLocks noGrp="1"/>
          </p:cNvSpPr>
          <p:nvPr>
            <p:ph idx="1"/>
          </p:nvPr>
        </p:nvSpPr>
        <p:spPr>
          <a:xfrm>
            <a:off x="1028699" y="2318197"/>
            <a:ext cx="7293023" cy="3683358"/>
          </a:xfrm>
        </p:spPr>
        <p:txBody>
          <a:bodyPr anchor="ctr">
            <a:normAutofit/>
          </a:bodyPr>
          <a:lstStyle/>
          <a:p>
            <a:pPr marL="0" indent="0">
              <a:buNone/>
            </a:pPr>
            <a:r>
              <a:rPr lang="en-US" sz="1700" b="1" u="sng" dirty="0"/>
              <a:t>Target Variable Type</a:t>
            </a:r>
            <a:r>
              <a:rPr lang="en-US" sz="1700" b="1" dirty="0"/>
              <a:t>: </a:t>
            </a:r>
            <a:r>
              <a:rPr lang="en-US" sz="1700" dirty="0"/>
              <a:t>Continuous. Therefore, </a:t>
            </a:r>
          </a:p>
          <a:p>
            <a:pPr marL="0" indent="0">
              <a:buNone/>
            </a:pPr>
            <a:r>
              <a:rPr lang="en-US" sz="1700" b="1" u="sng" dirty="0"/>
              <a:t>Random Forest Regressor</a:t>
            </a:r>
          </a:p>
          <a:p>
            <a:r>
              <a:rPr lang="en-US" sz="1700" dirty="0"/>
              <a:t>Why? A robust non-linear model that handles complex relationships between features.</a:t>
            </a:r>
          </a:p>
          <a:p>
            <a:r>
              <a:rPr lang="en-US" sz="1700" dirty="0"/>
              <a:t>Pros: Handles non-linearity, reduces overfitting through </a:t>
            </a:r>
            <a:r>
              <a:rPr lang="en-US" sz="1700" dirty="0" err="1"/>
              <a:t>ensembling</a:t>
            </a:r>
            <a:r>
              <a:rPr lang="en-US" sz="1700" dirty="0"/>
              <a:t>, and aids in feature selection via </a:t>
            </a:r>
            <a:r>
              <a:rPr lang="en-US" sz="1700" dirty="0" err="1"/>
              <a:t>feature_importance</a:t>
            </a:r>
            <a:r>
              <a:rPr lang="en-US" sz="1700" dirty="0"/>
              <a:t>_.</a:t>
            </a:r>
          </a:p>
          <a:p>
            <a:r>
              <a:rPr lang="en-US" sz="1700" dirty="0"/>
              <a:t>Cons: Can be slow and relatively less accurate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Feature Selection &amp; Engineering</a:t>
            </a:r>
          </a:p>
        </p:txBody>
      </p:sp>
      <p:graphicFrame>
        <p:nvGraphicFramePr>
          <p:cNvPr id="5" name="Content Placeholder 2">
            <a:extLst>
              <a:ext uri="{FF2B5EF4-FFF2-40B4-BE49-F238E27FC236}">
                <a16:creationId xmlns:a16="http://schemas.microsoft.com/office/drawing/2014/main" id="{029316AD-A92D-32DF-E0A8-9E2F5F0BE930}"/>
              </a:ext>
            </a:extLst>
          </p:cNvPr>
          <p:cNvGraphicFramePr>
            <a:graphicFrameLocks noGrp="1"/>
          </p:cNvGraphicFramePr>
          <p:nvPr>
            <p:ph idx="1"/>
            <p:extLst>
              <p:ext uri="{D42A27DB-BD31-4B8C-83A1-F6EECF244321}">
                <p14:modId xmlns:p14="http://schemas.microsoft.com/office/powerpoint/2010/main" val="1651414999"/>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Evaluation &amp; Metrics</a:t>
            </a:r>
          </a:p>
        </p:txBody>
      </p:sp>
      <p:graphicFrame>
        <p:nvGraphicFramePr>
          <p:cNvPr id="5" name="Content Placeholder 2">
            <a:extLst>
              <a:ext uri="{FF2B5EF4-FFF2-40B4-BE49-F238E27FC236}">
                <a16:creationId xmlns:a16="http://schemas.microsoft.com/office/drawing/2014/main" id="{41AC6BF9-7027-11DA-E64A-93CB519D3922}"/>
              </a:ext>
            </a:extLst>
          </p:cNvPr>
          <p:cNvGraphicFramePr>
            <a:graphicFrameLocks noGrp="1"/>
          </p:cNvGraphicFramePr>
          <p:nvPr>
            <p:ph idx="1"/>
            <p:extLst>
              <p:ext uri="{D42A27DB-BD31-4B8C-83A1-F6EECF244321}">
                <p14:modId xmlns:p14="http://schemas.microsoft.com/office/powerpoint/2010/main" val="369298840"/>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Model Evaluation Visuals</a:t>
            </a:r>
          </a:p>
        </p:txBody>
      </p:sp>
      <p:pic>
        <p:nvPicPr>
          <p:cNvPr id="7" name="Content Placeholder 6">
            <a:extLst>
              <a:ext uri="{FF2B5EF4-FFF2-40B4-BE49-F238E27FC236}">
                <a16:creationId xmlns:a16="http://schemas.microsoft.com/office/drawing/2014/main" id="{0993C549-E8A3-64B6-8D81-2ECDB440D658}"/>
              </a:ext>
            </a:extLst>
          </p:cNvPr>
          <p:cNvPicPr>
            <a:picLocks noGrp="1" noChangeAspect="1"/>
          </p:cNvPicPr>
          <p:nvPr>
            <p:ph idx="1"/>
          </p:nvPr>
        </p:nvPicPr>
        <p:blipFill>
          <a:blip r:embed="rId2"/>
          <a:stretch>
            <a:fillRect/>
          </a:stretch>
        </p:blipFill>
        <p:spPr>
          <a:xfrm>
            <a:off x="1261843" y="1966293"/>
            <a:ext cx="6620311" cy="44521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DF292-2869-85C9-9D3C-70307EAC6DB4}"/>
              </a:ext>
            </a:extLst>
          </p:cNvPr>
          <p:cNvSpPr>
            <a:spLocks noGrp="1"/>
          </p:cNvSpPr>
          <p:nvPr>
            <p:ph type="title"/>
          </p:nvPr>
        </p:nvSpPr>
        <p:spPr>
          <a:xfrm>
            <a:off x="1028699" y="294538"/>
            <a:ext cx="7421963" cy="1033669"/>
          </a:xfrm>
        </p:spPr>
        <p:txBody>
          <a:bodyPr>
            <a:normAutofit/>
          </a:bodyPr>
          <a:lstStyle/>
          <a:p>
            <a:r>
              <a:rPr lang="en-US" sz="3500">
                <a:solidFill>
                  <a:srgbClr val="FFFFFF"/>
                </a:solidFill>
              </a:rPr>
              <a:t>Sentiment Analysis</a:t>
            </a:r>
          </a:p>
        </p:txBody>
      </p:sp>
      <p:sp>
        <p:nvSpPr>
          <p:cNvPr id="3" name="Content Placeholder 2">
            <a:extLst>
              <a:ext uri="{FF2B5EF4-FFF2-40B4-BE49-F238E27FC236}">
                <a16:creationId xmlns:a16="http://schemas.microsoft.com/office/drawing/2014/main" id="{C1ABD511-BE03-DFFC-DD02-1013B611A4B0}"/>
              </a:ext>
            </a:extLst>
          </p:cNvPr>
          <p:cNvSpPr>
            <a:spLocks noGrp="1"/>
          </p:cNvSpPr>
          <p:nvPr>
            <p:ph idx="1"/>
          </p:nvPr>
        </p:nvSpPr>
        <p:spPr>
          <a:xfrm>
            <a:off x="1028699" y="2318197"/>
            <a:ext cx="7293023" cy="3683358"/>
          </a:xfrm>
        </p:spPr>
        <p:txBody>
          <a:bodyPr anchor="ctr">
            <a:normAutofit/>
          </a:bodyPr>
          <a:lstStyle/>
          <a:p>
            <a:pPr marL="0" indent="0">
              <a:spcAft>
                <a:spcPts val="800"/>
              </a:spcAft>
              <a:buSzPts val="1000"/>
              <a:buNone/>
              <a:tabLst>
                <a:tab pos="457200" algn="l"/>
              </a:tabLst>
            </a:pPr>
            <a:r>
              <a:rPr lang="en-US" sz="1700" b="1" u="sng" kern="100" dirty="0">
                <a:effectLst/>
                <a:latin typeface="Arial" panose="020B0604020202020204" pitchFamily="34" charset="0"/>
                <a:ea typeface="Aptos" panose="020B0004020202020204" pitchFamily="34" charset="0"/>
                <a:cs typeface="Times New Roman" panose="02020603050405020304" pitchFamily="18" charset="0"/>
              </a:rPr>
              <a:t>News Data:</a:t>
            </a:r>
            <a:br>
              <a:rPr lang="en-US" sz="1700" kern="100" dirty="0">
                <a:effectLst/>
                <a:latin typeface="Arial" panose="020B0604020202020204" pitchFamily="34" charset="0"/>
                <a:ea typeface="Aptos" panose="020B0004020202020204" pitchFamily="34" charset="0"/>
                <a:cs typeface="Times New Roman" panose="02020603050405020304" pitchFamily="18" charset="0"/>
              </a:rPr>
            </a:br>
            <a:r>
              <a:rPr lang="en-US" sz="1700" kern="100" dirty="0" err="1">
                <a:effectLst/>
                <a:latin typeface="Arial" panose="020B0604020202020204" pitchFamily="34" charset="0"/>
                <a:ea typeface="Aptos" panose="020B0004020202020204" pitchFamily="34" charset="0"/>
                <a:cs typeface="Times New Roman" panose="02020603050405020304" pitchFamily="18" charset="0"/>
              </a:rPr>
              <a:t>Source:NewsAPI</a:t>
            </a:r>
            <a:br>
              <a:rPr lang="en-US" sz="1700" kern="100" dirty="0">
                <a:effectLst/>
                <a:latin typeface="Arial" panose="020B0604020202020204" pitchFamily="34" charset="0"/>
                <a:ea typeface="Aptos" panose="020B0004020202020204" pitchFamily="34" charset="0"/>
                <a:cs typeface="Times New Roman" panose="02020603050405020304" pitchFamily="18" charset="0"/>
              </a:rPr>
            </a:br>
            <a:r>
              <a:rPr lang="en-US" sz="1700" kern="100" dirty="0">
                <a:effectLst/>
                <a:latin typeface="Arial" panose="020B0604020202020204" pitchFamily="34" charset="0"/>
                <a:ea typeface="Aptos" panose="020B0004020202020204" pitchFamily="34" charset="0"/>
                <a:cs typeface="Times New Roman" panose="02020603050405020304" pitchFamily="18" charset="0"/>
              </a:rPr>
              <a:t>Query: Recent articles mentioning over the past 30 days</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Aft>
                <a:spcPts val="800"/>
              </a:spcAft>
              <a:buSzPts val="1000"/>
              <a:buNone/>
              <a:tabLst>
                <a:tab pos="457200" algn="l"/>
              </a:tabLst>
            </a:pPr>
            <a:r>
              <a:rPr lang="en-US" sz="1700" b="1" u="sng" kern="100" dirty="0">
                <a:effectLst/>
                <a:latin typeface="Arial" panose="020B0604020202020204" pitchFamily="34" charset="0"/>
                <a:ea typeface="Aptos" panose="020B0004020202020204" pitchFamily="34" charset="0"/>
                <a:cs typeface="Times New Roman" panose="02020603050405020304" pitchFamily="18" charset="0"/>
              </a:rPr>
              <a:t>Stock Price Data:</a:t>
            </a:r>
            <a:br>
              <a:rPr lang="en-US" sz="1700" kern="100" dirty="0">
                <a:effectLst/>
                <a:latin typeface="Arial" panose="020B0604020202020204" pitchFamily="34" charset="0"/>
                <a:ea typeface="Aptos" panose="020B0004020202020204" pitchFamily="34" charset="0"/>
                <a:cs typeface="Times New Roman" panose="02020603050405020304" pitchFamily="18" charset="0"/>
              </a:rPr>
            </a:br>
            <a:r>
              <a:rPr lang="en-US" sz="1700" kern="100" dirty="0" err="1">
                <a:effectLst/>
                <a:latin typeface="Arial" panose="020B0604020202020204" pitchFamily="34" charset="0"/>
                <a:ea typeface="Aptos" panose="020B0004020202020204" pitchFamily="34" charset="0"/>
                <a:cs typeface="Times New Roman" panose="02020603050405020304" pitchFamily="18" charset="0"/>
              </a:rPr>
              <a:t>Source:Yahoo</a:t>
            </a:r>
            <a:r>
              <a:rPr lang="en-US" sz="1700" kern="100" dirty="0">
                <a:effectLst/>
                <a:latin typeface="Arial" panose="020B0604020202020204" pitchFamily="34" charset="0"/>
                <a:ea typeface="Aptos" panose="020B0004020202020204" pitchFamily="34" charset="0"/>
                <a:cs typeface="Times New Roman" panose="02020603050405020304" pitchFamily="18" charset="0"/>
              </a:rPr>
              <a:t> Finance</a:t>
            </a:r>
            <a:br>
              <a:rPr lang="en-US" sz="1700" kern="100" dirty="0">
                <a:effectLst/>
                <a:latin typeface="Arial" panose="020B0604020202020204" pitchFamily="34" charset="0"/>
                <a:ea typeface="Aptos" panose="020B0004020202020204" pitchFamily="34" charset="0"/>
                <a:cs typeface="Times New Roman" panose="02020603050405020304" pitchFamily="18" charset="0"/>
              </a:rPr>
            </a:br>
            <a:r>
              <a:rPr lang="en-US" sz="1700" kern="100" dirty="0">
                <a:effectLst/>
                <a:latin typeface="Arial" panose="020B0604020202020204" pitchFamily="34" charset="0"/>
                <a:ea typeface="Aptos" panose="020B0004020202020204" pitchFamily="34" charset="0"/>
                <a:cs typeface="Times New Roman" panose="02020603050405020304" pitchFamily="18" charset="0"/>
              </a:rPr>
              <a:t>Timeframe: Last 30 days to ensure overlap with news data</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700" dirty="0"/>
          </a:p>
        </p:txBody>
      </p:sp>
    </p:spTree>
    <p:extLst>
      <p:ext uri="{BB962C8B-B14F-4D97-AF65-F5344CB8AC3E}">
        <p14:creationId xmlns:p14="http://schemas.microsoft.com/office/powerpoint/2010/main" val="4149162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321</TotalTime>
  <Words>1561</Words>
  <Application>Microsoft Macintosh PowerPoint</Application>
  <PresentationFormat>On-screen Show (4:3)</PresentationFormat>
  <Paragraphs>164</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Calibri</vt:lpstr>
      <vt:lpstr>Courier New</vt:lpstr>
      <vt:lpstr>Symbol</vt:lpstr>
      <vt:lpstr>Office Theme</vt:lpstr>
      <vt:lpstr>STOCK ASSET SELECTION</vt:lpstr>
      <vt:lpstr>Project Overview</vt:lpstr>
      <vt:lpstr>Architecture</vt:lpstr>
      <vt:lpstr>Technical &amp; Fundamental Analysis</vt:lpstr>
      <vt:lpstr>Model Selection</vt:lpstr>
      <vt:lpstr>Feature Selection &amp; Engineering</vt:lpstr>
      <vt:lpstr>Evaluation &amp; Metrics</vt:lpstr>
      <vt:lpstr>Model Evaluation Visuals</vt:lpstr>
      <vt:lpstr>Sentiment Analysis</vt:lpstr>
      <vt:lpstr>Feature Engineering</vt:lpstr>
      <vt:lpstr>Model Selection</vt:lpstr>
      <vt:lpstr>Evaluations</vt:lpstr>
      <vt:lpstr>Demo</vt:lpstr>
      <vt:lpstr>KPI’s</vt:lpstr>
      <vt:lpstr>Challenges</vt:lpstr>
      <vt:lpstr>Future Work and Improvements</vt:lpstr>
      <vt:lpstr>Conclusion &amp; Recommendations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Ian Madhara [student]</cp:lastModifiedBy>
  <cp:revision>11</cp:revision>
  <dcterms:created xsi:type="dcterms:W3CDTF">2013-01-27T09:14:16Z</dcterms:created>
  <dcterms:modified xsi:type="dcterms:W3CDTF">2025-05-05T22:40:49Z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5cc670-d7c5-4a29-b4fe-6ff77de08631_Enabled">
    <vt:lpwstr>true</vt:lpwstr>
  </property>
  <property fmtid="{D5CDD505-2E9C-101B-9397-08002B2CF9AE}" pid="3" name="MSIP_Label_7d5cc670-d7c5-4a29-b4fe-6ff77de08631_SetDate">
    <vt:lpwstr>2025-05-05T13:38:42Z</vt:lpwstr>
  </property>
  <property fmtid="{D5CDD505-2E9C-101B-9397-08002B2CF9AE}" pid="4" name="MSIP_Label_7d5cc670-d7c5-4a29-b4fe-6ff77de08631_Method">
    <vt:lpwstr>Standard</vt:lpwstr>
  </property>
  <property fmtid="{D5CDD505-2E9C-101B-9397-08002B2CF9AE}" pid="5" name="MSIP_Label_7d5cc670-d7c5-4a29-b4fe-6ff77de08631_Name">
    <vt:lpwstr>Internal</vt:lpwstr>
  </property>
  <property fmtid="{D5CDD505-2E9C-101B-9397-08002B2CF9AE}" pid="6" name="MSIP_Label_7d5cc670-d7c5-4a29-b4fe-6ff77de08631_SiteId">
    <vt:lpwstr>04c70eb4-8f26-4807-9934-e02e89266ad0</vt:lpwstr>
  </property>
  <property fmtid="{D5CDD505-2E9C-101B-9397-08002B2CF9AE}" pid="7" name="MSIP_Label_7d5cc670-d7c5-4a29-b4fe-6ff77de08631_ActionId">
    <vt:lpwstr>52c103c3-57cd-4e8a-bffb-bed01de6ddc3</vt:lpwstr>
  </property>
  <property fmtid="{D5CDD505-2E9C-101B-9397-08002B2CF9AE}" pid="8" name="MSIP_Label_7d5cc670-d7c5-4a29-b4fe-6ff77de08631_ContentBits">
    <vt:lpwstr>0</vt:lpwstr>
  </property>
  <property fmtid="{D5CDD505-2E9C-101B-9397-08002B2CF9AE}" pid="9" name="MSIP_Label_7d5cc670-d7c5-4a29-b4fe-6ff77de08631_Tag">
    <vt:lpwstr>10, 3, 0, 1</vt:lpwstr>
  </property>
</Properties>
</file>