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9" r:id="rId3"/>
    <p:sldId id="257" r:id="rId4"/>
    <p:sldId id="258" r:id="rId5"/>
    <p:sldId id="277"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88825" cy="6858000"/>
  <p:notesSz cx="6858000" cy="9144000"/>
  <p:embeddedFontLs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npJT6h+8UIkQgiZe/Fpu+etq8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BD92F-B4FD-4C71-95D6-7E3AA530434E}" v="157" dt="2023-05-20T12:43:07.268"/>
    <p1510:client id="{5CAC8BE4-0972-4768-B258-324A0D49E9E9}" v="834" dt="2023-02-16T18:55:13.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3839"/>
        <p:guide orient="horz" pos="2160"/>
      </p:guideLst>
    </p:cSldViewPr>
  </p:slide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60BD92F-B4FD-4C71-95D6-7E3AA530434E}"/>
    <pc:docChg chg="modSld">
      <pc:chgData name="" userId="" providerId="" clId="Web-{360BD92F-B4FD-4C71-95D6-7E3AA530434E}" dt="2023-05-20T12:32:53.655" v="0" actId="20577"/>
      <pc:docMkLst>
        <pc:docMk/>
      </pc:docMkLst>
      <pc:sldChg chg="modSp">
        <pc:chgData name="" userId="" providerId="" clId="Web-{360BD92F-B4FD-4C71-95D6-7E3AA530434E}" dt="2023-05-20T12:32:53.655" v="0" actId="20577"/>
        <pc:sldMkLst>
          <pc:docMk/>
          <pc:sldMk cId="0" sldId="256"/>
        </pc:sldMkLst>
        <pc:spChg chg="mod">
          <ac:chgData name="" userId="" providerId="" clId="Web-{360BD92F-B4FD-4C71-95D6-7E3AA530434E}" dt="2023-05-20T12:32:53.655" v="0" actId="20577"/>
          <ac:spMkLst>
            <pc:docMk/>
            <pc:sldMk cId="0" sldId="256"/>
            <ac:spMk id="99" creationId="{00000000-0000-0000-0000-000000000000}"/>
          </ac:spMkLst>
        </pc:spChg>
      </pc:sldChg>
    </pc:docChg>
  </pc:docChgLst>
  <pc:docChgLst>
    <pc:chgData name="Ian Renauld" userId="149f1710b85d1cf1" providerId="Windows Live" clId="Web-{5CAC8BE4-0972-4768-B258-324A0D49E9E9}"/>
    <pc:docChg chg="addSld modSld">
      <pc:chgData name="Ian Renauld" userId="149f1710b85d1cf1" providerId="Windows Live" clId="Web-{5CAC8BE4-0972-4768-B258-324A0D49E9E9}" dt="2023-02-16T18:59:46.390" v="1474"/>
      <pc:docMkLst>
        <pc:docMk/>
      </pc:docMkLst>
      <pc:sldChg chg="modSp modNotes">
        <pc:chgData name="Ian Renauld" userId="149f1710b85d1cf1" providerId="Windows Live" clId="Web-{5CAC8BE4-0972-4768-B258-324A0D49E9E9}" dt="2023-02-15T20:48:57.933" v="27"/>
        <pc:sldMkLst>
          <pc:docMk/>
          <pc:sldMk cId="0" sldId="256"/>
        </pc:sldMkLst>
        <pc:spChg chg="mod">
          <ac:chgData name="Ian Renauld" userId="149f1710b85d1cf1" providerId="Windows Live" clId="Web-{5CAC8BE4-0972-4768-B258-324A0D49E9E9}" dt="2023-02-15T20:47:57.260" v="12" actId="20577"/>
          <ac:spMkLst>
            <pc:docMk/>
            <pc:sldMk cId="0" sldId="256"/>
            <ac:spMk id="99" creationId="{00000000-0000-0000-0000-000000000000}"/>
          </ac:spMkLst>
        </pc:spChg>
      </pc:sldChg>
      <pc:sldChg chg="modSp modNotes">
        <pc:chgData name="Ian Renauld" userId="149f1710b85d1cf1" providerId="Windows Live" clId="Web-{5CAC8BE4-0972-4768-B258-324A0D49E9E9}" dt="2023-02-15T20:49:42.059" v="33"/>
        <pc:sldMkLst>
          <pc:docMk/>
          <pc:sldMk cId="0" sldId="257"/>
        </pc:sldMkLst>
        <pc:spChg chg="mod">
          <ac:chgData name="Ian Renauld" userId="149f1710b85d1cf1" providerId="Windows Live" clId="Web-{5CAC8BE4-0972-4768-B258-324A0D49E9E9}" dt="2023-02-15T20:49:29.122" v="31" actId="20577"/>
          <ac:spMkLst>
            <pc:docMk/>
            <pc:sldMk cId="0" sldId="257"/>
            <ac:spMk id="104" creationId="{00000000-0000-0000-0000-000000000000}"/>
          </ac:spMkLst>
        </pc:spChg>
      </pc:sldChg>
      <pc:sldChg chg="modSp">
        <pc:chgData name="Ian Renauld" userId="149f1710b85d1cf1" providerId="Windows Live" clId="Web-{5CAC8BE4-0972-4768-B258-324A0D49E9E9}" dt="2023-02-15T20:52:49.831" v="95" actId="20577"/>
        <pc:sldMkLst>
          <pc:docMk/>
          <pc:sldMk cId="0" sldId="258"/>
        </pc:sldMkLst>
        <pc:spChg chg="mod">
          <ac:chgData name="Ian Renauld" userId="149f1710b85d1cf1" providerId="Windows Live" clId="Web-{5CAC8BE4-0972-4768-B258-324A0D49E9E9}" dt="2023-02-15T20:51:45.657" v="82" actId="14100"/>
          <ac:spMkLst>
            <pc:docMk/>
            <pc:sldMk cId="0" sldId="258"/>
            <ac:spMk id="110" creationId="{00000000-0000-0000-0000-000000000000}"/>
          </ac:spMkLst>
        </pc:spChg>
        <pc:spChg chg="mod">
          <ac:chgData name="Ian Renauld" userId="149f1710b85d1cf1" providerId="Windows Live" clId="Web-{5CAC8BE4-0972-4768-B258-324A0D49E9E9}" dt="2023-02-15T20:52:49.831" v="95" actId="20577"/>
          <ac:spMkLst>
            <pc:docMk/>
            <pc:sldMk cId="0" sldId="258"/>
            <ac:spMk id="111" creationId="{00000000-0000-0000-0000-000000000000}"/>
          </ac:spMkLst>
        </pc:spChg>
      </pc:sldChg>
      <pc:sldChg chg="modSp">
        <pc:chgData name="Ian Renauld" userId="149f1710b85d1cf1" providerId="Windows Live" clId="Web-{5CAC8BE4-0972-4768-B258-324A0D49E9E9}" dt="2023-02-16T14:21:44.031" v="592" actId="20577"/>
        <pc:sldMkLst>
          <pc:docMk/>
          <pc:sldMk cId="0" sldId="259"/>
        </pc:sldMkLst>
        <pc:spChg chg="mod">
          <ac:chgData name="Ian Renauld" userId="149f1710b85d1cf1" providerId="Windows Live" clId="Web-{5CAC8BE4-0972-4768-B258-324A0D49E9E9}" dt="2023-02-16T14:21:31.686" v="582" actId="20577"/>
          <ac:spMkLst>
            <pc:docMk/>
            <pc:sldMk cId="0" sldId="259"/>
            <ac:spMk id="116" creationId="{00000000-0000-0000-0000-000000000000}"/>
          </ac:spMkLst>
        </pc:spChg>
        <pc:spChg chg="mod">
          <ac:chgData name="Ian Renauld" userId="149f1710b85d1cf1" providerId="Windows Live" clId="Web-{5CAC8BE4-0972-4768-B258-324A0D49E9E9}" dt="2023-02-16T14:21:44.031" v="592" actId="20577"/>
          <ac:spMkLst>
            <pc:docMk/>
            <pc:sldMk cId="0" sldId="259"/>
            <ac:spMk id="117" creationId="{00000000-0000-0000-0000-000000000000}"/>
          </ac:spMkLst>
        </pc:spChg>
        <pc:picChg chg="mod">
          <ac:chgData name="Ian Renauld" userId="149f1710b85d1cf1" providerId="Windows Live" clId="Web-{5CAC8BE4-0972-4768-B258-324A0D49E9E9}" dt="2023-02-16T14:17:19.211" v="548" actId="14100"/>
          <ac:picMkLst>
            <pc:docMk/>
            <pc:sldMk cId="0" sldId="259"/>
            <ac:picMk id="118" creationId="{00000000-0000-0000-0000-000000000000}"/>
          </ac:picMkLst>
        </pc:picChg>
      </pc:sldChg>
      <pc:sldChg chg="modNotes">
        <pc:chgData name="Ian Renauld" userId="149f1710b85d1cf1" providerId="Windows Live" clId="Web-{5CAC8BE4-0972-4768-B258-324A0D49E9E9}" dt="2023-02-16T18:53:29.586" v="1286"/>
        <pc:sldMkLst>
          <pc:docMk/>
          <pc:sldMk cId="0" sldId="260"/>
        </pc:sldMkLst>
      </pc:sldChg>
      <pc:sldChg chg="modSp">
        <pc:chgData name="Ian Renauld" userId="149f1710b85d1cf1" providerId="Windows Live" clId="Web-{5CAC8BE4-0972-4768-B258-324A0D49E9E9}" dt="2023-02-16T14:31:17.625" v="660" actId="20577"/>
        <pc:sldMkLst>
          <pc:docMk/>
          <pc:sldMk cId="0" sldId="261"/>
        </pc:sldMkLst>
        <pc:spChg chg="mod">
          <ac:chgData name="Ian Renauld" userId="149f1710b85d1cf1" providerId="Windows Live" clId="Web-{5CAC8BE4-0972-4768-B258-324A0D49E9E9}" dt="2023-02-16T14:31:17.625" v="660" actId="20577"/>
          <ac:spMkLst>
            <pc:docMk/>
            <pc:sldMk cId="0" sldId="261"/>
            <ac:spMk id="133" creationId="{00000000-0000-0000-0000-000000000000}"/>
          </ac:spMkLst>
        </pc:spChg>
      </pc:sldChg>
      <pc:sldChg chg="modSp modNotes">
        <pc:chgData name="Ian Renauld" userId="149f1710b85d1cf1" providerId="Windows Live" clId="Web-{5CAC8BE4-0972-4768-B258-324A0D49E9E9}" dt="2023-02-16T15:08:29.345" v="820"/>
        <pc:sldMkLst>
          <pc:docMk/>
          <pc:sldMk cId="0" sldId="262"/>
        </pc:sldMkLst>
        <pc:spChg chg="mod">
          <ac:chgData name="Ian Renauld" userId="149f1710b85d1cf1" providerId="Windows Live" clId="Web-{5CAC8BE4-0972-4768-B258-324A0D49E9E9}" dt="2023-02-16T15:07:36.891" v="750" actId="20577"/>
          <ac:spMkLst>
            <pc:docMk/>
            <pc:sldMk cId="0" sldId="262"/>
            <ac:spMk id="139" creationId="{00000000-0000-0000-0000-000000000000}"/>
          </ac:spMkLst>
        </pc:spChg>
      </pc:sldChg>
      <pc:sldChg chg="modNotes">
        <pc:chgData name="Ian Renauld" userId="149f1710b85d1cf1" providerId="Windows Live" clId="Web-{5CAC8BE4-0972-4768-B258-324A0D49E9E9}" dt="2023-02-16T15:11:30.240" v="878"/>
        <pc:sldMkLst>
          <pc:docMk/>
          <pc:sldMk cId="0" sldId="263"/>
        </pc:sldMkLst>
      </pc:sldChg>
      <pc:sldChg chg="modSp modNotes">
        <pc:chgData name="Ian Renauld" userId="149f1710b85d1cf1" providerId="Windows Live" clId="Web-{5CAC8BE4-0972-4768-B258-324A0D49E9E9}" dt="2023-02-16T15:12:31.866" v="883" actId="20577"/>
        <pc:sldMkLst>
          <pc:docMk/>
          <pc:sldMk cId="0" sldId="264"/>
        </pc:sldMkLst>
        <pc:spChg chg="mod">
          <ac:chgData name="Ian Renauld" userId="149f1710b85d1cf1" providerId="Windows Live" clId="Web-{5CAC8BE4-0972-4768-B258-324A0D49E9E9}" dt="2023-02-16T15:12:31.866" v="883" actId="20577"/>
          <ac:spMkLst>
            <pc:docMk/>
            <pc:sldMk cId="0" sldId="264"/>
            <ac:spMk id="151" creationId="{00000000-0000-0000-0000-000000000000}"/>
          </ac:spMkLst>
        </pc:spChg>
      </pc:sldChg>
      <pc:sldChg chg="addSp delSp modSp modNotes">
        <pc:chgData name="Ian Renauld" userId="149f1710b85d1cf1" providerId="Windows Live" clId="Web-{5CAC8BE4-0972-4768-B258-324A0D49E9E9}" dt="2023-02-16T18:11:34.822" v="891" actId="1076"/>
        <pc:sldMkLst>
          <pc:docMk/>
          <pc:sldMk cId="0" sldId="265"/>
        </pc:sldMkLst>
        <pc:picChg chg="add mod">
          <ac:chgData name="Ian Renauld" userId="149f1710b85d1cf1" providerId="Windows Live" clId="Web-{5CAC8BE4-0972-4768-B258-324A0D49E9E9}" dt="2023-02-16T18:11:34.822" v="891" actId="1076"/>
          <ac:picMkLst>
            <pc:docMk/>
            <pc:sldMk cId="0" sldId="265"/>
            <ac:picMk id="2" creationId="{8D262EF5-D6A5-52DB-EC5C-14309DD4C1D0}"/>
          </ac:picMkLst>
        </pc:picChg>
        <pc:picChg chg="del">
          <ac:chgData name="Ian Renauld" userId="149f1710b85d1cf1" providerId="Windows Live" clId="Web-{5CAC8BE4-0972-4768-B258-324A0D49E9E9}" dt="2023-02-16T18:10:45.759" v="886"/>
          <ac:picMkLst>
            <pc:docMk/>
            <pc:sldMk cId="0" sldId="265"/>
            <ac:picMk id="158" creationId="{00000000-0000-0000-0000-000000000000}"/>
          </ac:picMkLst>
        </pc:picChg>
      </pc:sldChg>
      <pc:sldChg chg="modSp modNotes">
        <pc:chgData name="Ian Renauld" userId="149f1710b85d1cf1" providerId="Windows Live" clId="Web-{5CAC8BE4-0972-4768-B258-324A0D49E9E9}" dt="2023-02-16T18:55:10.619" v="1349"/>
        <pc:sldMkLst>
          <pc:docMk/>
          <pc:sldMk cId="0" sldId="266"/>
        </pc:sldMkLst>
        <pc:spChg chg="mod">
          <ac:chgData name="Ian Renauld" userId="149f1710b85d1cf1" providerId="Windows Live" clId="Web-{5CAC8BE4-0972-4768-B258-324A0D49E9E9}" dt="2023-02-16T18:18:16.705" v="987" actId="20577"/>
          <ac:spMkLst>
            <pc:docMk/>
            <pc:sldMk cId="0" sldId="266"/>
            <ac:spMk id="164" creationId="{00000000-0000-0000-0000-000000000000}"/>
          </ac:spMkLst>
        </pc:spChg>
      </pc:sldChg>
      <pc:sldChg chg="modSp">
        <pc:chgData name="Ian Renauld" userId="149f1710b85d1cf1" providerId="Windows Live" clId="Web-{5CAC8BE4-0972-4768-B258-324A0D49E9E9}" dt="2023-02-16T18:27:57.371" v="1172" actId="20577"/>
        <pc:sldMkLst>
          <pc:docMk/>
          <pc:sldMk cId="0" sldId="267"/>
        </pc:sldMkLst>
        <pc:spChg chg="mod">
          <ac:chgData name="Ian Renauld" userId="149f1710b85d1cf1" providerId="Windows Live" clId="Web-{5CAC8BE4-0972-4768-B258-324A0D49E9E9}" dt="2023-02-16T18:27:57.371" v="1172" actId="20577"/>
          <ac:spMkLst>
            <pc:docMk/>
            <pc:sldMk cId="0" sldId="267"/>
            <ac:spMk id="171" creationId="{00000000-0000-0000-0000-000000000000}"/>
          </ac:spMkLst>
        </pc:spChg>
      </pc:sldChg>
      <pc:sldChg chg="modSp modNotes">
        <pc:chgData name="Ian Renauld" userId="149f1710b85d1cf1" providerId="Windows Live" clId="Web-{5CAC8BE4-0972-4768-B258-324A0D49E9E9}" dt="2023-02-16T18:56:57.824" v="1356"/>
        <pc:sldMkLst>
          <pc:docMk/>
          <pc:sldMk cId="0" sldId="268"/>
        </pc:sldMkLst>
        <pc:spChg chg="mod">
          <ac:chgData name="Ian Renauld" userId="149f1710b85d1cf1" providerId="Windows Live" clId="Web-{5CAC8BE4-0972-4768-B258-324A0D49E9E9}" dt="2023-02-16T18:28:03.653" v="1174" actId="20577"/>
          <ac:spMkLst>
            <pc:docMk/>
            <pc:sldMk cId="0" sldId="268"/>
            <ac:spMk id="176" creationId="{00000000-0000-0000-0000-000000000000}"/>
          </ac:spMkLst>
        </pc:spChg>
        <pc:spChg chg="mod">
          <ac:chgData name="Ian Renauld" userId="149f1710b85d1cf1" providerId="Windows Live" clId="Web-{5CAC8BE4-0972-4768-B258-324A0D49E9E9}" dt="2023-02-16T18:30:31.311" v="1191" actId="20577"/>
          <ac:spMkLst>
            <pc:docMk/>
            <pc:sldMk cId="0" sldId="268"/>
            <ac:spMk id="177" creationId="{00000000-0000-0000-0000-000000000000}"/>
          </ac:spMkLst>
        </pc:spChg>
      </pc:sldChg>
      <pc:sldChg chg="modNotes">
        <pc:chgData name="Ian Renauld" userId="149f1710b85d1cf1" providerId="Windows Live" clId="Web-{5CAC8BE4-0972-4768-B258-324A0D49E9E9}" dt="2023-02-16T18:59:46.390" v="1474"/>
        <pc:sldMkLst>
          <pc:docMk/>
          <pc:sldMk cId="0" sldId="270"/>
        </pc:sldMkLst>
      </pc:sldChg>
      <pc:sldChg chg="modSp modNotes">
        <pc:chgData name="Ian Renauld" userId="149f1710b85d1cf1" providerId="Windows Live" clId="Web-{5CAC8BE4-0972-4768-B258-324A0D49E9E9}" dt="2023-02-16T18:58:49.810" v="1381"/>
        <pc:sldMkLst>
          <pc:docMk/>
          <pc:sldMk cId="0" sldId="275"/>
        </pc:sldMkLst>
        <pc:spChg chg="mod">
          <ac:chgData name="Ian Renauld" userId="149f1710b85d1cf1" providerId="Windows Live" clId="Web-{5CAC8BE4-0972-4768-B258-324A0D49E9E9}" dt="2023-02-16T18:37:48.944" v="1246" actId="20577"/>
          <ac:spMkLst>
            <pc:docMk/>
            <pc:sldMk cId="0" sldId="275"/>
            <ac:spMk id="219" creationId="{00000000-0000-0000-0000-000000000000}"/>
          </ac:spMkLst>
        </pc:spChg>
      </pc:sldChg>
      <pc:sldChg chg="addSp delSp modSp add replId modNotes">
        <pc:chgData name="Ian Renauld" userId="149f1710b85d1cf1" providerId="Windows Live" clId="Web-{5CAC8BE4-0972-4768-B258-324A0D49E9E9}" dt="2023-02-16T14:16:14.131" v="530"/>
        <pc:sldMkLst>
          <pc:docMk/>
          <pc:sldMk cId="505712292" sldId="277"/>
        </pc:sldMkLst>
        <pc:spChg chg="add del mod">
          <ac:chgData name="Ian Renauld" userId="149f1710b85d1cf1" providerId="Windows Live" clId="Web-{5CAC8BE4-0972-4768-B258-324A0D49E9E9}" dt="2023-02-16T14:11:46.201" v="391"/>
          <ac:spMkLst>
            <pc:docMk/>
            <pc:sldMk cId="505712292" sldId="277"/>
            <ac:spMk id="4" creationId="{ED15C9AA-D262-DE16-D492-CDFBA5BC3BA2}"/>
          </ac:spMkLst>
        </pc:spChg>
        <pc:spChg chg="add mod">
          <ac:chgData name="Ian Renauld" userId="149f1710b85d1cf1" providerId="Windows Live" clId="Web-{5CAC8BE4-0972-4768-B258-324A0D49E9E9}" dt="2023-02-16T14:13:21.391" v="402" actId="20577"/>
          <ac:spMkLst>
            <pc:docMk/>
            <pc:sldMk cId="505712292" sldId="277"/>
            <ac:spMk id="5" creationId="{7CA764C5-8B23-1088-276D-3959B82E7597}"/>
          </ac:spMkLst>
        </pc:spChg>
        <pc:spChg chg="mod">
          <ac:chgData name="Ian Renauld" userId="149f1710b85d1cf1" providerId="Windows Live" clId="Web-{5CAC8BE4-0972-4768-B258-324A0D49E9E9}" dt="2023-02-15T21:01:42.424" v="150" actId="14100"/>
          <ac:spMkLst>
            <pc:docMk/>
            <pc:sldMk cId="505712292" sldId="277"/>
            <ac:spMk id="110" creationId="{00000000-0000-0000-0000-000000000000}"/>
          </ac:spMkLst>
        </pc:spChg>
        <pc:spChg chg="mod">
          <ac:chgData name="Ian Renauld" userId="149f1710b85d1cf1" providerId="Windows Live" clId="Web-{5CAC8BE4-0972-4768-B258-324A0D49E9E9}" dt="2023-02-16T14:00:04.150" v="369" actId="14100"/>
          <ac:spMkLst>
            <pc:docMk/>
            <pc:sldMk cId="505712292" sldId="277"/>
            <ac:spMk id="111" creationId="{00000000-0000-0000-0000-000000000000}"/>
          </ac:spMkLst>
        </pc:spChg>
        <pc:picChg chg="add mod">
          <ac:chgData name="Ian Renauld" userId="149f1710b85d1cf1" providerId="Windows Live" clId="Web-{5CAC8BE4-0972-4768-B258-324A0D49E9E9}" dt="2023-02-15T21:09:04.937" v="270" actId="1076"/>
          <ac:picMkLst>
            <pc:docMk/>
            <pc:sldMk cId="505712292" sldId="277"/>
            <ac:picMk id="2" creationId="{E2A9B2FC-D6FB-7090-ACA0-C1AE288E8050}"/>
          </ac:picMkLst>
        </pc:picChg>
      </pc:sldChg>
    </pc:docChg>
  </pc:docChgLst>
  <pc:docChgLst>
    <pc:chgData name="Ian Renauld" userId="149f1710b85d1cf1" providerId="Windows Live" clId="Web-{360BD92F-B4FD-4C71-95D6-7E3AA530434E}"/>
    <pc:docChg chg="addSld delSld modSld sldOrd">
      <pc:chgData name="Ian Renauld" userId="149f1710b85d1cf1" providerId="Windows Live" clId="Web-{360BD92F-B4FD-4C71-95D6-7E3AA530434E}" dt="2023-05-20T12:42:59.580" v="164" actId="1076"/>
      <pc:docMkLst>
        <pc:docMk/>
      </pc:docMkLst>
      <pc:sldChg chg="modSp">
        <pc:chgData name="Ian Renauld" userId="149f1710b85d1cf1" providerId="Windows Live" clId="Web-{360BD92F-B4FD-4C71-95D6-7E3AA530434E}" dt="2023-05-20T12:33:22.281" v="1" actId="20577"/>
        <pc:sldMkLst>
          <pc:docMk/>
          <pc:sldMk cId="0" sldId="256"/>
        </pc:sldMkLst>
        <pc:spChg chg="mod">
          <ac:chgData name="Ian Renauld" userId="149f1710b85d1cf1" providerId="Windows Live" clId="Web-{360BD92F-B4FD-4C71-95D6-7E3AA530434E}" dt="2023-05-20T12:33:22.281" v="1" actId="20577"/>
          <ac:spMkLst>
            <pc:docMk/>
            <pc:sldMk cId="0" sldId="256"/>
            <ac:spMk id="99" creationId="{00000000-0000-0000-0000-000000000000}"/>
          </ac:spMkLst>
        </pc:spChg>
      </pc:sldChg>
      <pc:sldChg chg="addSp delSp modSp add del ord">
        <pc:chgData name="Ian Renauld" userId="149f1710b85d1cf1" providerId="Windows Live" clId="Web-{360BD92F-B4FD-4C71-95D6-7E3AA530434E}" dt="2023-05-20T12:42:59.580" v="164" actId="1076"/>
        <pc:sldMkLst>
          <pc:docMk/>
          <pc:sldMk cId="0" sldId="259"/>
        </pc:sldMkLst>
        <pc:spChg chg="mod">
          <ac:chgData name="Ian Renauld" userId="149f1710b85d1cf1" providerId="Windows Live" clId="Web-{360BD92F-B4FD-4C71-95D6-7E3AA530434E}" dt="2023-05-20T12:34:04.126" v="11" actId="20577"/>
          <ac:spMkLst>
            <pc:docMk/>
            <pc:sldMk cId="0" sldId="259"/>
            <ac:spMk id="116" creationId="{00000000-0000-0000-0000-000000000000}"/>
          </ac:spMkLst>
        </pc:spChg>
        <pc:spChg chg="mod">
          <ac:chgData name="Ian Renauld" userId="149f1710b85d1cf1" providerId="Windows Live" clId="Web-{360BD92F-B4FD-4C71-95D6-7E3AA530434E}" dt="2023-05-20T12:42:47.408" v="163" actId="20577"/>
          <ac:spMkLst>
            <pc:docMk/>
            <pc:sldMk cId="0" sldId="259"/>
            <ac:spMk id="117" creationId="{00000000-0000-0000-0000-000000000000}"/>
          </ac:spMkLst>
        </pc:spChg>
        <pc:picChg chg="add mod">
          <ac:chgData name="Ian Renauld" userId="149f1710b85d1cf1" providerId="Windows Live" clId="Web-{360BD92F-B4FD-4C71-95D6-7E3AA530434E}" dt="2023-05-20T12:42:59.580" v="164" actId="1076"/>
          <ac:picMkLst>
            <pc:docMk/>
            <pc:sldMk cId="0" sldId="259"/>
            <ac:picMk id="2" creationId="{96CF7DB3-6B4F-F89C-AB7E-257E2AD7CF11}"/>
          </ac:picMkLst>
        </pc:picChg>
        <pc:picChg chg="del">
          <ac:chgData name="Ian Renauld" userId="149f1710b85d1cf1" providerId="Windows Live" clId="Web-{360BD92F-B4FD-4C71-95D6-7E3AA530434E}" dt="2023-05-20T12:34:46.627" v="13"/>
          <ac:picMkLst>
            <pc:docMk/>
            <pc:sldMk cId="0" sldId="259"/>
            <ac:picMk id="118" creationId="{00000000-0000-0000-0000-000000000000}"/>
          </ac:picMkLst>
        </pc:picChg>
      </pc:sldChg>
      <pc:sldChg chg="add replId">
        <pc:chgData name="Ian Renauld" userId="149f1710b85d1cf1" providerId="Windows Live" clId="Web-{360BD92F-B4FD-4C71-95D6-7E3AA530434E}" dt="2023-05-20T12:33:41.547" v="4"/>
        <pc:sldMkLst>
          <pc:docMk/>
          <pc:sldMk cId="1242702957"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Ian Renauld – Senior QA Manager at Property Vista</a:t>
            </a:r>
          </a:p>
          <a:p>
            <a:r>
              <a:rPr lang="en-US" dirty="0"/>
              <a:t>Worked in QA for about 20 years doing pretty much everything. In my later years I’ve been concentrating more on automation.</a:t>
            </a:r>
          </a:p>
          <a:p>
            <a:pPr marL="0" lvl="0" indent="0" algn="l">
              <a:spcBef>
                <a:spcPts val="0"/>
              </a:spcBef>
              <a:spcAft>
                <a:spcPts val="0"/>
              </a:spcAft>
              <a:buNone/>
            </a:pPr>
            <a:endParaRPr dirty="0"/>
          </a:p>
        </p:txBody>
      </p:sp>
      <p:sp>
        <p:nvSpPr>
          <p:cNvPr id="96" name="Google Shape;96;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de5cecb1b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Feature + Scenario keywords are used to structure tests like Cucumber (Karate no longer relies on Cucumber)</a:t>
            </a:r>
          </a:p>
          <a:p>
            <a:pPr lvl="0" algn="l">
              <a:spcBef>
                <a:spcPts val="0"/>
              </a:spcBef>
              <a:spcAft>
                <a:spcPts val="0"/>
              </a:spcAft>
              <a:buNone/>
            </a:pPr>
            <a:r>
              <a:rPr lang="en-US" dirty="0"/>
              <a:t>Given And When Then are the BDD-like keywords - you can skip them and just use *</a:t>
            </a:r>
            <a:endParaRPr dirty="0"/>
          </a:p>
          <a:p>
            <a:r>
              <a:rPr lang="en-US" dirty="0"/>
              <a:t>The response of a request is automatically available in the "response" variable, use JSON paths or XPath from that point on to match or get your data</a:t>
            </a:r>
          </a:p>
          <a:p>
            <a:r>
              <a:rPr lang="en-US" dirty="0"/>
              <a:t>Powerful matching statements – makes schema verification a walk in the park compared to any other tool I've seen</a:t>
            </a:r>
          </a:p>
          <a:p>
            <a:endParaRPr lang="en-US" dirty="0"/>
          </a:p>
          <a:p>
            <a:r>
              <a:rPr lang="en-US" dirty="0"/>
              <a:t>Note the use of a global constant: </a:t>
            </a:r>
            <a:r>
              <a:rPr lang="en-US" dirty="0" err="1"/>
              <a:t>baseURL</a:t>
            </a:r>
            <a:r>
              <a:rPr lang="en-US" dirty="0"/>
              <a:t> in this example</a:t>
            </a:r>
          </a:p>
        </p:txBody>
      </p:sp>
      <p:sp>
        <p:nvSpPr>
          <p:cNvPr id="143" name="Google Shape;143;gdde5cecb1b_0_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80814ab7b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Can write JSON and XML “as-is” in your tests directly or in a separate JSON or XML file</a:t>
            </a:r>
          </a:p>
          <a:p>
            <a:r>
              <a:rPr lang="en-US" dirty="0"/>
              <a:t>Variable substitution examples in the request</a:t>
            </a:r>
          </a:p>
          <a:p>
            <a:pPr marL="0" lvl="0" indent="0" algn="l">
              <a:spcBef>
                <a:spcPts val="0"/>
              </a:spcBef>
              <a:spcAft>
                <a:spcPts val="0"/>
              </a:spcAft>
              <a:buNone/>
            </a:pPr>
            <a:endParaRPr lang="en-US" dirty="0"/>
          </a:p>
        </p:txBody>
      </p:sp>
      <p:sp>
        <p:nvSpPr>
          <p:cNvPr id="149" name="Google Shape;149;gb80814ab7b_0_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407888e1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Each Karate Scenario is run in parallel - also each row of the Example table is run in parallel as well</a:t>
            </a:r>
            <a:endParaRPr dirty="0"/>
          </a:p>
          <a:p>
            <a:pPr marL="0" indent="0"/>
            <a:endParaRPr lang="en-US" dirty="0"/>
          </a:p>
          <a:p>
            <a:pPr marL="0" lvl="0" indent="0" algn="l" rtl="0">
              <a:spcBef>
                <a:spcPts val="0"/>
              </a:spcBef>
              <a:spcAft>
                <a:spcPts val="0"/>
              </a:spcAft>
              <a:buNone/>
            </a:pPr>
            <a:r>
              <a:rPr lang="en-US" dirty="0"/>
              <a:t>Things I don’t have time to show: advanced matching, calling other features, easy response Schema validation plus test doubles built-in</a:t>
            </a:r>
            <a:endParaRPr dirty="0"/>
          </a:p>
        </p:txBody>
      </p:sp>
      <p:sp>
        <p:nvSpPr>
          <p:cNvPr id="155" name="Google Shape;155;ge407888e1a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de5cecb1b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indent="0"/>
            <a:r>
              <a:rPr lang="en-US" dirty="0"/>
              <a:t>This is the old Gatling logo – I like it better than the new one</a:t>
            </a:r>
          </a:p>
          <a:p>
            <a:pPr marL="0" indent="0"/>
            <a:r>
              <a:rPr lang="en-US" dirty="0"/>
              <a:t>Basic template of Scala code provided in Karate-gatling integration project on </a:t>
            </a:r>
            <a:r>
              <a:rPr lang="en-US" dirty="0" err="1"/>
              <a:t>Github</a:t>
            </a:r>
            <a:r>
              <a:rPr lang="en-US" dirty="0"/>
              <a:t> - there is very little Scala knowledge required to have a working simulation</a:t>
            </a:r>
            <a:endParaRPr dirty="0"/>
          </a:p>
          <a:p>
            <a:pPr marL="0" indent="0"/>
            <a:r>
              <a:rPr lang="en-US" dirty="0"/>
              <a:t>I knew nothing of Scala and managed it on my first try!  There is no example (yet) on doing it in Java or Kotlin... I would still go with using Scala at this point even if you are more familiar with Java or Kotlin</a:t>
            </a:r>
            <a:endParaRPr dirty="0"/>
          </a:p>
        </p:txBody>
      </p:sp>
      <p:sp>
        <p:nvSpPr>
          <p:cNvPr id="161" name="Google Shape;161;gdde5cecb1b_0_4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407888e1a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Basically: you already have your automated functionality tests. You now need to run many of them at the same time and measure the performance results.</a:t>
            </a:r>
            <a:endParaRPr/>
          </a:p>
          <a:p>
            <a:pPr marL="0" lvl="0" indent="0" algn="l" rtl="0">
              <a:spcBef>
                <a:spcPts val="0"/>
              </a:spcBef>
              <a:spcAft>
                <a:spcPts val="0"/>
              </a:spcAft>
              <a:buNone/>
            </a:pPr>
            <a:r>
              <a:rPr lang="en-US"/>
              <a:t>Some minor adjustments to Karate tests might be needed, depending on the situation to accommodate Gatling</a:t>
            </a:r>
            <a:endParaRPr/>
          </a:p>
          <a:p>
            <a:pPr marL="0" lvl="0" indent="0" algn="l" rtl="0">
              <a:spcBef>
                <a:spcPts val="0"/>
              </a:spcBef>
              <a:spcAft>
                <a:spcPts val="0"/>
              </a:spcAft>
              <a:buNone/>
            </a:pPr>
            <a:r>
              <a:rPr lang="en-US"/>
              <a:t>All you need to write in Gatling is the configuration of how many users (and when/how they make their calls) then let Gatling produce beautiful reports of how the application/web site responded to the barrage of users</a:t>
            </a:r>
            <a:endParaRPr/>
          </a:p>
          <a:p>
            <a:pPr marL="0" lvl="0" indent="0" algn="l" rtl="0">
              <a:spcBef>
                <a:spcPts val="0"/>
              </a:spcBef>
              <a:spcAft>
                <a:spcPts val="0"/>
              </a:spcAft>
              <a:buNone/>
            </a:pPr>
            <a:endParaRPr/>
          </a:p>
        </p:txBody>
      </p:sp>
      <p:sp>
        <p:nvSpPr>
          <p:cNvPr id="168" name="Google Shape;168;ge407888e1a_0_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de5cecb1b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Clr>
                <a:srgbClr val="646971"/>
              </a:buClr>
              <a:buSzPts val="1200"/>
              <a:buFont typeface="Century Gothic"/>
              <a:buChar char="●"/>
            </a:pPr>
            <a:r>
              <a:rPr lang="en-US" dirty="0">
                <a:solidFill>
                  <a:srgbClr val="646971"/>
                </a:solidFill>
              </a:rPr>
              <a:t>Closed systems are where you control the concurrent number of users. Pretty rare: call centers when all operators are busy, or a ticket ordering website where users are placed in a queue when system is at full capacity</a:t>
            </a:r>
            <a:endParaRPr dirty="0">
              <a:solidFill>
                <a:srgbClr val="646971"/>
              </a:solidFill>
            </a:endParaRPr>
          </a:p>
          <a:p>
            <a:pPr indent="-304800">
              <a:lnSpc>
                <a:spcPct val="115000"/>
              </a:lnSpc>
              <a:buClr>
                <a:srgbClr val="646971"/>
              </a:buClr>
              <a:buSzPts val="1200"/>
              <a:buFont typeface="Century Gothic"/>
              <a:buChar char="●"/>
            </a:pPr>
            <a:r>
              <a:rPr lang="en-US" dirty="0">
                <a:solidFill>
                  <a:srgbClr val="646971"/>
                </a:solidFill>
              </a:rPr>
              <a:t>Open systems are where you have no control on the concurrent number of users - we can simulate only the arrival rate of users - so pretty much everything else in the real world! </a:t>
            </a:r>
            <a:endParaRPr>
              <a:solidFill>
                <a:srgbClr val="646971"/>
              </a:solidFill>
            </a:endParaRPr>
          </a:p>
          <a:p>
            <a:pPr marL="0" indent="0">
              <a:lnSpc>
                <a:spcPct val="115000"/>
              </a:lnSpc>
              <a:spcBef>
                <a:spcPts val="1200"/>
              </a:spcBef>
              <a:spcAft>
                <a:spcPts val="1200"/>
              </a:spcAft>
            </a:pPr>
            <a:r>
              <a:rPr lang="en-US" dirty="0">
                <a:solidFill>
                  <a:srgbClr val="646971"/>
                </a:solidFill>
              </a:rPr>
              <a:t>Basically, figure out the right simulation type and then figure out the number of "iterations" (users or whatever), rate (if applicable) and duration required to make a meaningful load test. If starting from scratch, nothing wrong with iterating over different values (starting small and increasing until the app shows problematic performance or behavior)</a:t>
            </a:r>
            <a:endParaRPr dirty="0">
              <a:solidFill>
                <a:srgbClr val="646971"/>
              </a:solidFill>
            </a:endParaRPr>
          </a:p>
        </p:txBody>
      </p:sp>
      <p:sp>
        <p:nvSpPr>
          <p:cNvPr id="174" name="Google Shape;174;gdde5cecb1b_0_5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0814ab7b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b80814ab7b_0_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407888e1a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indent="0"/>
            <a:r>
              <a:rPr lang="en-US"/>
              <a:t>Gatling will output the test results on the CLI, but you don't get to see all the details. Basically you will get the table in orange we see above. The HTML reports are more exhaustive.</a:t>
            </a:r>
            <a:endParaRPr lang="en-US" dirty="0"/>
          </a:p>
          <a:p>
            <a:pPr marL="0" lvl="0" indent="0" algn="l">
              <a:spcBef>
                <a:spcPts val="0"/>
              </a:spcBef>
              <a:spcAft>
                <a:spcPts val="0"/>
              </a:spcAft>
              <a:buNone/>
            </a:pPr>
            <a:r>
              <a:rPr lang="en-US"/>
              <a:t>This is a super simple example of a single request. The Global tab shows the result for the entire simulation (all calls together), but obviously Gatling can measure all the individual requests at the same time and will provide (in the details tab) the results separated for each call</a:t>
            </a:r>
            <a:endParaRPr/>
          </a:p>
          <a:p>
            <a:pPr marL="0" lvl="0" indent="0" algn="l" rtl="0">
              <a:spcBef>
                <a:spcPts val="0"/>
              </a:spcBef>
              <a:spcAft>
                <a:spcPts val="0"/>
              </a:spcAft>
              <a:buNone/>
            </a:pPr>
            <a:r>
              <a:rPr lang="en-US"/>
              <a:t>Don’t put any pause anywhere, you want to test the worst case scenario</a:t>
            </a:r>
            <a:endParaRPr/>
          </a:p>
        </p:txBody>
      </p:sp>
      <p:sp>
        <p:nvSpPr>
          <p:cNvPr id="186" name="Google Shape;186;ge407888e1a_0_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407888e1a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407888e1a_0_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407888e1a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e407888e1a_0_3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de5cecb1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the API/Service level is performing poorly, what is even the point of testing the End to End scenario?</a:t>
            </a:r>
            <a:endParaRPr/>
          </a:p>
        </p:txBody>
      </p:sp>
      <p:sp>
        <p:nvSpPr>
          <p:cNvPr id="114" name="Google Shape;114;gdde5cecb1b_0_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407888e1a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e407888e1a_0_3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de5cecb1b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Coming up with an adequate SLA is a topic for another day, but an example of the considerations to take are: an API that returns a single element should have a quicker performance target compared to an API returning a list of elements.  For a list of elements, there should be a limited number of elements returned by the API, otherwise performance cannot be guaranteed (how could it if the list has like thousands of entries?). In other words, pagination should be implemented in the API results if the list of element can become too big.</a:t>
            </a:r>
            <a:endParaRPr/>
          </a:p>
        </p:txBody>
      </p:sp>
      <p:sp>
        <p:nvSpPr>
          <p:cNvPr id="210" name="Google Shape;210;gdde5cecb1b_0_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134853842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indent="0"/>
            <a:r>
              <a:rPr lang="en-US" dirty="0"/>
              <a:t>This is the "science" part of Performance/Load Testing...</a:t>
            </a:r>
          </a:p>
          <a:p>
            <a:pPr marL="0" lvl="0" indent="0" algn="l">
              <a:spcBef>
                <a:spcPts val="0"/>
              </a:spcBef>
              <a:spcAft>
                <a:spcPts val="0"/>
              </a:spcAft>
              <a:buNone/>
            </a:pPr>
            <a:r>
              <a:rPr lang="en-US" dirty="0"/>
              <a:t>It’s possible to measure the performance locally, but carefully check that there are sufficient resources to run both the application under test (ideally, not the entire application - only the part that needs to be measured) and the clients causing the load on the application.</a:t>
            </a:r>
            <a:endParaRPr dirty="0"/>
          </a:p>
          <a:p>
            <a:pPr marL="0" indent="0"/>
            <a:r>
              <a:rPr lang="en-US" dirty="0"/>
              <a:t>If not, it’s possible to do it over a network, but be careful that you are not measuring the network speed (whether it’s your home Internet speed, your </a:t>
            </a:r>
            <a:r>
              <a:rPr lang="en-US" dirty="0" err="1"/>
              <a:t>wifi</a:t>
            </a:r>
            <a:r>
              <a:rPr lang="en-US" dirty="0"/>
              <a:t> speed, the limitations imposed by VPNs, proxies, etc.) but measuring the application’s speed</a:t>
            </a:r>
            <a:endParaRPr dirty="0"/>
          </a:p>
          <a:p>
            <a:pPr marL="0" lvl="0" indent="0" algn="l" rtl="0">
              <a:spcBef>
                <a:spcPts val="0"/>
              </a:spcBef>
              <a:spcAft>
                <a:spcPts val="0"/>
              </a:spcAft>
              <a:buNone/>
            </a:pPr>
            <a:r>
              <a:rPr lang="en-US" dirty="0"/>
              <a:t>It’s probably wise to </a:t>
            </a:r>
            <a:r>
              <a:rPr lang="en-US" dirty="0" err="1"/>
              <a:t>colocate</a:t>
            </a:r>
            <a:r>
              <a:rPr lang="en-US" dirty="0"/>
              <a:t> as much as possible the client and server being measured to minimize the network effect, but in the spirit of having everyone be able to do performance testing there is ample room to do basic performance checks before these considerations become the primary ones</a:t>
            </a:r>
            <a:endParaRPr dirty="0"/>
          </a:p>
          <a:p>
            <a:pPr marL="0" lvl="0" indent="0" algn="l" rtl="0">
              <a:spcBef>
                <a:spcPts val="0"/>
              </a:spcBef>
              <a:spcAft>
                <a:spcPts val="0"/>
              </a:spcAft>
              <a:buNone/>
            </a:pPr>
            <a:endParaRPr/>
          </a:p>
          <a:p>
            <a:pPr marL="0" indent="0">
              <a:buClr>
                <a:schemeClr val="dk2"/>
              </a:buClr>
              <a:buSzPts val="1100"/>
            </a:pPr>
            <a:r>
              <a:rPr lang="en-US" dirty="0"/>
              <a:t>Ideally make sure no one is using it at the same time as the performance testing is being done, etc.  </a:t>
            </a:r>
            <a:endParaRPr dirty="0"/>
          </a:p>
        </p:txBody>
      </p:sp>
      <p:sp>
        <p:nvSpPr>
          <p:cNvPr id="216" name="Google Shape;216;ge134853842_1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07888e1a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That’s @QA_Ian on Twitter!</a:t>
            </a:r>
            <a:endParaRPr/>
          </a:p>
        </p:txBody>
      </p:sp>
      <p:sp>
        <p:nvSpPr>
          <p:cNvPr id="222" name="Google Shape;222;ge407888e1a_0_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Here today to speak to you about performance testing which I believe is often a forgotten part of development and testing. The main reason for that is because it is considered difficult to execute.</a:t>
            </a:r>
          </a:p>
          <a:p>
            <a:pPr marL="0" lvl="0" indent="0" algn="l">
              <a:spcBef>
                <a:spcPts val="0"/>
              </a:spcBef>
              <a:spcAft>
                <a:spcPts val="0"/>
              </a:spcAft>
              <a:buNone/>
            </a:pPr>
            <a:endParaRPr dirty="0"/>
          </a:p>
        </p:txBody>
      </p:sp>
      <p:sp>
        <p:nvSpPr>
          <p:cNvPr id="102" name="Google Shape;102;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de5cecb1b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term of personnel it’s the wisdom of crowds vs specialized staffs that can only be stretched so thin to support everyone</a:t>
            </a:r>
            <a:endParaRPr/>
          </a:p>
          <a:p>
            <a:pPr marL="0" lvl="0" indent="0" algn="l" rtl="0">
              <a:spcBef>
                <a:spcPts val="0"/>
              </a:spcBef>
              <a:spcAft>
                <a:spcPts val="0"/>
              </a:spcAft>
              <a:buNone/>
            </a:pPr>
            <a:r>
              <a:rPr lang="en-US"/>
              <a:t>Enable feedback loops sooner vs later</a:t>
            </a:r>
            <a:endParaRPr/>
          </a:p>
          <a:p>
            <a:pPr marL="0" lvl="0" indent="0" algn="l" rtl="0">
              <a:spcBef>
                <a:spcPts val="0"/>
              </a:spcBef>
              <a:spcAft>
                <a:spcPts val="0"/>
              </a:spcAft>
              <a:buNone/>
            </a:pPr>
            <a:r>
              <a:rPr lang="en-US"/>
              <a:t>Test APIs before/above all else</a:t>
            </a:r>
            <a:endParaRPr/>
          </a:p>
          <a:p>
            <a:pPr marL="0" lvl="0" indent="0" algn="l" rtl="0">
              <a:spcBef>
                <a:spcPts val="0"/>
              </a:spcBef>
              <a:spcAft>
                <a:spcPts val="0"/>
              </a:spcAft>
              <a:buNone/>
            </a:pPr>
            <a:r>
              <a:rPr lang="en-US"/>
              <a:t>Share example of application that crashed with 5 users on first UAT build - application had to be rewritten almost entirely because of poor architecture - would have saved a lot of time and money if poor architecture had been identified during Agile sprints </a:t>
            </a:r>
            <a:endParaRPr/>
          </a:p>
        </p:txBody>
      </p:sp>
      <p:sp>
        <p:nvSpPr>
          <p:cNvPr id="108" name="Google Shape;108;gdde5cecb1b_0_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de5cecb1b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indent="0"/>
            <a:r>
              <a:rPr lang="en-US" dirty="0"/>
              <a:t>This is assuming relatively modern website design that revolves around using static elements (images, fonts, HTML) to build pages with API calls used to get data and to generate user action</a:t>
            </a:r>
          </a:p>
          <a:p>
            <a:pPr marL="0" indent="0"/>
            <a:endParaRPr lang="en-US" dirty="0"/>
          </a:p>
          <a:p>
            <a:pPr marL="0" indent="0"/>
            <a:r>
              <a:rPr lang="en-US" dirty="0"/>
              <a:t>In low load, Front-End and Back-End perform relatively the same.  As load increases, Front-End remains steady – after all it's just a matter of sending out static content. The size of the network pipe and the web servers will be the limiting factor</a:t>
            </a:r>
          </a:p>
          <a:p>
            <a:pPr marL="0" indent="0"/>
            <a:r>
              <a:rPr lang="en-US" dirty="0"/>
              <a:t>But for back-end performance, once load becomes heavy, the actual performance is pretty much a wild guess. This is what we have to measure in this performance testing</a:t>
            </a:r>
          </a:p>
        </p:txBody>
      </p:sp>
      <p:sp>
        <p:nvSpPr>
          <p:cNvPr id="108" name="Google Shape;108;gdde5cecb1b_0_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41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de5cecb1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the API/Service level is performing poorly, what is even the point of testing the End to End scenario?</a:t>
            </a:r>
            <a:endParaRPr/>
          </a:p>
        </p:txBody>
      </p:sp>
      <p:sp>
        <p:nvSpPr>
          <p:cNvPr id="114" name="Google Shape;114;gdde5cecb1b_0_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965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de5cecb1b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Load Testing tools were not generally well known a few years back (except by Performance Engineers), but with many good open-source tools appearing, there has been a democratization of these tools…</a:t>
            </a:r>
          </a:p>
          <a:p>
            <a:r>
              <a:rPr lang="en-US" dirty="0"/>
              <a:t>What they do: repeat the same calls with (hopefully) dynamic data following a certain simulation pattern decided beforehand and give a report about how your application responded to the barrage</a:t>
            </a:r>
          </a:p>
          <a:p>
            <a:pPr marL="0" indent="0"/>
            <a:endParaRPr lang="en-US" dirty="0"/>
          </a:p>
        </p:txBody>
      </p:sp>
      <p:sp>
        <p:nvSpPr>
          <p:cNvPr id="121" name="Google Shape;121;gdde5cecb1b_0_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de5cecb1b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dde5cecb1b_0_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de5cecb1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dirty="0"/>
              <a:t>There is a standalone JAR for people that don’t even want to setup a Java project at all</a:t>
            </a:r>
          </a:p>
          <a:p>
            <a:pPr lvl="0" algn="l">
              <a:spcBef>
                <a:spcPts val="0"/>
              </a:spcBef>
              <a:spcAft>
                <a:spcPts val="0"/>
              </a:spcAft>
              <a:buNone/>
            </a:pPr>
            <a:endParaRPr lang="en-US" dirty="0"/>
          </a:p>
          <a:p>
            <a:r>
              <a:rPr lang="en-US" dirty="0"/>
              <a:t>Has many advanced features that are out of scope for this presentation, like easy creation of test doubles (mocks and all), and UI testing</a:t>
            </a:r>
          </a:p>
          <a:p>
            <a:pPr marL="0" indent="0"/>
            <a:endParaRPr lang="en-US" dirty="0"/>
          </a:p>
        </p:txBody>
      </p:sp>
      <p:sp>
        <p:nvSpPr>
          <p:cNvPr id="136" name="Google Shape;136;gdde5cecb1b_0_3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F2F2F2"/>
            </a:gs>
            <a:gs pos="10000">
              <a:srgbClr val="F2F2F2"/>
            </a:gs>
            <a:gs pos="28000">
              <a:schemeClr val="lt1"/>
            </a:gs>
            <a:gs pos="48000">
              <a:schemeClr val="lt1"/>
            </a:gs>
            <a:gs pos="100000">
              <a:srgbClr val="D8D8D8"/>
            </a:gs>
          </a:gsLst>
          <a:path path="circle">
            <a:fillToRect l="100000" b="100000"/>
          </a:path>
          <a:tileRect t="-100000" r="-100000"/>
        </a:gradFill>
        <a:effectLst/>
      </p:bgPr>
    </p:bg>
    <p:spTree>
      <p:nvGrpSpPr>
        <p:cNvPr id="1" name="Shape 14"/>
        <p:cNvGrpSpPr/>
        <p:nvPr/>
      </p:nvGrpSpPr>
      <p:grpSpPr>
        <a:xfrm>
          <a:off x="0" y="0"/>
          <a:ext cx="0" cy="0"/>
          <a:chOff x="0" y="0"/>
          <a:chExt cx="0" cy="0"/>
        </a:xfrm>
      </p:grpSpPr>
      <p:pic>
        <p:nvPicPr>
          <p:cNvPr id="15" name="Google Shape;15;p4" descr="A picture containing night sky&#10;&#10;Description automatically generated"/>
          <p:cNvPicPr preferRelativeResize="0"/>
          <p:nvPr/>
        </p:nvPicPr>
        <p:blipFill rotWithShape="1">
          <a:blip r:embed="rId2">
            <a:alphaModFix/>
          </a:blip>
          <a:srcRect/>
          <a:stretch/>
        </p:blipFill>
        <p:spPr>
          <a:xfrm>
            <a:off x="0" y="0"/>
            <a:ext cx="12188825" cy="6603792"/>
          </a:xfrm>
          <a:prstGeom prst="rect">
            <a:avLst/>
          </a:prstGeom>
          <a:noFill/>
          <a:ln>
            <a:noFill/>
          </a:ln>
        </p:spPr>
      </p:pic>
      <p:sp>
        <p:nvSpPr>
          <p:cNvPr id="16" name="Google Shape;16;p4"/>
          <p:cNvSpPr txBox="1">
            <a:spLocks noGrp="1"/>
          </p:cNvSpPr>
          <p:nvPr>
            <p:ph type="ctrTitle"/>
          </p:nvPr>
        </p:nvSpPr>
        <p:spPr>
          <a:xfrm>
            <a:off x="1217613" y="1828799"/>
            <a:ext cx="9753600" cy="30480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entury Gothic"/>
              <a:buNone/>
              <a:defRPr sz="4400" baseline="3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217614" y="5029200"/>
            <a:ext cx="78486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1600"/>
              <a:buNone/>
              <a:defRPr sz="2000">
                <a:solidFill>
                  <a:schemeClr val="lt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a:endParaRPr/>
          </a:p>
        </p:txBody>
      </p:sp>
      <p:sp>
        <p:nvSpPr>
          <p:cNvPr id="18" name="Google Shape;18;p4"/>
          <p:cNvSpPr/>
          <p:nvPr/>
        </p:nvSpPr>
        <p:spPr>
          <a:xfrm>
            <a:off x="0" y="6583362"/>
            <a:ext cx="12188825" cy="27463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sp>
        <p:nvSpPr>
          <p:cNvPr id="19" name="Google Shape;19;p4"/>
          <p:cNvSpPr txBox="1"/>
          <p:nvPr/>
        </p:nvSpPr>
        <p:spPr>
          <a:xfrm>
            <a:off x="5090771" y="6608555"/>
            <a:ext cx="1726755"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www.testingmind.com</a:t>
            </a:r>
            <a:endParaRPr/>
          </a:p>
        </p:txBody>
      </p:sp>
      <p:pic>
        <p:nvPicPr>
          <p:cNvPr id="20" name="Google Shape;20;p4" descr="A picture containing logo&#10;&#10;Description automatically generated"/>
          <p:cNvPicPr preferRelativeResize="0"/>
          <p:nvPr/>
        </p:nvPicPr>
        <p:blipFill rotWithShape="1">
          <a:blip r:embed="rId3">
            <a:alphaModFix/>
          </a:blip>
          <a:srcRect/>
          <a:stretch/>
        </p:blipFill>
        <p:spPr>
          <a:xfrm>
            <a:off x="8982521" y="122237"/>
            <a:ext cx="3200400" cy="584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3922714" y="-876300"/>
            <a:ext cx="4343400" cy="9753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20040" algn="l">
              <a:spcBef>
                <a:spcPts val="600"/>
              </a:spcBef>
              <a:spcAft>
                <a:spcPts val="0"/>
              </a:spcAft>
              <a:buClr>
                <a:schemeClr val="dk1"/>
              </a:buClr>
              <a:buSzPts val="1440"/>
              <a:buChar char="•"/>
              <a:defRPr/>
            </a:lvl9pPr>
          </a:lstStyle>
          <a:p>
            <a:endParaRPr/>
          </a:p>
        </p:txBody>
      </p:sp>
      <p:sp>
        <p:nvSpPr>
          <p:cNvPr id="83" name="Google Shape;83;p13"/>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84" name="Google Shape;84;p13"/>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85" name="Google Shape;85;p13"/>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86" name="Google Shape;86;p13"/>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rot="5400000">
            <a:off x="7160856" y="2361842"/>
            <a:ext cx="5486400" cy="213431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4"/>
          <p:cNvSpPr txBox="1">
            <a:spLocks noGrp="1"/>
          </p:cNvSpPr>
          <p:nvPr>
            <p:ph type="body" idx="1"/>
          </p:nvPr>
        </p:nvSpPr>
        <p:spPr>
          <a:xfrm rot="5400000">
            <a:off x="2182482" y="-279069"/>
            <a:ext cx="5486400" cy="7416138"/>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09879" algn="l">
              <a:spcBef>
                <a:spcPts val="600"/>
              </a:spcBef>
              <a:spcAft>
                <a:spcPts val="0"/>
              </a:spcAft>
              <a:buClr>
                <a:schemeClr val="dk1"/>
              </a:buClr>
              <a:buSzPts val="1280"/>
              <a:buChar char="•"/>
              <a:defRPr/>
            </a:lvl9pPr>
          </a:lstStyle>
          <a:p>
            <a:endParaRPr/>
          </a:p>
        </p:txBody>
      </p:sp>
      <p:sp>
        <p:nvSpPr>
          <p:cNvPr id="90" name="Google Shape;90;p14"/>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91" name="Google Shape;91;p14"/>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92" name="Google Shape;92;p14"/>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93" name="Google Shape;93;p14"/>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2" name="Google Shape;22;p5"/>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sp>
        <p:nvSpPr>
          <p:cNvPr id="23" name="Google Shape;23;p5"/>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09879" algn="l">
              <a:spcBef>
                <a:spcPts val="600"/>
              </a:spcBef>
              <a:spcAft>
                <a:spcPts val="0"/>
              </a:spcAft>
              <a:buClr>
                <a:schemeClr val="dk1"/>
              </a:buClr>
              <a:buSzPts val="1280"/>
              <a:buChar char="•"/>
              <a:defRPr/>
            </a:lvl9pPr>
          </a:lstStyle>
          <a:p>
            <a:endParaRPr/>
          </a:p>
        </p:txBody>
      </p:sp>
      <p:pic>
        <p:nvPicPr>
          <p:cNvPr id="25" name="Google Shape;25;p5"/>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26" name="Google Shape;26;p5"/>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27" name="Google Shape;27;p5"/>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217614" y="3429000"/>
            <a:ext cx="9753600" cy="23621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4400"/>
              <a:buFont typeface="Century Gothic"/>
              <a:buNone/>
              <a:defRPr sz="4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1213150" y="685801"/>
            <a:ext cx="7853063" cy="11429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600"/>
              <a:buNone/>
              <a:defRPr sz="2000">
                <a:solidFill>
                  <a:schemeClr val="dk1"/>
                </a:solidFill>
              </a:defRPr>
            </a:lvl1pPr>
            <a:lvl2pPr marL="914400" lvl="1" indent="-228600" algn="l">
              <a:lnSpc>
                <a:spcPct val="90000"/>
              </a:lnSpc>
              <a:spcBef>
                <a:spcPts val="600"/>
              </a:spcBef>
              <a:spcAft>
                <a:spcPts val="0"/>
              </a:spcAft>
              <a:buSzPts val="1440"/>
              <a:buNone/>
              <a:defRPr sz="1800">
                <a:solidFill>
                  <a:srgbClr val="979797"/>
                </a:solidFill>
              </a:defRPr>
            </a:lvl2pPr>
            <a:lvl3pPr marL="1371600" lvl="2" indent="-228600" algn="l">
              <a:lnSpc>
                <a:spcPct val="90000"/>
              </a:lnSpc>
              <a:spcBef>
                <a:spcPts val="600"/>
              </a:spcBef>
              <a:spcAft>
                <a:spcPts val="0"/>
              </a:spcAft>
              <a:buSzPts val="1280"/>
              <a:buNone/>
              <a:defRPr sz="1600">
                <a:solidFill>
                  <a:srgbClr val="979797"/>
                </a:solidFill>
              </a:defRPr>
            </a:lvl3pPr>
            <a:lvl4pPr marL="1828800" lvl="3" indent="-228600" algn="l">
              <a:lnSpc>
                <a:spcPct val="90000"/>
              </a:lnSpc>
              <a:spcBef>
                <a:spcPts val="600"/>
              </a:spcBef>
              <a:spcAft>
                <a:spcPts val="0"/>
              </a:spcAft>
              <a:buSzPts val="1120"/>
              <a:buNone/>
              <a:defRPr sz="1400">
                <a:solidFill>
                  <a:srgbClr val="979797"/>
                </a:solidFill>
              </a:defRPr>
            </a:lvl4pPr>
            <a:lvl5pPr marL="2286000" lvl="4" indent="-228600" algn="l">
              <a:lnSpc>
                <a:spcPct val="90000"/>
              </a:lnSpc>
              <a:spcBef>
                <a:spcPts val="600"/>
              </a:spcBef>
              <a:spcAft>
                <a:spcPts val="0"/>
              </a:spcAft>
              <a:buSzPts val="1120"/>
              <a:buNone/>
              <a:defRPr sz="1400">
                <a:solidFill>
                  <a:srgbClr val="979797"/>
                </a:solidFill>
              </a:defRPr>
            </a:lvl5pPr>
            <a:lvl6pPr marL="2743200" lvl="5" indent="-228600" algn="l">
              <a:spcBef>
                <a:spcPts val="600"/>
              </a:spcBef>
              <a:spcAft>
                <a:spcPts val="0"/>
              </a:spcAft>
              <a:buClr>
                <a:srgbClr val="979797"/>
              </a:buClr>
              <a:buSzPts val="1120"/>
              <a:buNone/>
              <a:defRPr sz="1400">
                <a:solidFill>
                  <a:srgbClr val="979797"/>
                </a:solidFill>
              </a:defRPr>
            </a:lvl6pPr>
            <a:lvl7pPr marL="3200400" lvl="6" indent="-228600" algn="l">
              <a:spcBef>
                <a:spcPts val="600"/>
              </a:spcBef>
              <a:spcAft>
                <a:spcPts val="0"/>
              </a:spcAft>
              <a:buClr>
                <a:srgbClr val="979797"/>
              </a:buClr>
              <a:buSzPts val="1120"/>
              <a:buNone/>
              <a:defRPr sz="1400">
                <a:solidFill>
                  <a:srgbClr val="979797"/>
                </a:solidFill>
              </a:defRPr>
            </a:lvl7pPr>
            <a:lvl8pPr marL="3657600" lvl="7" indent="-228600" algn="l">
              <a:spcBef>
                <a:spcPts val="600"/>
              </a:spcBef>
              <a:spcAft>
                <a:spcPts val="0"/>
              </a:spcAft>
              <a:buClr>
                <a:srgbClr val="979797"/>
              </a:buClr>
              <a:buSzPts val="1120"/>
              <a:buNone/>
              <a:defRPr sz="1400">
                <a:solidFill>
                  <a:srgbClr val="979797"/>
                </a:solidFill>
              </a:defRPr>
            </a:lvl8pPr>
            <a:lvl9pPr marL="4114800" lvl="8" indent="-228600" algn="l">
              <a:spcBef>
                <a:spcPts val="600"/>
              </a:spcBef>
              <a:spcAft>
                <a:spcPts val="0"/>
              </a:spcAft>
              <a:buClr>
                <a:srgbClr val="979797"/>
              </a:buClr>
              <a:buSzPts val="1120"/>
              <a:buNone/>
              <a:defRPr sz="1400">
                <a:solidFill>
                  <a:srgbClr val="979797"/>
                </a:solidFill>
              </a:defRPr>
            </a:lvl9pPr>
          </a:lstStyle>
          <a:p>
            <a:endParaRPr/>
          </a:p>
        </p:txBody>
      </p:sp>
      <p:sp>
        <p:nvSpPr>
          <p:cNvPr id="31" name="Google Shape;31;p6"/>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32" name="Google Shape;32;p6"/>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33" name="Google Shape;33;p6"/>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34" name="Google Shape;34;p6"/>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1233279" y="1828800"/>
            <a:ext cx="4708734" cy="4343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38" name="Google Shape;38;p7"/>
          <p:cNvSpPr txBox="1">
            <a:spLocks noGrp="1"/>
          </p:cNvSpPr>
          <p:nvPr>
            <p:ph type="body" idx="2"/>
          </p:nvPr>
        </p:nvSpPr>
        <p:spPr>
          <a:xfrm>
            <a:off x="6262479" y="1828800"/>
            <a:ext cx="4708734" cy="4343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39" name="Google Shape;39;p7"/>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40" name="Google Shape;40;p7"/>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41" name="Google Shape;41;p7"/>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42" name="Google Shape;42;p7"/>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1217614" y="1828799"/>
            <a:ext cx="4709160" cy="8382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0" cap="none">
                <a:solidFill>
                  <a:srgbClr val="2A2A2A"/>
                </a:solidFill>
              </a:defRPr>
            </a:lvl1pPr>
            <a:lvl2pPr marL="914400" lvl="1" indent="-228600" algn="l">
              <a:lnSpc>
                <a:spcPct val="90000"/>
              </a:lnSpc>
              <a:spcBef>
                <a:spcPts val="6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chemeClr val="dk1"/>
              </a:buClr>
              <a:buSzPts val="1280"/>
              <a:buNone/>
              <a:defRPr sz="1600" b="1"/>
            </a:lvl6pPr>
            <a:lvl7pPr marL="3200400" lvl="6" indent="-228600" algn="l">
              <a:spcBef>
                <a:spcPts val="600"/>
              </a:spcBef>
              <a:spcAft>
                <a:spcPts val="0"/>
              </a:spcAft>
              <a:buClr>
                <a:schemeClr val="dk1"/>
              </a:buClr>
              <a:buSzPts val="1280"/>
              <a:buNone/>
              <a:defRPr sz="1600" b="1"/>
            </a:lvl7pPr>
            <a:lvl8pPr marL="3657600" lvl="7" indent="-228600" algn="l">
              <a:spcBef>
                <a:spcPts val="600"/>
              </a:spcBef>
              <a:spcAft>
                <a:spcPts val="0"/>
              </a:spcAft>
              <a:buClr>
                <a:schemeClr val="dk1"/>
              </a:buClr>
              <a:buSzPts val="1280"/>
              <a:buNone/>
              <a:defRPr sz="1600" b="1"/>
            </a:lvl8pPr>
            <a:lvl9pPr marL="4114800" lvl="8" indent="-228600" algn="l">
              <a:spcBef>
                <a:spcPts val="600"/>
              </a:spcBef>
              <a:spcAft>
                <a:spcPts val="0"/>
              </a:spcAft>
              <a:buClr>
                <a:schemeClr val="dk1"/>
              </a:buClr>
              <a:buSzPts val="1280"/>
              <a:buNone/>
              <a:defRPr sz="1600" b="1"/>
            </a:lvl9pPr>
          </a:lstStyle>
          <a:p>
            <a:endParaRPr/>
          </a:p>
        </p:txBody>
      </p:sp>
      <p:sp>
        <p:nvSpPr>
          <p:cNvPr id="46" name="Google Shape;46;p8"/>
          <p:cNvSpPr txBox="1">
            <a:spLocks noGrp="1"/>
          </p:cNvSpPr>
          <p:nvPr>
            <p:ph type="body" idx="2"/>
          </p:nvPr>
        </p:nvSpPr>
        <p:spPr>
          <a:xfrm>
            <a:off x="1217614" y="2743200"/>
            <a:ext cx="4709160" cy="34289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6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chemeClr val="dk1"/>
              </a:buClr>
              <a:buSzPts val="1120"/>
              <a:buChar char="•"/>
              <a:defRPr sz="1400"/>
            </a:lvl6pPr>
            <a:lvl7pPr marL="3200400" lvl="6" indent="-299720" algn="l">
              <a:spcBef>
                <a:spcPts val="600"/>
              </a:spcBef>
              <a:spcAft>
                <a:spcPts val="0"/>
              </a:spcAft>
              <a:buClr>
                <a:schemeClr val="dk1"/>
              </a:buClr>
              <a:buSzPts val="1120"/>
              <a:buChar char="•"/>
              <a:defRPr sz="1400"/>
            </a:lvl7pPr>
            <a:lvl8pPr marL="3657600" lvl="7" indent="-299720" algn="l">
              <a:spcBef>
                <a:spcPts val="600"/>
              </a:spcBef>
              <a:spcAft>
                <a:spcPts val="0"/>
              </a:spcAft>
              <a:buClr>
                <a:schemeClr val="dk1"/>
              </a:buClr>
              <a:buSzPts val="1120"/>
              <a:buChar char="•"/>
              <a:defRPr sz="1400"/>
            </a:lvl8pPr>
            <a:lvl9pPr marL="4114800" lvl="8" indent="-299720" algn="l">
              <a:spcBef>
                <a:spcPts val="600"/>
              </a:spcBef>
              <a:spcAft>
                <a:spcPts val="0"/>
              </a:spcAft>
              <a:buClr>
                <a:schemeClr val="dk1"/>
              </a:buClr>
              <a:buSzPts val="1120"/>
              <a:buChar char="•"/>
              <a:defRPr sz="1400"/>
            </a:lvl9pPr>
          </a:lstStyle>
          <a:p>
            <a:endParaRPr/>
          </a:p>
        </p:txBody>
      </p:sp>
      <p:sp>
        <p:nvSpPr>
          <p:cNvPr id="47" name="Google Shape;47;p8"/>
          <p:cNvSpPr txBox="1">
            <a:spLocks noGrp="1"/>
          </p:cNvSpPr>
          <p:nvPr>
            <p:ph type="body" idx="3"/>
          </p:nvPr>
        </p:nvSpPr>
        <p:spPr>
          <a:xfrm>
            <a:off x="6262054" y="1828799"/>
            <a:ext cx="4709160" cy="8382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0" cap="none">
                <a:solidFill>
                  <a:srgbClr val="2A2A2A"/>
                </a:solidFill>
              </a:defRPr>
            </a:lvl1pPr>
            <a:lvl2pPr marL="914400" lvl="1" indent="-228600" algn="l">
              <a:lnSpc>
                <a:spcPct val="90000"/>
              </a:lnSpc>
              <a:spcBef>
                <a:spcPts val="6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chemeClr val="dk1"/>
              </a:buClr>
              <a:buSzPts val="1280"/>
              <a:buNone/>
              <a:defRPr sz="1600" b="1"/>
            </a:lvl6pPr>
            <a:lvl7pPr marL="3200400" lvl="6" indent="-228600" algn="l">
              <a:spcBef>
                <a:spcPts val="600"/>
              </a:spcBef>
              <a:spcAft>
                <a:spcPts val="0"/>
              </a:spcAft>
              <a:buClr>
                <a:schemeClr val="dk1"/>
              </a:buClr>
              <a:buSzPts val="1280"/>
              <a:buNone/>
              <a:defRPr sz="1600" b="1"/>
            </a:lvl7pPr>
            <a:lvl8pPr marL="3657600" lvl="7" indent="-228600" algn="l">
              <a:spcBef>
                <a:spcPts val="600"/>
              </a:spcBef>
              <a:spcAft>
                <a:spcPts val="0"/>
              </a:spcAft>
              <a:buClr>
                <a:schemeClr val="dk1"/>
              </a:buClr>
              <a:buSzPts val="1280"/>
              <a:buNone/>
              <a:defRPr sz="1600" b="1"/>
            </a:lvl8pPr>
            <a:lvl9pPr marL="4114800" lvl="8" indent="-228600" algn="l">
              <a:spcBef>
                <a:spcPts val="600"/>
              </a:spcBef>
              <a:spcAft>
                <a:spcPts val="0"/>
              </a:spcAft>
              <a:buClr>
                <a:schemeClr val="dk1"/>
              </a:buClr>
              <a:buSzPts val="1280"/>
              <a:buNone/>
              <a:defRPr sz="1600" b="1"/>
            </a:lvl9pPr>
          </a:lstStyle>
          <a:p>
            <a:endParaRPr/>
          </a:p>
        </p:txBody>
      </p:sp>
      <p:sp>
        <p:nvSpPr>
          <p:cNvPr id="48" name="Google Shape;48;p8"/>
          <p:cNvSpPr txBox="1">
            <a:spLocks noGrp="1"/>
          </p:cNvSpPr>
          <p:nvPr>
            <p:ph type="body" idx="4"/>
          </p:nvPr>
        </p:nvSpPr>
        <p:spPr>
          <a:xfrm>
            <a:off x="6262054" y="2743200"/>
            <a:ext cx="4709160" cy="34289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6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chemeClr val="dk1"/>
              </a:buClr>
              <a:buSzPts val="1120"/>
              <a:buChar char="•"/>
              <a:defRPr sz="1400"/>
            </a:lvl6pPr>
            <a:lvl7pPr marL="3200400" lvl="6" indent="-299720" algn="l">
              <a:spcBef>
                <a:spcPts val="600"/>
              </a:spcBef>
              <a:spcAft>
                <a:spcPts val="0"/>
              </a:spcAft>
              <a:buClr>
                <a:schemeClr val="dk1"/>
              </a:buClr>
              <a:buSzPts val="1120"/>
              <a:buChar char="•"/>
              <a:defRPr sz="1400"/>
            </a:lvl7pPr>
            <a:lvl8pPr marL="3657600" lvl="7" indent="-299720" algn="l">
              <a:spcBef>
                <a:spcPts val="600"/>
              </a:spcBef>
              <a:spcAft>
                <a:spcPts val="0"/>
              </a:spcAft>
              <a:buClr>
                <a:schemeClr val="dk1"/>
              </a:buClr>
              <a:buSzPts val="1120"/>
              <a:buChar char="•"/>
              <a:defRPr sz="1400"/>
            </a:lvl8pPr>
            <a:lvl9pPr marL="4114800" lvl="8" indent="-299720" algn="l">
              <a:spcBef>
                <a:spcPts val="600"/>
              </a:spcBef>
              <a:spcAft>
                <a:spcPts val="0"/>
              </a:spcAft>
              <a:buClr>
                <a:schemeClr val="dk1"/>
              </a:buClr>
              <a:buSzPts val="1120"/>
              <a:buChar char="•"/>
              <a:defRPr sz="1400"/>
            </a:lvl9pPr>
          </a:lstStyle>
          <a:p>
            <a:endParaRPr/>
          </a:p>
        </p:txBody>
      </p:sp>
      <p:sp>
        <p:nvSpPr>
          <p:cNvPr id="49" name="Google Shape;49;p8"/>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50" name="Google Shape;50;p8"/>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51" name="Google Shape;51;p8"/>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52" name="Google Shape;52;p8"/>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56" name="Google Shape;56;p9"/>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57" name="Google Shape;57;p9"/>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58" name="Google Shape;58;p9"/>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9"/>
        <p:cNvGrpSpPr/>
        <p:nvPr/>
      </p:nvGrpSpPr>
      <p:grpSpPr>
        <a:xfrm>
          <a:off x="0" y="0"/>
          <a:ext cx="0" cy="0"/>
          <a:chOff x="0" y="0"/>
          <a:chExt cx="0" cy="0"/>
        </a:xfrm>
      </p:grpSpPr>
      <p:sp>
        <p:nvSpPr>
          <p:cNvPr id="60" name="Google Shape;60;p10"/>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61" name="Google Shape;61;p10"/>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62" name="Google Shape;62;p10"/>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63" name="Google Shape;63;p10"/>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684213" y="685800"/>
            <a:ext cx="3886200" cy="4038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A2A2A"/>
              </a:buClr>
              <a:buSzPts val="4000"/>
              <a:buFont typeface="Century Gothic"/>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1"/>
          <p:cNvSpPr txBox="1">
            <a:spLocks noGrp="1"/>
          </p:cNvSpPr>
          <p:nvPr>
            <p:ph type="body" idx="1"/>
          </p:nvPr>
        </p:nvSpPr>
        <p:spPr>
          <a:xfrm>
            <a:off x="5865814" y="685800"/>
            <a:ext cx="5638800" cy="5486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67" name="Google Shape;67;p11"/>
          <p:cNvSpPr txBox="1">
            <a:spLocks noGrp="1"/>
          </p:cNvSpPr>
          <p:nvPr>
            <p:ph type="body" idx="2"/>
          </p:nvPr>
        </p:nvSpPr>
        <p:spPr>
          <a:xfrm>
            <a:off x="684213" y="4876800"/>
            <a:ext cx="3886200" cy="1295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440"/>
              <a:buNone/>
              <a:defRPr sz="1800"/>
            </a:lvl1pPr>
            <a:lvl2pPr marL="914400" lvl="1" indent="-228600" algn="l">
              <a:lnSpc>
                <a:spcPct val="90000"/>
              </a:lnSpc>
              <a:spcBef>
                <a:spcPts val="6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chemeClr val="dk1"/>
              </a:buClr>
              <a:buSzPts val="720"/>
              <a:buNone/>
              <a:defRPr sz="900"/>
            </a:lvl6pPr>
            <a:lvl7pPr marL="3200400" lvl="6" indent="-228600" algn="l">
              <a:spcBef>
                <a:spcPts val="600"/>
              </a:spcBef>
              <a:spcAft>
                <a:spcPts val="0"/>
              </a:spcAft>
              <a:buClr>
                <a:schemeClr val="dk1"/>
              </a:buClr>
              <a:buSzPts val="720"/>
              <a:buNone/>
              <a:defRPr sz="900"/>
            </a:lvl7pPr>
            <a:lvl8pPr marL="3657600" lvl="7" indent="-228600" algn="l">
              <a:spcBef>
                <a:spcPts val="600"/>
              </a:spcBef>
              <a:spcAft>
                <a:spcPts val="0"/>
              </a:spcAft>
              <a:buClr>
                <a:schemeClr val="dk1"/>
              </a:buClr>
              <a:buSzPts val="720"/>
              <a:buNone/>
              <a:defRPr sz="900"/>
            </a:lvl8pPr>
            <a:lvl9pPr marL="4114800" lvl="8" indent="-228600" algn="l">
              <a:spcBef>
                <a:spcPts val="600"/>
              </a:spcBef>
              <a:spcAft>
                <a:spcPts val="0"/>
              </a:spcAft>
              <a:buClr>
                <a:schemeClr val="dk1"/>
              </a:buClr>
              <a:buSzPts val="720"/>
              <a:buNone/>
              <a:defRPr sz="900"/>
            </a:lvl9pPr>
          </a:lstStyle>
          <a:p>
            <a:endParaRPr/>
          </a:p>
        </p:txBody>
      </p:sp>
      <p:sp>
        <p:nvSpPr>
          <p:cNvPr id="68" name="Google Shape;68;p11"/>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69" name="Google Shape;69;p11"/>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70" name="Google Shape;70;p11"/>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71" name="Google Shape;71;p11"/>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84213" y="685800"/>
            <a:ext cx="3886200" cy="4038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A2A2A"/>
              </a:buClr>
              <a:buSzPts val="4000"/>
              <a:buFont typeface="Century Gothic"/>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descr="An empty placeholder to add an image. Click on the placeholder and select the image that you wish to add"/>
          <p:cNvSpPr>
            <a:spLocks noGrp="1"/>
          </p:cNvSpPr>
          <p:nvPr>
            <p:ph type="pic" idx="2"/>
          </p:nvPr>
        </p:nvSpPr>
        <p:spPr>
          <a:xfrm>
            <a:off x="5865813" y="685800"/>
            <a:ext cx="5638800" cy="548640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914400" rIns="91425" bIns="45700" anchor="t" anchorCtr="0">
            <a:normAutofit/>
          </a:bodyPr>
          <a:lstStyle>
            <a:lvl1pPr marR="0" lvl="0" algn="ctr" rtl="0">
              <a:lnSpc>
                <a:spcPct val="90000"/>
              </a:lnSpc>
              <a:spcBef>
                <a:spcPts val="1800"/>
              </a:spcBef>
              <a:spcAft>
                <a:spcPts val="0"/>
              </a:spcAft>
              <a:buClr>
                <a:schemeClr val="dk1"/>
              </a:buClr>
              <a:buSzPts val="1920"/>
              <a:buFont typeface="Arial"/>
              <a:buNone/>
              <a:defRPr sz="2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1"/>
              </a:buClr>
              <a:buSzPts val="224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1"/>
              </a:buClr>
              <a:buSzPts val="192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12"/>
          <p:cNvSpPr txBox="1">
            <a:spLocks noGrp="1"/>
          </p:cNvSpPr>
          <p:nvPr>
            <p:ph type="body" idx="1"/>
          </p:nvPr>
        </p:nvSpPr>
        <p:spPr>
          <a:xfrm>
            <a:off x="684213" y="4876800"/>
            <a:ext cx="3886200" cy="1295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440"/>
              <a:buNone/>
              <a:defRPr sz="1800"/>
            </a:lvl1pPr>
            <a:lvl2pPr marL="914400" lvl="1" indent="-228600" algn="l">
              <a:lnSpc>
                <a:spcPct val="90000"/>
              </a:lnSpc>
              <a:spcBef>
                <a:spcPts val="6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chemeClr val="dk1"/>
              </a:buClr>
              <a:buSzPts val="720"/>
              <a:buNone/>
              <a:defRPr sz="900"/>
            </a:lvl6pPr>
            <a:lvl7pPr marL="3200400" lvl="6" indent="-228600" algn="l">
              <a:spcBef>
                <a:spcPts val="600"/>
              </a:spcBef>
              <a:spcAft>
                <a:spcPts val="0"/>
              </a:spcAft>
              <a:buClr>
                <a:schemeClr val="dk1"/>
              </a:buClr>
              <a:buSzPts val="720"/>
              <a:buNone/>
              <a:defRPr sz="900"/>
            </a:lvl7pPr>
            <a:lvl8pPr marL="3657600" lvl="7" indent="-228600" algn="l">
              <a:spcBef>
                <a:spcPts val="600"/>
              </a:spcBef>
              <a:spcAft>
                <a:spcPts val="0"/>
              </a:spcAft>
              <a:buClr>
                <a:schemeClr val="dk1"/>
              </a:buClr>
              <a:buSzPts val="720"/>
              <a:buNone/>
              <a:defRPr sz="900"/>
            </a:lvl8pPr>
            <a:lvl9pPr marL="4114800" lvl="8" indent="-228600" algn="l">
              <a:spcBef>
                <a:spcPts val="600"/>
              </a:spcBef>
              <a:spcAft>
                <a:spcPts val="0"/>
              </a:spcAft>
              <a:buClr>
                <a:schemeClr val="dk1"/>
              </a:buClr>
              <a:buSzPts val="720"/>
              <a:buNone/>
              <a:defRPr sz="900"/>
            </a:lvl9pPr>
          </a:lstStyle>
          <a:p>
            <a:endParaRPr/>
          </a:p>
        </p:txBody>
      </p:sp>
      <p:sp>
        <p:nvSpPr>
          <p:cNvPr id="76" name="Google Shape;76;p12"/>
          <p:cNvSpPr/>
          <p:nvPr/>
        </p:nvSpPr>
        <p:spPr>
          <a:xfrm>
            <a:off x="0" y="6583362"/>
            <a:ext cx="12188825" cy="274638"/>
          </a:xfrm>
          <a:prstGeom prst="rect">
            <a:avLst/>
          </a:prstGeom>
          <a:gradFill>
            <a:gsLst>
              <a:gs pos="0">
                <a:srgbClr val="004177"/>
              </a:gs>
              <a:gs pos="50000">
                <a:srgbClr val="005EAC"/>
              </a:gs>
              <a:gs pos="100000">
                <a:srgbClr val="0072CE"/>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a:ea typeface="Century Gothic"/>
              <a:cs typeface="Century Gothic"/>
              <a:sym typeface="Century Gothic"/>
            </a:endParaRPr>
          </a:p>
        </p:txBody>
      </p:sp>
      <p:pic>
        <p:nvPicPr>
          <p:cNvPr id="77" name="Google Shape;77;p12"/>
          <p:cNvPicPr preferRelativeResize="0"/>
          <p:nvPr/>
        </p:nvPicPr>
        <p:blipFill rotWithShape="1">
          <a:blip r:embed="rId2">
            <a:alphaModFix/>
          </a:blip>
          <a:srcRect/>
          <a:stretch/>
        </p:blipFill>
        <p:spPr>
          <a:xfrm>
            <a:off x="5860463" y="6381328"/>
            <a:ext cx="467897" cy="467897"/>
          </a:xfrm>
          <a:prstGeom prst="rect">
            <a:avLst/>
          </a:prstGeom>
          <a:noFill/>
          <a:ln>
            <a:noFill/>
          </a:ln>
        </p:spPr>
      </p:pic>
      <p:sp>
        <p:nvSpPr>
          <p:cNvPr id="78" name="Google Shape;78;p12"/>
          <p:cNvSpPr txBox="1"/>
          <p:nvPr/>
        </p:nvSpPr>
        <p:spPr>
          <a:xfrm>
            <a:off x="117748" y="6597352"/>
            <a:ext cx="1079142" cy="2446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TESTINGMIND</a:t>
            </a:r>
            <a:endParaRPr/>
          </a:p>
        </p:txBody>
      </p:sp>
      <p:sp>
        <p:nvSpPr>
          <p:cNvPr id="79" name="Google Shape;79;p12"/>
          <p:cNvSpPr txBox="1"/>
          <p:nvPr/>
        </p:nvSpPr>
        <p:spPr>
          <a:xfrm>
            <a:off x="6742484" y="6597352"/>
            <a:ext cx="5400601" cy="244682"/>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1100" b="0" i="0" u="none" strike="noStrike" cap="none">
                <a:solidFill>
                  <a:schemeClr val="lt1"/>
                </a:solidFill>
                <a:latin typeface="Century Gothic"/>
                <a:ea typeface="Century Gothic"/>
                <a:cs typeface="Century Gothic"/>
                <a:sym typeface="Century Gothic"/>
              </a:rPr>
              <a:t>Connecting QA Professionals Globally</a:t>
            </a:r>
            <a:endParaRPr sz="11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10000">
              <a:srgbClr val="F2F2F2"/>
            </a:gs>
            <a:gs pos="28000">
              <a:schemeClr val="lt1"/>
            </a:gs>
            <a:gs pos="48000">
              <a:schemeClr val="lt1"/>
            </a:gs>
            <a:gs pos="100000">
              <a:srgbClr val="D8D8D8"/>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2A2A2A"/>
              </a:buClr>
              <a:buSzPts val="4000"/>
              <a:buFont typeface="Century Gothic"/>
              <a:buNone/>
              <a:defRPr sz="4000" b="0" i="0" u="none" strike="noStrike" cap="none">
                <a:solidFill>
                  <a:srgbClr val="2A2A2A"/>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lvl1pPr marL="457200" marR="0" lvl="0" indent="-350520" algn="l" rtl="0">
              <a:lnSpc>
                <a:spcPct val="90000"/>
              </a:lnSpc>
              <a:spcBef>
                <a:spcPts val="1800"/>
              </a:spcBef>
              <a:spcAft>
                <a:spcPts val="0"/>
              </a:spcAft>
              <a:buClr>
                <a:schemeClr val="dk1"/>
              </a:buClr>
              <a:buSzPts val="1920"/>
              <a:buFont typeface="Arial"/>
              <a:buChar char="•"/>
              <a:defRPr sz="24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90000"/>
              </a:lnSpc>
              <a:spcBef>
                <a:spcPts val="600"/>
              </a:spcBef>
              <a:spcAft>
                <a:spcPts val="0"/>
              </a:spcAft>
              <a:buClr>
                <a:schemeClr val="dk1"/>
              </a:buClr>
              <a:buSzPts val="1600"/>
              <a:buFont typeface="Arial"/>
              <a:buChar char="•"/>
              <a:defRPr sz="2000" b="0" i="0" u="none" strike="noStrike" cap="none">
                <a:solidFill>
                  <a:schemeClr val="dk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1"/>
              </a:buClr>
              <a:buSzPts val="1440"/>
              <a:buFont typeface="Arial"/>
              <a:buChar char="•"/>
              <a:defRPr sz="1800" b="0" i="0" u="none" strike="noStrike" cap="none">
                <a:solidFill>
                  <a:schemeClr val="dk1"/>
                </a:solidFill>
                <a:latin typeface="Century Gothic"/>
                <a:ea typeface="Century Gothic"/>
                <a:cs typeface="Century Gothic"/>
                <a:sym typeface="Century Gothic"/>
              </a:defRPr>
            </a:lvl3pPr>
            <a:lvl4pPr marL="1828800" marR="0" lvl="3" indent="-309880" algn="l" rtl="0">
              <a:lnSpc>
                <a:spcPct val="90000"/>
              </a:lnSpc>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4pPr>
            <a:lvl5pPr marL="2286000" marR="0" lvl="4" indent="-309879" algn="l" rtl="0">
              <a:lnSpc>
                <a:spcPct val="90000"/>
              </a:lnSpc>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6pPr>
            <a:lvl7pPr marL="3200400" marR="0" lvl="6"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7pPr>
            <a:lvl8pPr marL="3657600" marR="0" lvl="7"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8pPr>
            <a:lvl9pPr marL="4114800" marR="0" lvl="8"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3"/>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Century Gothic"/>
                <a:ea typeface="Century Gothic"/>
                <a:cs typeface="Century Gothic"/>
                <a:sym typeface="Century Gothic"/>
              </a:defRPr>
            </a:lvl1pPr>
            <a:lvl2pPr marL="0" marR="0" lvl="1" indent="0" algn="r" rtl="0">
              <a:spcBef>
                <a:spcPts val="0"/>
              </a:spcBef>
              <a:buNone/>
              <a:defRPr sz="1100" b="0" i="0" u="none" strike="noStrike" cap="none">
                <a:solidFill>
                  <a:schemeClr val="dk1"/>
                </a:solidFill>
                <a:latin typeface="Century Gothic"/>
                <a:ea typeface="Century Gothic"/>
                <a:cs typeface="Century Gothic"/>
                <a:sym typeface="Century Gothic"/>
              </a:defRPr>
            </a:lvl2pPr>
            <a:lvl3pPr marL="0" marR="0" lvl="2" indent="0" algn="r" rtl="0">
              <a:spcBef>
                <a:spcPts val="0"/>
              </a:spcBef>
              <a:buNone/>
              <a:defRPr sz="1100" b="0" i="0" u="none" strike="noStrike" cap="none">
                <a:solidFill>
                  <a:schemeClr val="dk1"/>
                </a:solidFill>
                <a:latin typeface="Century Gothic"/>
                <a:ea typeface="Century Gothic"/>
                <a:cs typeface="Century Gothic"/>
                <a:sym typeface="Century Gothic"/>
              </a:defRPr>
            </a:lvl3pPr>
            <a:lvl4pPr marL="0" marR="0" lvl="3" indent="0" algn="r" rtl="0">
              <a:spcBef>
                <a:spcPts val="0"/>
              </a:spcBef>
              <a:buNone/>
              <a:defRPr sz="1100" b="0" i="0" u="none" strike="noStrike" cap="none">
                <a:solidFill>
                  <a:schemeClr val="dk1"/>
                </a:solidFill>
                <a:latin typeface="Century Gothic"/>
                <a:ea typeface="Century Gothic"/>
                <a:cs typeface="Century Gothic"/>
                <a:sym typeface="Century Gothic"/>
              </a:defRPr>
            </a:lvl4pPr>
            <a:lvl5pPr marL="0" marR="0" lvl="4" indent="0" algn="r" rtl="0">
              <a:spcBef>
                <a:spcPts val="0"/>
              </a:spcBef>
              <a:buNone/>
              <a:defRPr sz="1100" b="0" i="0" u="none" strike="noStrike" cap="none">
                <a:solidFill>
                  <a:schemeClr val="dk1"/>
                </a:solidFill>
                <a:latin typeface="Century Gothic"/>
                <a:ea typeface="Century Gothic"/>
                <a:cs typeface="Century Gothic"/>
                <a:sym typeface="Century Gothic"/>
              </a:defRPr>
            </a:lvl5pPr>
            <a:lvl6pPr marL="0" marR="0" lvl="5" indent="0" algn="r" rtl="0">
              <a:spcBef>
                <a:spcPts val="0"/>
              </a:spcBef>
              <a:buNone/>
              <a:defRPr sz="1100" b="0" i="0" u="none" strike="noStrike" cap="none">
                <a:solidFill>
                  <a:schemeClr val="dk1"/>
                </a:solidFill>
                <a:latin typeface="Century Gothic"/>
                <a:ea typeface="Century Gothic"/>
                <a:cs typeface="Century Gothic"/>
                <a:sym typeface="Century Gothic"/>
              </a:defRPr>
            </a:lvl6pPr>
            <a:lvl7pPr marL="0" marR="0" lvl="6" indent="0" algn="r" rtl="0">
              <a:spcBef>
                <a:spcPts val="0"/>
              </a:spcBef>
              <a:buNone/>
              <a:defRPr sz="1100" b="0" i="0" u="none" strike="noStrike" cap="none">
                <a:solidFill>
                  <a:schemeClr val="dk1"/>
                </a:solidFill>
                <a:latin typeface="Century Gothic"/>
                <a:ea typeface="Century Gothic"/>
                <a:cs typeface="Century Gothic"/>
                <a:sym typeface="Century Gothic"/>
              </a:defRPr>
            </a:lvl7pPr>
            <a:lvl8pPr marL="0" marR="0" lvl="7" indent="0" algn="r" rtl="0">
              <a:spcBef>
                <a:spcPts val="0"/>
              </a:spcBef>
              <a:buNone/>
              <a:defRPr sz="1100" b="0" i="0" u="none" strike="noStrike" cap="none">
                <a:solidFill>
                  <a:schemeClr val="dk1"/>
                </a:solidFill>
                <a:latin typeface="Century Gothic"/>
                <a:ea typeface="Century Gothic"/>
                <a:cs typeface="Century Gothic"/>
                <a:sym typeface="Century Gothic"/>
              </a:defRPr>
            </a:lvl8pPr>
            <a:lvl9pPr marL="0" marR="0" lvl="8" indent="0" algn="r" rtl="0">
              <a:spcBef>
                <a:spcPts val="0"/>
              </a:spcBef>
              <a:buNone/>
              <a:defRPr sz="11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atl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atling.io/docs/gatling/reference/current/general/simulation_setup/#injec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ianrenauld@gmail.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linkedin.com/in/ian-renauld-a0455236" TargetMode="External"/><Relationship Id="rId4" Type="http://schemas.openxmlformats.org/officeDocument/2006/relationships/hyperlink" Target="https://twitter.com/QA_I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loadster.app/guides/front-end-vs-back-end-performan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artinfowler.com/bliki/TestPyramid.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atling.io" TargetMode="External"/><Relationship Id="rId7" Type="http://schemas.openxmlformats.org/officeDocument/2006/relationships/hyperlink" Target="https://dzone.com/articles/how-to-easily-load-test-with-open-source-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blazemeter.com/blog/open-source-load-testing-tools-which-one-should-you-use" TargetMode="External"/><Relationship Id="rId5" Type="http://schemas.openxmlformats.org/officeDocument/2006/relationships/hyperlink" Target="https://gettaurus.org" TargetMode="External"/><Relationship Id="rId10" Type="http://schemas.openxmlformats.org/officeDocument/2006/relationships/image" Target="../media/image9.png"/><Relationship Id="rId4" Type="http://schemas.openxmlformats.org/officeDocument/2006/relationships/hyperlink" Target="https://locust.io"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aratelabs/kara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217613" y="1828799"/>
            <a:ext cx="9753600" cy="30480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sz="5600"/>
              <a:t>USE API FUNCTIONAL TESTS TO PERFORM LOAD TESTING WITH KARATE &amp; GATLING</a:t>
            </a:r>
            <a:br>
              <a:rPr lang="en-US"/>
            </a:br>
            <a:br>
              <a:rPr lang="en-US"/>
            </a:br>
            <a:r>
              <a:rPr lang="en-US"/>
              <a:t>IAN RENAULD</a:t>
            </a:r>
            <a:endParaRPr/>
          </a:p>
        </p:txBody>
      </p:sp>
      <p:sp>
        <p:nvSpPr>
          <p:cNvPr id="99" name="Google Shape;99;p1"/>
          <p:cNvSpPr txBox="1">
            <a:spLocks noGrp="1"/>
          </p:cNvSpPr>
          <p:nvPr>
            <p:ph type="subTitle" idx="1"/>
          </p:nvPr>
        </p:nvSpPr>
        <p:spPr>
          <a:xfrm>
            <a:off x="1217614" y="5029200"/>
            <a:ext cx="7848600" cy="1143000"/>
          </a:xfrm>
          <a:prstGeom prst="rect">
            <a:avLst/>
          </a:prstGeom>
          <a:noFill/>
          <a:ln>
            <a:noFill/>
          </a:ln>
        </p:spPr>
        <p:txBody>
          <a:bodyPr spcFirstLastPara="1" wrap="square" lIns="91425" tIns="45700" rIns="91425" bIns="45700" anchor="t" anchorCtr="0">
            <a:normAutofit/>
          </a:bodyPr>
          <a:lstStyle/>
          <a:p>
            <a:pPr marL="0" indent="0"/>
            <a:r>
              <a:rPr lang="en-US" dirty="0"/>
              <a:t>TEST AUTOMATION &amp; DIGITAL QA SUMMIT</a:t>
            </a:r>
            <a:endParaRPr dirty="0"/>
          </a:p>
          <a:p>
            <a:pPr marL="0" indent="0"/>
            <a:r>
              <a:rPr lang="en-US" dirty="0"/>
              <a:t>TORONTO, CANADA</a:t>
            </a:r>
            <a:endParaRPr dirty="0"/>
          </a:p>
          <a:p>
            <a:pPr marL="0" lvl="0" indent="0" algn="l" rtl="0">
              <a:lnSpc>
                <a:spcPct val="90000"/>
              </a:lnSpc>
              <a:spcBef>
                <a:spcPts val="0"/>
              </a:spcBef>
              <a:spcAft>
                <a:spcPts val="0"/>
              </a:spcAft>
              <a:buSzPts val="1600"/>
              <a:buNone/>
            </a:pPr>
            <a:r>
              <a:rPr lang="en-US" dirty="0"/>
              <a:t>2023-05-26</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dde5cecb1b_0_27"/>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A2A2A"/>
              </a:buClr>
              <a:buSzPts val="4000"/>
              <a:buFont typeface="Century Gothic"/>
              <a:buNone/>
            </a:pPr>
            <a:r>
              <a:rPr lang="en-US"/>
              <a:t>Karate Example: Simple GET</a:t>
            </a:r>
            <a:endParaRPr/>
          </a:p>
        </p:txBody>
      </p:sp>
      <p:pic>
        <p:nvPicPr>
          <p:cNvPr id="146" name="Google Shape;146;gdde5cecb1b_0_27"/>
          <p:cNvPicPr preferRelativeResize="0"/>
          <p:nvPr/>
        </p:nvPicPr>
        <p:blipFill>
          <a:blip r:embed="rId3">
            <a:alphaModFix/>
          </a:blip>
          <a:stretch>
            <a:fillRect/>
          </a:stretch>
        </p:blipFill>
        <p:spPr>
          <a:xfrm>
            <a:off x="717113" y="858419"/>
            <a:ext cx="10754621" cy="567138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b80814ab7b_0_3"/>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A2A2A"/>
              </a:buClr>
              <a:buSzPts val="4000"/>
              <a:buFont typeface="Century Gothic"/>
              <a:buNone/>
            </a:pPr>
            <a:r>
              <a:rPr lang="en-US" dirty="0"/>
              <a:t>Karate Example: Simple POST</a:t>
            </a:r>
            <a:endParaRPr dirty="0"/>
          </a:p>
        </p:txBody>
      </p:sp>
      <p:pic>
        <p:nvPicPr>
          <p:cNvPr id="152" name="Google Shape;152;gb80814ab7b_0_3"/>
          <p:cNvPicPr preferRelativeResize="0"/>
          <p:nvPr/>
        </p:nvPicPr>
        <p:blipFill>
          <a:blip r:embed="rId3">
            <a:alphaModFix/>
          </a:blip>
          <a:stretch>
            <a:fillRect/>
          </a:stretch>
        </p:blipFill>
        <p:spPr>
          <a:xfrm>
            <a:off x="1550225" y="845094"/>
            <a:ext cx="9088410" cy="56713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e407888e1a_0_0"/>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A2A2A"/>
              </a:buClr>
              <a:buSzPts val="4000"/>
              <a:buFont typeface="Century Gothic"/>
              <a:buNone/>
            </a:pPr>
            <a:r>
              <a:rPr lang="en-US"/>
              <a:t>Karate Example: Advanced Example</a:t>
            </a:r>
            <a:endParaRPr/>
          </a:p>
        </p:txBody>
      </p:sp>
      <p:pic>
        <p:nvPicPr>
          <p:cNvPr id="2" name="Picture 2" descr="Text&#10;&#10;Description automatically generated">
            <a:extLst>
              <a:ext uri="{FF2B5EF4-FFF2-40B4-BE49-F238E27FC236}">
                <a16:creationId xmlns:a16="http://schemas.microsoft.com/office/drawing/2014/main" id="{8D262EF5-D6A5-52DB-EC5C-14309DD4C1D0}"/>
              </a:ext>
            </a:extLst>
          </p:cNvPr>
          <p:cNvPicPr>
            <a:picLocks noChangeAspect="1"/>
          </p:cNvPicPr>
          <p:nvPr/>
        </p:nvPicPr>
        <p:blipFill>
          <a:blip r:embed="rId3"/>
          <a:stretch>
            <a:fillRect/>
          </a:stretch>
        </p:blipFill>
        <p:spPr>
          <a:xfrm>
            <a:off x="3042617" y="860740"/>
            <a:ext cx="6201065" cy="56546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dde5cecb1b_0_42"/>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Introduction to Gatling</a:t>
            </a:r>
            <a:endParaRPr/>
          </a:p>
        </p:txBody>
      </p:sp>
      <p:sp>
        <p:nvSpPr>
          <p:cNvPr id="164" name="Google Shape;164;gdde5cecb1b_0_42"/>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fontScale="92500"/>
          </a:bodyPr>
          <a:lstStyle/>
          <a:p>
            <a:pPr>
              <a:lnSpc>
                <a:spcPct val="150000"/>
              </a:lnSpc>
              <a:spcBef>
                <a:spcPts val="0"/>
              </a:spcBef>
            </a:pPr>
            <a:r>
              <a:rPr lang="en-US" dirty="0">
                <a:hlinkClick r:id="rId3"/>
              </a:rPr>
              <a:t>https://gatling.io/</a:t>
            </a:r>
            <a:r>
              <a:rPr lang="en-US" dirty="0"/>
              <a:t> - Open Source and Enterprise versions available</a:t>
            </a:r>
          </a:p>
          <a:p>
            <a:pPr>
              <a:lnSpc>
                <a:spcPct val="150000"/>
              </a:lnSpc>
              <a:spcBef>
                <a:spcPts val="0"/>
              </a:spcBef>
            </a:pPr>
            <a:r>
              <a:rPr lang="en-US" dirty="0"/>
              <a:t>Tests can be written in Scala and more recently Java and Kotlin</a:t>
            </a:r>
            <a:endParaRPr dirty="0"/>
          </a:p>
          <a:p>
            <a:pPr marL="457200" lvl="0" indent="-320040" algn="l" rtl="0">
              <a:lnSpc>
                <a:spcPct val="150000"/>
              </a:lnSpc>
              <a:spcBef>
                <a:spcPts val="0"/>
              </a:spcBef>
              <a:spcAft>
                <a:spcPts val="0"/>
              </a:spcAft>
              <a:buSzPts val="1440"/>
              <a:buChar char="•"/>
            </a:pPr>
            <a:r>
              <a:rPr lang="en-US" dirty="0"/>
              <a:t>Generates nice HTML reports out of the box</a:t>
            </a:r>
            <a:endParaRPr dirty="0"/>
          </a:p>
          <a:p>
            <a:pPr marL="457200" lvl="0" indent="-320040" algn="l" rtl="0">
              <a:lnSpc>
                <a:spcPct val="150000"/>
              </a:lnSpc>
              <a:spcBef>
                <a:spcPts val="0"/>
              </a:spcBef>
              <a:spcAft>
                <a:spcPts val="0"/>
              </a:spcAft>
              <a:buSzPts val="1440"/>
              <a:buChar char="•"/>
            </a:pPr>
            <a:r>
              <a:rPr lang="en-US" dirty="0"/>
              <a:t>Great documentation</a:t>
            </a:r>
            <a:endParaRPr dirty="0"/>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sz="2500" b="1" dirty="0"/>
              <a:t>But you don’t really need to know much about Gatling - it’s used mostly as the runner of existing Karate tests, but in a performance context!</a:t>
            </a:r>
            <a:endParaRPr sz="2500" b="1" dirty="0"/>
          </a:p>
        </p:txBody>
      </p:sp>
      <p:pic>
        <p:nvPicPr>
          <p:cNvPr id="165" name="Google Shape;165;gdde5cecb1b_0_42"/>
          <p:cNvPicPr preferRelativeResize="0"/>
          <p:nvPr/>
        </p:nvPicPr>
        <p:blipFill>
          <a:blip r:embed="rId4">
            <a:alphaModFix/>
          </a:blip>
          <a:stretch>
            <a:fillRect/>
          </a:stretch>
        </p:blipFill>
        <p:spPr>
          <a:xfrm>
            <a:off x="7136463" y="458038"/>
            <a:ext cx="4762500" cy="1514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e407888e1a_0_8"/>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Performance Testing - some context</a:t>
            </a:r>
            <a:endParaRPr/>
          </a:p>
        </p:txBody>
      </p:sp>
      <p:sp>
        <p:nvSpPr>
          <p:cNvPr id="171" name="Google Shape;171;ge407888e1a_0_8"/>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fontScale="92500"/>
          </a:bodyPr>
          <a:lstStyle/>
          <a:p>
            <a:pPr marL="0" indent="0">
              <a:lnSpc>
                <a:spcPct val="100000"/>
              </a:lnSpc>
              <a:spcBef>
                <a:spcPts val="0"/>
              </a:spcBef>
              <a:buNone/>
            </a:pPr>
            <a:r>
              <a:rPr lang="en-US" dirty="0"/>
              <a:t>From what we said earlier, we are interested in testing back-end (API) calls with a high level of load</a:t>
            </a:r>
            <a:endParaRPr dirty="0"/>
          </a:p>
          <a:p>
            <a:pPr marL="0" lvl="0" indent="0" algn="l" rtl="0">
              <a:lnSpc>
                <a:spcPct val="100000"/>
              </a:lnSpc>
              <a:spcBef>
                <a:spcPts val="0"/>
              </a:spcBef>
              <a:spcAft>
                <a:spcPts val="0"/>
              </a:spcAft>
              <a:buNone/>
            </a:pPr>
            <a:endParaRPr/>
          </a:p>
          <a:p>
            <a:pPr indent="-313055">
              <a:lnSpc>
                <a:spcPct val="100000"/>
              </a:lnSpc>
              <a:spcBef>
                <a:spcPts val="0"/>
              </a:spcBef>
              <a:buSzPct val="59999"/>
            </a:pPr>
            <a:r>
              <a:rPr lang="en-US" dirty="0"/>
              <a:t>Simulates a web site/application that is getting a lot of traffic by making tons of API requests (simulating individual users)</a:t>
            </a:r>
            <a:endParaRPr dirty="0"/>
          </a:p>
          <a:p>
            <a:pPr marL="457200" lvl="0" indent="0" algn="l" rtl="0">
              <a:lnSpc>
                <a:spcPct val="100000"/>
              </a:lnSpc>
              <a:spcBef>
                <a:spcPts val="0"/>
              </a:spcBef>
              <a:spcAft>
                <a:spcPts val="0"/>
              </a:spcAft>
              <a:buNone/>
            </a:pPr>
            <a:endParaRPr/>
          </a:p>
          <a:p>
            <a:pPr marL="457200" lvl="0" indent="-313055" algn="l" rtl="0">
              <a:lnSpc>
                <a:spcPct val="100000"/>
              </a:lnSpc>
              <a:spcBef>
                <a:spcPts val="0"/>
              </a:spcBef>
              <a:spcAft>
                <a:spcPts val="0"/>
              </a:spcAft>
              <a:buSzPct val="59999"/>
              <a:buChar char="•"/>
            </a:pPr>
            <a:r>
              <a:rPr lang="en-US" dirty="0"/>
              <a:t>Possible to do manually, but doing so doesn’t scale (labor intensive, not repeatable). </a:t>
            </a:r>
            <a:r>
              <a:rPr lang="en-US" u="sng" dirty="0"/>
              <a:t>Performance testing needs to be automated</a:t>
            </a:r>
            <a:endParaRPr u="sng" dirty="0"/>
          </a:p>
          <a:p>
            <a:pPr marL="457200" lvl="0" indent="0" algn="l" rtl="0">
              <a:lnSpc>
                <a:spcPct val="100000"/>
              </a:lnSpc>
              <a:spcBef>
                <a:spcPts val="0"/>
              </a:spcBef>
              <a:spcAft>
                <a:spcPts val="0"/>
              </a:spcAft>
              <a:buNone/>
            </a:pPr>
            <a:endParaRPr/>
          </a:p>
          <a:p>
            <a:pPr indent="-313055">
              <a:lnSpc>
                <a:spcPct val="100000"/>
              </a:lnSpc>
              <a:spcBef>
                <a:spcPts val="0"/>
              </a:spcBef>
              <a:buSzPct val="59999"/>
            </a:pPr>
            <a:r>
              <a:rPr lang="en-US" b="1" dirty="0"/>
              <a:t>Recommended Solution:</a:t>
            </a:r>
            <a:r>
              <a:rPr lang="en-US" dirty="0"/>
              <a:t> use existing automated Functionality tests (from Karate) with Gatling to transform them in Performance tests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dde5cecb1b_0_53"/>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a:buSzPts val="4000"/>
            </a:pPr>
            <a:r>
              <a:rPr lang="en-US" dirty="0"/>
              <a:t>Gatling User Injection Types</a:t>
            </a:r>
            <a:endParaRPr dirty="0"/>
          </a:p>
        </p:txBody>
      </p:sp>
      <p:sp>
        <p:nvSpPr>
          <p:cNvPr id="177" name="Google Shape;177;gdde5cecb1b_0_53"/>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fontScale="92500" lnSpcReduction="10000"/>
          </a:bodyPr>
          <a:lstStyle/>
          <a:p>
            <a:pPr marL="457200" lvl="0" indent="-320040" algn="l" rtl="0">
              <a:lnSpc>
                <a:spcPct val="115000"/>
              </a:lnSpc>
              <a:spcBef>
                <a:spcPts val="0"/>
              </a:spcBef>
              <a:spcAft>
                <a:spcPts val="0"/>
              </a:spcAft>
              <a:buSzPts val="1440"/>
              <a:buChar char="•"/>
            </a:pPr>
            <a:r>
              <a:rPr lang="en-US" dirty="0"/>
              <a:t>Supports Open and Closed Workload Models</a:t>
            </a:r>
            <a:endParaRPr dirty="0"/>
          </a:p>
          <a:p>
            <a:pPr marL="0" indent="0">
              <a:lnSpc>
                <a:spcPct val="115000"/>
              </a:lnSpc>
              <a:spcBef>
                <a:spcPts val="0"/>
              </a:spcBef>
              <a:buNone/>
            </a:pPr>
            <a:endParaRPr/>
          </a:p>
          <a:p>
            <a:pPr marL="457200" lvl="0" indent="-320040" algn="l" rtl="0">
              <a:lnSpc>
                <a:spcPct val="115000"/>
              </a:lnSpc>
              <a:spcBef>
                <a:spcPts val="0"/>
              </a:spcBef>
              <a:spcAft>
                <a:spcPts val="0"/>
              </a:spcAft>
              <a:buSzPts val="1440"/>
              <a:buChar char="•"/>
            </a:pPr>
            <a:r>
              <a:rPr lang="en-US" dirty="0"/>
              <a:t>Build your own injection profiles by leveraging different building blocks, such as:</a:t>
            </a:r>
            <a:endParaRPr dirty="0"/>
          </a:p>
          <a:p>
            <a:pPr marL="914400" lvl="1" indent="-320040" algn="l" rtl="0">
              <a:lnSpc>
                <a:spcPct val="115000"/>
              </a:lnSpc>
              <a:spcBef>
                <a:spcPts val="0"/>
              </a:spcBef>
              <a:spcAft>
                <a:spcPts val="0"/>
              </a:spcAft>
              <a:buSzPts val="1440"/>
              <a:buChar char="•"/>
            </a:pPr>
            <a:r>
              <a:rPr lang="en-US" dirty="0" err="1">
                <a:latin typeface="Courier New"/>
                <a:ea typeface="Courier New"/>
                <a:cs typeface="Courier New"/>
                <a:sym typeface="Courier New"/>
              </a:rPr>
              <a:t>nothingFor</a:t>
            </a:r>
            <a:r>
              <a:rPr lang="en-US" dirty="0">
                <a:latin typeface="Courier New"/>
                <a:ea typeface="Courier New"/>
                <a:cs typeface="Courier New"/>
                <a:sym typeface="Courier New"/>
              </a:rPr>
              <a:t>(duration)</a:t>
            </a:r>
            <a:r>
              <a:rPr lang="en-US" dirty="0"/>
              <a:t>: Pause for given duration</a:t>
            </a:r>
            <a:endParaRPr dirty="0"/>
          </a:p>
          <a:p>
            <a:pPr marL="914400" lvl="1" indent="-320040" algn="l" rtl="0">
              <a:lnSpc>
                <a:spcPct val="115000"/>
              </a:lnSpc>
              <a:spcBef>
                <a:spcPts val="0"/>
              </a:spcBef>
              <a:spcAft>
                <a:spcPts val="0"/>
              </a:spcAft>
              <a:buSzPts val="1440"/>
              <a:buChar char="•"/>
            </a:pPr>
            <a:r>
              <a:rPr lang="en-US" dirty="0" err="1">
                <a:latin typeface="Courier New"/>
                <a:ea typeface="Courier New"/>
                <a:cs typeface="Courier New"/>
                <a:sym typeface="Courier New"/>
              </a:rPr>
              <a:t>rampUsers</a:t>
            </a:r>
            <a:r>
              <a:rPr lang="en-US" dirty="0">
                <a:latin typeface="Courier New"/>
                <a:ea typeface="Courier New"/>
                <a:cs typeface="Courier New"/>
                <a:sym typeface="Courier New"/>
              </a:rPr>
              <a:t>(</a:t>
            </a:r>
            <a:r>
              <a:rPr lang="en-US" dirty="0" err="1">
                <a:latin typeface="Courier New"/>
                <a:ea typeface="Courier New"/>
                <a:cs typeface="Courier New"/>
                <a:sym typeface="Courier New"/>
              </a:rPr>
              <a:t>nbUsers</a:t>
            </a:r>
            <a:r>
              <a:rPr lang="en-US" dirty="0">
                <a:latin typeface="Courier New"/>
                <a:ea typeface="Courier New"/>
                <a:cs typeface="Courier New"/>
                <a:sym typeface="Courier New"/>
              </a:rPr>
              <a:t>) during(duration)</a:t>
            </a:r>
            <a:r>
              <a:rPr lang="en-US" dirty="0"/>
              <a:t>: Injects a given number of users with a linear ramp over the given duration</a:t>
            </a:r>
            <a:endParaRPr dirty="0"/>
          </a:p>
          <a:p>
            <a:pPr marL="914400" lvl="1" indent="-320040" algn="l" rtl="0">
              <a:lnSpc>
                <a:spcPct val="115000"/>
              </a:lnSpc>
              <a:spcBef>
                <a:spcPts val="0"/>
              </a:spcBef>
              <a:spcAft>
                <a:spcPts val="0"/>
              </a:spcAft>
              <a:buSzPts val="1440"/>
              <a:buChar char="•"/>
            </a:pPr>
            <a:r>
              <a:rPr lang="en-US" dirty="0" err="1">
                <a:latin typeface="Courier New"/>
                <a:ea typeface="Courier New"/>
                <a:cs typeface="Courier New"/>
                <a:sym typeface="Courier New"/>
              </a:rPr>
              <a:t>constantUsersPerSec</a:t>
            </a:r>
            <a:r>
              <a:rPr lang="en-US" dirty="0">
                <a:latin typeface="Courier New"/>
                <a:ea typeface="Courier New"/>
                <a:cs typeface="Courier New"/>
                <a:sym typeface="Courier New"/>
              </a:rPr>
              <a:t>(rate) during(duration)</a:t>
            </a:r>
            <a:r>
              <a:rPr lang="en-US" dirty="0"/>
              <a:t>: Injects users at a constant rate during given duration. Can be regular/random intervals</a:t>
            </a:r>
            <a:endParaRPr dirty="0"/>
          </a:p>
          <a:p>
            <a:pPr marL="0" lvl="0" indent="0" algn="l" rtl="0">
              <a:lnSpc>
                <a:spcPct val="90000"/>
              </a:lnSpc>
              <a:spcBef>
                <a:spcPts val="0"/>
              </a:spcBef>
              <a:spcAft>
                <a:spcPts val="0"/>
              </a:spcAft>
              <a:buNone/>
            </a:pPr>
            <a:endParaRPr/>
          </a:p>
          <a:p>
            <a:pPr marL="0" lvl="0" indent="0" algn="l" rtl="0">
              <a:spcBef>
                <a:spcPts val="0"/>
              </a:spcBef>
              <a:spcAft>
                <a:spcPts val="0"/>
              </a:spcAft>
              <a:buNone/>
            </a:pPr>
            <a:r>
              <a:rPr lang="en-US" dirty="0"/>
              <a:t>Tons more building blocks, see Gatling docs:</a:t>
            </a:r>
            <a:endParaRPr dirty="0"/>
          </a:p>
          <a:p>
            <a:pPr marL="0" indent="0">
              <a:spcBef>
                <a:spcPts val="0"/>
              </a:spcBef>
              <a:buNone/>
            </a:pPr>
            <a:endParaRPr lang="en-US" sz="1800" u="sng" dirty="0">
              <a:solidFill>
                <a:schemeClr val="hlink"/>
              </a:solidFill>
            </a:endParaRPr>
          </a:p>
          <a:p>
            <a:pPr marL="0" indent="0">
              <a:spcBef>
                <a:spcPts val="0"/>
              </a:spcBef>
              <a:buNone/>
            </a:pPr>
            <a:r>
              <a:rPr lang="en-US" sz="1800" u="sng" dirty="0">
                <a:solidFill>
                  <a:schemeClr val="hlink"/>
                </a:solidFill>
                <a:hlinkClick r:id="rId3">
                  <a:extLst>
                    <a:ext uri="{A12FA001-AC4F-418D-AE19-62706E023703}">
                      <ahyp:hlinkClr xmlns:ahyp="http://schemas.microsoft.com/office/drawing/2018/hyperlinkcolor" val="tx"/>
                    </a:ext>
                  </a:extLst>
                </a:hlinkClick>
              </a:rPr>
              <a:t>https://gatling.io/docs/gatling/reference/current/general/simulation_setup/#injection</a:t>
            </a:r>
            <a:r>
              <a:rPr lang="en-US" dirty="0"/>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b80814ab7b_0_9"/>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A2A2A"/>
              </a:buClr>
              <a:buSzPts val="4000"/>
              <a:buFont typeface="Century Gothic"/>
              <a:buNone/>
            </a:pPr>
            <a:r>
              <a:rPr lang="en-US"/>
              <a:t>How to Integrate Karate with Gatling</a:t>
            </a:r>
            <a:endParaRPr/>
          </a:p>
        </p:txBody>
      </p:sp>
      <p:pic>
        <p:nvPicPr>
          <p:cNvPr id="183" name="Google Shape;183;gb80814ab7b_0_9"/>
          <p:cNvPicPr preferRelativeResize="0"/>
          <p:nvPr/>
        </p:nvPicPr>
        <p:blipFill>
          <a:blip r:embed="rId3">
            <a:alphaModFix/>
          </a:blip>
          <a:stretch>
            <a:fillRect/>
          </a:stretch>
        </p:blipFill>
        <p:spPr>
          <a:xfrm>
            <a:off x="2892388" y="881819"/>
            <a:ext cx="6404082" cy="567138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e407888e1a_0_20"/>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A2A2A"/>
              </a:buClr>
              <a:buSzPts val="4000"/>
              <a:buFont typeface="Century Gothic"/>
              <a:buNone/>
            </a:pPr>
            <a:r>
              <a:rPr lang="en-US"/>
              <a:t>Gatling Report</a:t>
            </a:r>
            <a:endParaRPr/>
          </a:p>
        </p:txBody>
      </p:sp>
      <p:pic>
        <p:nvPicPr>
          <p:cNvPr id="189" name="Google Shape;189;ge407888e1a_0_20"/>
          <p:cNvPicPr preferRelativeResize="0"/>
          <p:nvPr/>
        </p:nvPicPr>
        <p:blipFill>
          <a:blip r:embed="rId3">
            <a:alphaModFix/>
          </a:blip>
          <a:stretch>
            <a:fillRect/>
          </a:stretch>
        </p:blipFill>
        <p:spPr>
          <a:xfrm>
            <a:off x="1711413" y="881819"/>
            <a:ext cx="8766029" cy="56713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407888e1a_0_26"/>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A2A2A"/>
              </a:buClr>
              <a:buSzPts val="4000"/>
              <a:buFont typeface="Century Gothic"/>
              <a:buNone/>
            </a:pPr>
            <a:r>
              <a:rPr lang="en-US"/>
              <a:t>Gatling Report, continued</a:t>
            </a:r>
            <a:endParaRPr/>
          </a:p>
        </p:txBody>
      </p:sp>
      <p:pic>
        <p:nvPicPr>
          <p:cNvPr id="195" name="Google Shape;195;ge407888e1a_0_26"/>
          <p:cNvPicPr preferRelativeResize="0"/>
          <p:nvPr/>
        </p:nvPicPr>
        <p:blipFill>
          <a:blip r:embed="rId3">
            <a:alphaModFix/>
          </a:blip>
          <a:stretch>
            <a:fillRect/>
          </a:stretch>
        </p:blipFill>
        <p:spPr>
          <a:xfrm>
            <a:off x="2673188" y="881819"/>
            <a:ext cx="6842484" cy="56713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e407888e1a_0_32"/>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A2A2A"/>
              </a:buClr>
              <a:buSzPts val="4000"/>
              <a:buFont typeface="Century Gothic"/>
              <a:buNone/>
            </a:pPr>
            <a:r>
              <a:rPr lang="en-US"/>
              <a:t>Gatling Report, continued</a:t>
            </a:r>
            <a:endParaRPr/>
          </a:p>
        </p:txBody>
      </p:sp>
      <p:pic>
        <p:nvPicPr>
          <p:cNvPr id="201" name="Google Shape;201;ge407888e1a_0_32"/>
          <p:cNvPicPr preferRelativeResize="0"/>
          <p:nvPr/>
        </p:nvPicPr>
        <p:blipFill>
          <a:blip r:embed="rId3">
            <a:alphaModFix/>
          </a:blip>
          <a:stretch>
            <a:fillRect/>
          </a:stretch>
        </p:blipFill>
        <p:spPr>
          <a:xfrm>
            <a:off x="2716675" y="881819"/>
            <a:ext cx="6755505" cy="56713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dde5cecb1b_0_7"/>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a:buSzPts val="4000"/>
            </a:pPr>
            <a:r>
              <a:rPr lang="en-US" dirty="0"/>
              <a:t>Who am I?</a:t>
            </a:r>
            <a:endParaRPr dirty="0"/>
          </a:p>
        </p:txBody>
      </p:sp>
      <p:sp>
        <p:nvSpPr>
          <p:cNvPr id="117" name="Google Shape;117;gdde5cecb1b_0_7"/>
          <p:cNvSpPr txBox="1">
            <a:spLocks noGrp="1"/>
          </p:cNvSpPr>
          <p:nvPr>
            <p:ph type="body" idx="1"/>
          </p:nvPr>
        </p:nvSpPr>
        <p:spPr>
          <a:xfrm>
            <a:off x="1217614" y="1828800"/>
            <a:ext cx="5477411" cy="434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sz="2800" b="1" dirty="0"/>
              <a:t>Ian Renauld</a:t>
            </a:r>
          </a:p>
          <a:p>
            <a:pPr marL="0" indent="0">
              <a:spcBef>
                <a:spcPts val="0"/>
              </a:spcBef>
              <a:buNone/>
            </a:pPr>
            <a:r>
              <a:rPr lang="en-US" sz="2000" dirty="0"/>
              <a:t>QA Lead at </a:t>
            </a:r>
            <a:r>
              <a:rPr lang="en-US" sz="2000" err="1"/>
              <a:t>ControlUp</a:t>
            </a:r>
            <a:endParaRPr lang="en-US" sz="2000"/>
          </a:p>
          <a:p>
            <a:pPr marL="274320" indent="-106680">
              <a:spcBef>
                <a:spcPts val="0"/>
              </a:spcBef>
              <a:buNone/>
            </a:pPr>
            <a:endParaRPr lang="en-US" dirty="0"/>
          </a:p>
          <a:p>
            <a:pPr marL="0" indent="0">
              <a:spcBef>
                <a:spcPts val="0"/>
              </a:spcBef>
              <a:buNone/>
            </a:pPr>
            <a:r>
              <a:rPr lang="en-US" dirty="0"/>
              <a:t>More than 18 years of QA experience through 10 different companies, from huge multinationals to tiny startups.</a:t>
            </a:r>
          </a:p>
          <a:p>
            <a:pPr marL="0" indent="0">
              <a:spcBef>
                <a:spcPts val="0"/>
              </a:spcBef>
              <a:buNone/>
            </a:pPr>
            <a:endParaRPr lang="en-US" dirty="0"/>
          </a:p>
          <a:p>
            <a:pPr marL="0" indent="0">
              <a:spcBef>
                <a:spcPts val="0"/>
              </a:spcBef>
              <a:buNone/>
            </a:pPr>
            <a:r>
              <a:rPr lang="en-US" dirty="0"/>
              <a:t>Significant expertise in both Back-End/API and UI/End to End testing with a strong focus on Test Automation.</a:t>
            </a:r>
          </a:p>
        </p:txBody>
      </p:sp>
      <p:pic>
        <p:nvPicPr>
          <p:cNvPr id="2" name="Picture 2">
            <a:extLst>
              <a:ext uri="{FF2B5EF4-FFF2-40B4-BE49-F238E27FC236}">
                <a16:creationId xmlns:a16="http://schemas.microsoft.com/office/drawing/2014/main" id="{96CF7DB3-6B4F-F89C-AB7E-257E2AD7CF11}"/>
              </a:ext>
            </a:extLst>
          </p:cNvPr>
          <p:cNvPicPr>
            <a:picLocks noChangeAspect="1"/>
          </p:cNvPicPr>
          <p:nvPr/>
        </p:nvPicPr>
        <p:blipFill>
          <a:blip r:embed="rId3"/>
          <a:stretch>
            <a:fillRect/>
          </a:stretch>
        </p:blipFill>
        <p:spPr>
          <a:xfrm>
            <a:off x="6856426" y="935481"/>
            <a:ext cx="4845618" cy="4846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407888e1a_0_38"/>
          <p:cNvSpPr txBox="1">
            <a:spLocks noGrp="1"/>
          </p:cNvSpPr>
          <p:nvPr>
            <p:ph type="title"/>
          </p:nvPr>
        </p:nvSpPr>
        <p:spPr>
          <a:xfrm>
            <a:off x="1217625" y="216719"/>
            <a:ext cx="9753600" cy="6651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A2A2A"/>
              </a:buClr>
              <a:buSzPts val="4000"/>
              <a:buFont typeface="Century Gothic"/>
              <a:buNone/>
            </a:pPr>
            <a:r>
              <a:rPr lang="en-US"/>
              <a:t>Gatling Report, continued</a:t>
            </a:r>
            <a:endParaRPr/>
          </a:p>
        </p:txBody>
      </p:sp>
      <p:pic>
        <p:nvPicPr>
          <p:cNvPr id="207" name="Google Shape;207;ge407888e1a_0_38"/>
          <p:cNvPicPr preferRelativeResize="0"/>
          <p:nvPr/>
        </p:nvPicPr>
        <p:blipFill>
          <a:blip r:embed="rId3">
            <a:alphaModFix/>
          </a:blip>
          <a:stretch>
            <a:fillRect/>
          </a:stretch>
        </p:blipFill>
        <p:spPr>
          <a:xfrm>
            <a:off x="152400" y="1034219"/>
            <a:ext cx="11884025" cy="49077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dde5cecb1b_0_86"/>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Testing Considerations</a:t>
            </a:r>
            <a:endParaRPr/>
          </a:p>
        </p:txBody>
      </p:sp>
      <p:sp>
        <p:nvSpPr>
          <p:cNvPr id="213" name="Google Shape;213;gdde5cecb1b_0_86"/>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457200" lvl="0" indent="-320040" algn="l" rtl="0">
              <a:spcBef>
                <a:spcPts val="0"/>
              </a:spcBef>
              <a:spcAft>
                <a:spcPts val="0"/>
              </a:spcAft>
              <a:buSzPts val="1440"/>
              <a:buChar char="•"/>
            </a:pPr>
            <a:r>
              <a:rPr lang="en-US"/>
              <a:t>Pick the most appropriate way to provide input data (users, for example) to your Karate tests: dynamic, CSV/JSON file, not actually needed, etc.</a:t>
            </a:r>
            <a:endParaRPr/>
          </a:p>
          <a:p>
            <a:pPr marL="457200" lvl="0" indent="0" algn="l" rtl="0">
              <a:spcBef>
                <a:spcPts val="0"/>
              </a:spcBef>
              <a:spcAft>
                <a:spcPts val="0"/>
              </a:spcAft>
              <a:buNone/>
            </a:pPr>
            <a:endParaRPr/>
          </a:p>
          <a:p>
            <a:pPr marL="457200" lvl="0" indent="-320040" algn="l" rtl="0">
              <a:lnSpc>
                <a:spcPct val="90000"/>
              </a:lnSpc>
              <a:spcBef>
                <a:spcPts val="0"/>
              </a:spcBef>
              <a:spcAft>
                <a:spcPts val="0"/>
              </a:spcAft>
              <a:buSzPts val="1440"/>
              <a:buChar char="•"/>
            </a:pPr>
            <a:r>
              <a:rPr lang="en-US"/>
              <a:t>Execute (and measure) only the API calls that are relevant: don’t waste time creating users if that is not what needs to be measured!</a:t>
            </a:r>
            <a:endParaRPr/>
          </a:p>
          <a:p>
            <a:pPr marL="45720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There should be a target result (SLA or other) - otherwise what are you measuring? How to judge if what is measured is good or not?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e134853842_1_0"/>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Testing Considerations, continued</a:t>
            </a:r>
            <a:endParaRPr/>
          </a:p>
        </p:txBody>
      </p:sp>
      <p:sp>
        <p:nvSpPr>
          <p:cNvPr id="219" name="Google Shape;219;ge134853842_1_0"/>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457200" lvl="0" indent="-320040" algn="l" rtl="0">
              <a:spcBef>
                <a:spcPts val="0"/>
              </a:spcBef>
              <a:spcAft>
                <a:spcPts val="0"/>
              </a:spcAft>
              <a:buSzPts val="1440"/>
              <a:buChar char="•"/>
            </a:pPr>
            <a:r>
              <a:rPr lang="en-US" dirty="0"/>
              <a:t>Strongly evaluate the environment you will be using to run the test. You don’t want to end up measuring the performance of the environment (especially not a lousy one) - you want to measure the performance of the application/API</a:t>
            </a:r>
            <a:endParaRPr dirty="0"/>
          </a:p>
          <a:p>
            <a:pPr marL="457200" lvl="0" indent="0" algn="l" rtl="0">
              <a:spcBef>
                <a:spcPts val="0"/>
              </a:spcBef>
              <a:spcAft>
                <a:spcPts val="0"/>
              </a:spcAft>
              <a:buNone/>
            </a:pPr>
            <a:endParaRPr/>
          </a:p>
          <a:p>
            <a:pPr>
              <a:spcBef>
                <a:spcPts val="0"/>
              </a:spcBef>
            </a:pPr>
            <a:r>
              <a:rPr lang="en-US" dirty="0"/>
              <a:t>If working remotely, be careful about where you have your clients. You might be measuring your network speed instead of the application's speed!</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e407888e1a_0_14"/>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Thank you!</a:t>
            </a:r>
            <a:endParaRPr/>
          </a:p>
        </p:txBody>
      </p:sp>
      <p:sp>
        <p:nvSpPr>
          <p:cNvPr id="225" name="Google Shape;225;ge407888e1a_0_14"/>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Don’t hesitate to reach out for further discussions or questions!</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Email: </a:t>
            </a:r>
            <a:r>
              <a:rPr lang="en-US" u="sng">
                <a:solidFill>
                  <a:schemeClr val="hlink"/>
                </a:solidFill>
                <a:hlinkClick r:id="rId3"/>
              </a:rPr>
              <a:t>ianrenauld@gmail.com</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Twitter: </a:t>
            </a:r>
            <a:r>
              <a:rPr lang="en-US" u="sng">
                <a:solidFill>
                  <a:schemeClr val="hlink"/>
                </a:solidFill>
                <a:hlinkClick r:id="rId4"/>
              </a:rPr>
              <a:t>@QA_Ian</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LinkedIn: </a:t>
            </a:r>
            <a:r>
              <a:rPr lang="en-US" u="sng">
                <a:solidFill>
                  <a:schemeClr val="hlink"/>
                </a:solidFill>
                <a:hlinkClick r:id="rId5"/>
              </a:rPr>
              <a:t>https://www.linkedin.com/in/ian-renauld-a0455236</a:t>
            </a:r>
            <a:r>
              <a:rPr lang="en-US"/>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dirty="0"/>
              <a:t>Performance Testing - Why wait?</a:t>
            </a:r>
            <a:endParaRPr dirty="0"/>
          </a:p>
        </p:txBody>
      </p:sp>
      <p:sp>
        <p:nvSpPr>
          <p:cNvPr id="105" name="Google Shape;105;p2"/>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457200" lvl="0" indent="-320040" algn="l" rtl="0">
              <a:lnSpc>
                <a:spcPct val="90000"/>
              </a:lnSpc>
              <a:spcBef>
                <a:spcPts val="0"/>
              </a:spcBef>
              <a:spcAft>
                <a:spcPts val="0"/>
              </a:spcAft>
              <a:buSzPts val="1440"/>
              <a:buChar char="•"/>
            </a:pPr>
            <a:r>
              <a:rPr lang="en-US"/>
              <a:t>Everyone agrees that finding defects early is the key to save time and money and thus achieve quality code</a:t>
            </a:r>
            <a:endParaRPr/>
          </a:p>
          <a:p>
            <a:pPr marL="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Poor Application performance whether caused by an actual bug, poor architecture or poor/non-optimal code implementation is essentially one/many defect(s) as well</a:t>
            </a:r>
            <a:endParaRPr/>
          </a:p>
          <a:p>
            <a:pPr marL="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So then why are most development projects waiting until near the end of their schedule to perform the Performance Testing? </a:t>
            </a:r>
            <a:r>
              <a:rPr lang="en-US" sz="3000"/>
              <a:t>🤔</a:t>
            </a:r>
            <a:endParaRPr sz="3000"/>
          </a:p>
          <a:p>
            <a:pPr marL="457200" lvl="0" indent="0" algn="l" rtl="0">
              <a:lnSpc>
                <a:spcPct val="9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1000"/>
                                        <p:tgtEl>
                                          <p:spTgt spid="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2" end="2"/>
                                            </p:txEl>
                                          </p:spTgt>
                                        </p:tgtEl>
                                        <p:attrNameLst>
                                          <p:attrName>style.visibility</p:attrName>
                                        </p:attrNameLst>
                                      </p:cBhvr>
                                      <p:to>
                                        <p:strVal val="visible"/>
                                      </p:to>
                                    </p:set>
                                    <p:animEffect transition="in" filter="fade">
                                      <p:cBhvr>
                                        <p:cTn id="17" dur="1000"/>
                                        <p:tgtEl>
                                          <p:spTgt spid="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3" end="3"/>
                                            </p:txEl>
                                          </p:spTgt>
                                        </p:tgtEl>
                                        <p:attrNameLst>
                                          <p:attrName>style.visibility</p:attrName>
                                        </p:attrNameLst>
                                      </p:cBhvr>
                                      <p:to>
                                        <p:strVal val="visible"/>
                                      </p:to>
                                    </p:set>
                                    <p:animEffect transition="in" filter="fade">
                                      <p:cBhvr>
                                        <p:cTn id="22" dur="1000"/>
                                        <p:tgtEl>
                                          <p:spTgt spid="1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xEl>
                                              <p:pRg st="4" end="4"/>
                                            </p:txEl>
                                          </p:spTgt>
                                        </p:tgtEl>
                                        <p:attrNameLst>
                                          <p:attrName>style.visibility</p:attrName>
                                        </p:attrNameLst>
                                      </p:cBhvr>
                                      <p:to>
                                        <p:strVal val="visible"/>
                                      </p:to>
                                    </p:set>
                                    <p:animEffect transition="in" filter="fade">
                                      <p:cBhvr>
                                        <p:cTn id="27" dur="1000"/>
                                        <p:tgtEl>
                                          <p:spTgt spid="1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5">
                                            <p:txEl>
                                              <p:pRg st="5" end="5"/>
                                            </p:txEl>
                                          </p:spTgt>
                                        </p:tgtEl>
                                        <p:attrNameLst>
                                          <p:attrName>style.visibility</p:attrName>
                                        </p:attrNameLst>
                                      </p:cBhvr>
                                      <p:to>
                                        <p:strVal val="visible"/>
                                      </p:to>
                                    </p:set>
                                    <p:animEffect transition="in" filter="fade">
                                      <p:cBhvr>
                                        <p:cTn id="32" dur="1000"/>
                                        <p:tgtEl>
                                          <p:spTgt spid="1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dde5cecb1b_0_18"/>
          <p:cNvSpPr txBox="1">
            <a:spLocks noGrp="1"/>
          </p:cNvSpPr>
          <p:nvPr>
            <p:ph type="title"/>
          </p:nvPr>
        </p:nvSpPr>
        <p:spPr>
          <a:xfrm>
            <a:off x="1217614" y="274638"/>
            <a:ext cx="9817601" cy="1325700"/>
          </a:xfrm>
          <a:prstGeom prst="rect">
            <a:avLst/>
          </a:prstGeom>
          <a:noFill/>
          <a:ln>
            <a:noFill/>
          </a:ln>
        </p:spPr>
        <p:txBody>
          <a:bodyPr spcFirstLastPara="1" wrap="square" lIns="91425" tIns="45700" rIns="91425" bIns="45700" anchor="b" anchorCtr="0">
            <a:normAutofit/>
          </a:bodyPr>
          <a:lstStyle/>
          <a:p>
            <a:pPr>
              <a:buSzPts val="4000"/>
            </a:pPr>
            <a:r>
              <a:rPr lang="en-US" dirty="0"/>
              <a:t>Performance Testing - Why is it difficult?</a:t>
            </a:r>
            <a:endParaRPr dirty="0"/>
          </a:p>
        </p:txBody>
      </p:sp>
      <p:sp>
        <p:nvSpPr>
          <p:cNvPr id="111" name="Google Shape;111;gdde5cecb1b_0_18"/>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90000"/>
              </a:lnSpc>
              <a:spcBef>
                <a:spcPts val="0"/>
              </a:spcBef>
              <a:spcAft>
                <a:spcPts val="0"/>
              </a:spcAft>
              <a:buSzPts val="1440"/>
              <a:buChar char="•"/>
            </a:pPr>
            <a:r>
              <a:rPr lang="en-US" dirty="0"/>
              <a:t>The old way of performance testing: done by a “Center of Excellence”</a:t>
            </a:r>
            <a:endParaRPr dirty="0"/>
          </a:p>
          <a:p>
            <a:pPr marL="914400" lvl="1" indent="-320040" algn="l" rtl="0">
              <a:lnSpc>
                <a:spcPct val="90000"/>
              </a:lnSpc>
              <a:spcBef>
                <a:spcPts val="0"/>
              </a:spcBef>
              <a:spcAft>
                <a:spcPts val="0"/>
              </a:spcAft>
              <a:buSzPts val="1440"/>
              <a:buChar char="•"/>
            </a:pPr>
            <a:r>
              <a:rPr lang="en-US" dirty="0"/>
              <a:t>Dedicated Engineering Team(s) with performance testing skills and access to proprietary test environments</a:t>
            </a:r>
            <a:r>
              <a:rPr lang="en-US" sz="2400" dirty="0"/>
              <a:t>💰</a:t>
            </a:r>
            <a:endParaRPr dirty="0"/>
          </a:p>
          <a:p>
            <a:pPr lvl="1">
              <a:spcBef>
                <a:spcPts val="0"/>
              </a:spcBef>
            </a:pPr>
            <a:r>
              <a:rPr lang="en-US" dirty="0"/>
              <a:t>Specialized software, oftentimes with limited licensing </a:t>
            </a:r>
            <a:r>
              <a:rPr lang="en-US" sz="2400" dirty="0"/>
              <a:t>💰💰💰</a:t>
            </a:r>
            <a:endParaRPr sz="2400" dirty="0"/>
          </a:p>
          <a:p>
            <a:pPr marL="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dirty="0"/>
              <a:t>Insisting on doing Performance Testing as an End to End test, requiring a complete web browser instance (for example) per test client</a:t>
            </a:r>
            <a:endParaRPr dirty="0"/>
          </a:p>
          <a:p>
            <a:pPr marL="457200" lvl="0" indent="0" algn="l" rtl="0">
              <a:lnSpc>
                <a:spcPct val="90000"/>
              </a:lnSpc>
              <a:spcBef>
                <a:spcPts val="0"/>
              </a:spcBef>
              <a:spcAft>
                <a:spcPts val="0"/>
              </a:spcAft>
              <a:buNone/>
            </a:pPr>
            <a:endParaRPr/>
          </a:p>
          <a:p>
            <a:pPr>
              <a:spcBef>
                <a:spcPts val="0"/>
              </a:spcBef>
            </a:pPr>
            <a:r>
              <a:rPr lang="en-US" dirty="0"/>
              <a:t>A better way: democratizing Performance Testing</a:t>
            </a:r>
            <a:endParaRPr dirty="0"/>
          </a:p>
          <a:p>
            <a:pPr lvl="1">
              <a:spcBef>
                <a:spcPts val="0"/>
              </a:spcBef>
            </a:pPr>
            <a:r>
              <a:rPr lang="en-US" dirty="0"/>
              <a:t>Regular performance testing, often as part of the agile cycle</a:t>
            </a:r>
            <a:endParaRPr dirty="0"/>
          </a:p>
          <a:p>
            <a:pPr marL="914400" lvl="1" indent="-320040" algn="l" rtl="0">
              <a:lnSpc>
                <a:spcPct val="90000"/>
              </a:lnSpc>
              <a:spcBef>
                <a:spcPts val="0"/>
              </a:spcBef>
              <a:spcAft>
                <a:spcPts val="0"/>
              </a:spcAft>
              <a:buSzPts val="1440"/>
              <a:buChar char="•"/>
            </a:pPr>
            <a:r>
              <a:rPr lang="en-US" dirty="0"/>
              <a:t>Cloud based environments used on-demand (client, server or both)</a:t>
            </a:r>
            <a:endParaRPr dirty="0"/>
          </a:p>
          <a:p>
            <a:pPr marL="914400" lvl="1" indent="-320040" algn="l" rtl="0">
              <a:lnSpc>
                <a:spcPct val="90000"/>
              </a:lnSpc>
              <a:spcBef>
                <a:spcPts val="0"/>
              </a:spcBef>
              <a:spcAft>
                <a:spcPts val="0"/>
              </a:spcAft>
              <a:buSzPts val="1440"/>
              <a:buChar char="•"/>
            </a:pPr>
            <a:r>
              <a:rPr lang="en-US" dirty="0"/>
              <a:t>Open source tools using code for tests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dde5cecb1b_0_18"/>
          <p:cNvSpPr txBox="1">
            <a:spLocks noGrp="1"/>
          </p:cNvSpPr>
          <p:nvPr>
            <p:ph type="title"/>
          </p:nvPr>
        </p:nvSpPr>
        <p:spPr>
          <a:xfrm>
            <a:off x="1217614" y="274638"/>
            <a:ext cx="10030939" cy="1325700"/>
          </a:xfrm>
          <a:prstGeom prst="rect">
            <a:avLst/>
          </a:prstGeom>
          <a:noFill/>
          <a:ln>
            <a:noFill/>
          </a:ln>
        </p:spPr>
        <p:txBody>
          <a:bodyPr spcFirstLastPara="1" wrap="square" lIns="91425" tIns="45700" rIns="91425" bIns="45700" anchor="b" anchorCtr="0">
            <a:normAutofit/>
          </a:bodyPr>
          <a:lstStyle/>
          <a:p>
            <a:pPr>
              <a:buSzPts val="4000"/>
            </a:pPr>
            <a:r>
              <a:rPr lang="en-US" dirty="0"/>
              <a:t>Website Performance – what it looks like</a:t>
            </a:r>
            <a:endParaRPr dirty="0"/>
          </a:p>
        </p:txBody>
      </p:sp>
      <p:sp>
        <p:nvSpPr>
          <p:cNvPr id="111" name="Google Shape;111;gdde5cecb1b_0_18"/>
          <p:cNvSpPr txBox="1">
            <a:spLocks noGrp="1"/>
          </p:cNvSpPr>
          <p:nvPr>
            <p:ph type="body" idx="1"/>
          </p:nvPr>
        </p:nvSpPr>
        <p:spPr>
          <a:xfrm>
            <a:off x="1217614" y="1828800"/>
            <a:ext cx="4540993" cy="3738700"/>
          </a:xfrm>
          <a:prstGeom prst="rect">
            <a:avLst/>
          </a:prstGeom>
          <a:noFill/>
          <a:ln>
            <a:noFill/>
          </a:ln>
        </p:spPr>
        <p:txBody>
          <a:bodyPr spcFirstLastPara="1" wrap="square" lIns="91425" tIns="45700" rIns="91425" bIns="45700" anchor="t" anchorCtr="0">
            <a:normAutofit/>
          </a:bodyPr>
          <a:lstStyle/>
          <a:p>
            <a:pPr>
              <a:spcBef>
                <a:spcPts val="0"/>
              </a:spcBef>
            </a:pPr>
            <a:r>
              <a:rPr lang="en-US" dirty="0"/>
              <a:t>Not talking about page load speed – use Lighthouse or other to fine-tune that in a non-load environment</a:t>
            </a:r>
          </a:p>
          <a:p>
            <a:pPr>
              <a:spcBef>
                <a:spcPts val="0"/>
              </a:spcBef>
            </a:pPr>
            <a:endParaRPr lang="en-US" dirty="0"/>
          </a:p>
          <a:p>
            <a:pPr>
              <a:spcBef>
                <a:spcPts val="0"/>
              </a:spcBef>
            </a:pPr>
            <a:r>
              <a:rPr lang="en-US" dirty="0"/>
              <a:t>Talking about the performance of your site/app when multiple users try to use it at the same time</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marL="137160" indent="0">
              <a:spcBef>
                <a:spcPts val="0"/>
              </a:spcBef>
              <a:buNone/>
            </a:pPr>
            <a:endParaRPr lang="en-US" sz="1200" dirty="0"/>
          </a:p>
          <a:p>
            <a:pPr marL="137160" indent="0">
              <a:spcBef>
                <a:spcPts val="0"/>
              </a:spcBef>
              <a:buNone/>
            </a:pPr>
            <a:endParaRPr lang="en-US" sz="1200" dirty="0"/>
          </a:p>
          <a:p>
            <a:pPr marL="137160" indent="0">
              <a:spcBef>
                <a:spcPts val="0"/>
              </a:spcBef>
              <a:buNone/>
            </a:pPr>
            <a:endParaRPr lang="en-US" sz="1200" dirty="0"/>
          </a:p>
          <a:p>
            <a:pPr marL="137160" indent="0">
              <a:spcBef>
                <a:spcPts val="0"/>
              </a:spcBef>
              <a:buNone/>
            </a:pPr>
            <a:endParaRPr lang="en-US" sz="1200" dirty="0"/>
          </a:p>
        </p:txBody>
      </p:sp>
      <p:pic>
        <p:nvPicPr>
          <p:cNvPr id="2" name="Picture 2" descr="A picture containing shape&#10;&#10;Description automatically generated">
            <a:extLst>
              <a:ext uri="{FF2B5EF4-FFF2-40B4-BE49-F238E27FC236}">
                <a16:creationId xmlns:a16="http://schemas.microsoft.com/office/drawing/2014/main" id="{E2A9B2FC-D6FB-7090-ACA0-C1AE288E8050}"/>
              </a:ext>
            </a:extLst>
          </p:cNvPr>
          <p:cNvPicPr>
            <a:picLocks noChangeAspect="1"/>
          </p:cNvPicPr>
          <p:nvPr/>
        </p:nvPicPr>
        <p:blipFill>
          <a:blip r:embed="rId3"/>
          <a:stretch>
            <a:fillRect/>
          </a:stretch>
        </p:blipFill>
        <p:spPr>
          <a:xfrm>
            <a:off x="5781930" y="2260160"/>
            <a:ext cx="6240905" cy="3114555"/>
          </a:xfrm>
          <a:prstGeom prst="rect">
            <a:avLst/>
          </a:prstGeom>
        </p:spPr>
      </p:pic>
      <p:sp>
        <p:nvSpPr>
          <p:cNvPr id="5" name="TextBox 4">
            <a:extLst>
              <a:ext uri="{FF2B5EF4-FFF2-40B4-BE49-F238E27FC236}">
                <a16:creationId xmlns:a16="http://schemas.microsoft.com/office/drawing/2014/main" id="{7CA764C5-8B23-1088-276D-3959B82E7597}"/>
              </a:ext>
            </a:extLst>
          </p:cNvPr>
          <p:cNvSpPr txBox="1"/>
          <p:nvPr/>
        </p:nvSpPr>
        <p:spPr>
          <a:xfrm>
            <a:off x="1660215" y="5737878"/>
            <a:ext cx="1030350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solidFill>
                <a:latin typeface="Century Gothic"/>
              </a:rPr>
              <a:t>Image credit: </a:t>
            </a:r>
            <a:r>
              <a:rPr lang="en-US" sz="1600" dirty="0">
                <a:latin typeface="Century Gothic"/>
                <a:hlinkClick r:id="rId4"/>
              </a:rPr>
              <a:t>https://loadster.app/guides/front-end-vs-back-end-performance/</a:t>
            </a:r>
            <a:endParaRPr lang="en-US" sz="1600" dirty="0">
              <a:latin typeface="Century Gothic"/>
            </a:endParaRPr>
          </a:p>
        </p:txBody>
      </p:sp>
    </p:spTree>
    <p:extLst>
      <p:ext uri="{BB962C8B-B14F-4D97-AF65-F5344CB8AC3E}">
        <p14:creationId xmlns:p14="http://schemas.microsoft.com/office/powerpoint/2010/main" val="50571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dde5cecb1b_0_7"/>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dirty="0"/>
              <a:t>Performance Testing - How?</a:t>
            </a:r>
            <a:endParaRPr dirty="0"/>
          </a:p>
        </p:txBody>
      </p:sp>
      <p:sp>
        <p:nvSpPr>
          <p:cNvPr id="117" name="Google Shape;117;gdde5cecb1b_0_7"/>
          <p:cNvSpPr txBox="1">
            <a:spLocks noGrp="1"/>
          </p:cNvSpPr>
          <p:nvPr>
            <p:ph type="body" idx="1"/>
          </p:nvPr>
        </p:nvSpPr>
        <p:spPr>
          <a:xfrm>
            <a:off x="1217614" y="1828800"/>
            <a:ext cx="5477411" cy="4343400"/>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0"/>
              </a:spcBef>
              <a:buSzPts val="1920"/>
              <a:buNone/>
            </a:pPr>
            <a:r>
              <a:rPr lang="en-US" dirty="0"/>
              <a:t>From previous slide, we will focus on the back-end performance, i.e. APIs/Service layer</a:t>
            </a:r>
          </a:p>
          <a:p>
            <a:pPr marL="274320" indent="-106680">
              <a:spcBef>
                <a:spcPts val="0"/>
              </a:spcBef>
              <a:buSzPts val="1920"/>
              <a:buNone/>
            </a:pPr>
            <a:endParaRPr lang="en-US" dirty="0"/>
          </a:p>
          <a:p>
            <a:pPr marL="457200" lvl="0" indent="-320040" algn="l" rtl="0">
              <a:lnSpc>
                <a:spcPct val="90000"/>
              </a:lnSpc>
              <a:spcBef>
                <a:spcPts val="0"/>
              </a:spcBef>
              <a:spcAft>
                <a:spcPts val="0"/>
              </a:spcAft>
              <a:buSzPts val="1440"/>
              <a:buChar char="•"/>
            </a:pPr>
            <a:r>
              <a:rPr lang="en-US" dirty="0"/>
              <a:t>Test APIs, as needed, at the</a:t>
            </a:r>
            <a:endParaRPr/>
          </a:p>
          <a:p>
            <a:pPr marL="457200" lvl="0" indent="0" algn="l" rtl="0">
              <a:lnSpc>
                <a:spcPct val="90000"/>
              </a:lnSpc>
              <a:spcBef>
                <a:spcPts val="0"/>
              </a:spcBef>
              <a:spcAft>
                <a:spcPts val="0"/>
              </a:spcAft>
              <a:buNone/>
            </a:pPr>
            <a:r>
              <a:rPr lang="en-US" dirty="0"/>
              <a:t>Service layer of the pyramid</a:t>
            </a:r>
            <a:endParaRPr/>
          </a:p>
          <a:p>
            <a:pPr marL="45720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dirty="0"/>
              <a:t>Can (and should!) still do some</a:t>
            </a:r>
            <a:endParaRPr/>
          </a:p>
          <a:p>
            <a:pPr marL="457200" lvl="0" indent="0" algn="l" rtl="0">
              <a:lnSpc>
                <a:spcPct val="90000"/>
              </a:lnSpc>
              <a:spcBef>
                <a:spcPts val="0"/>
              </a:spcBef>
              <a:spcAft>
                <a:spcPts val="0"/>
              </a:spcAft>
              <a:buNone/>
            </a:pPr>
            <a:r>
              <a:rPr lang="en-US" dirty="0"/>
              <a:t>End to End/UI performance test</a:t>
            </a:r>
            <a:endParaRPr/>
          </a:p>
          <a:p>
            <a:pPr marL="457200" lvl="0" indent="0" algn="l" rtl="0">
              <a:lnSpc>
                <a:spcPct val="90000"/>
              </a:lnSpc>
              <a:spcBef>
                <a:spcPts val="0"/>
              </a:spcBef>
              <a:spcAft>
                <a:spcPts val="0"/>
              </a:spcAft>
              <a:buNone/>
            </a:pPr>
            <a:r>
              <a:rPr lang="en-US" dirty="0"/>
              <a:t>once APIs have proven performance</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indent="0">
              <a:spcBef>
                <a:spcPts val="0"/>
              </a:spcBef>
              <a:buNone/>
            </a:pPr>
            <a:endParaRPr lang="en-US" sz="1600" dirty="0"/>
          </a:p>
          <a:p>
            <a:pPr indent="0">
              <a:spcBef>
                <a:spcPts val="0"/>
              </a:spcBef>
              <a:buNone/>
            </a:pPr>
            <a:endParaRPr lang="en-US" sz="1600" dirty="0"/>
          </a:p>
          <a:p>
            <a:pPr indent="0">
              <a:spcBef>
                <a:spcPts val="0"/>
              </a:spcBef>
              <a:buNone/>
            </a:pPr>
            <a:endParaRPr lang="en-US" sz="1600" dirty="0"/>
          </a:p>
          <a:p>
            <a:pPr indent="0">
              <a:spcBef>
                <a:spcPts val="0"/>
              </a:spcBef>
              <a:buNone/>
            </a:pPr>
            <a:r>
              <a:rPr lang="en-US" sz="1600" dirty="0"/>
              <a:t>Image credit: </a:t>
            </a:r>
            <a:r>
              <a:rPr lang="en-US" sz="1600" u="sng" dirty="0">
                <a:solidFill>
                  <a:schemeClr val="hlink"/>
                </a:solidFill>
                <a:hlinkClick r:id="rId3">
                  <a:extLst>
                    <a:ext uri="{A12FA001-AC4F-418D-AE19-62706E023703}">
                      <ahyp:hlinkClr xmlns:ahyp="http://schemas.microsoft.com/office/drawing/2018/hyperlinkcolor" val="tx"/>
                    </a:ext>
                  </a:extLst>
                </a:hlinkClick>
              </a:rPr>
              <a:t>https://martinfowler.com/bliki/TestPyramid.html</a:t>
            </a:r>
            <a:r>
              <a:rPr lang="en-US" sz="1600" dirty="0"/>
              <a:t> </a:t>
            </a:r>
            <a:endParaRPr sz="1600"/>
          </a:p>
        </p:txBody>
      </p:sp>
      <p:pic>
        <p:nvPicPr>
          <p:cNvPr id="118" name="Google Shape;118;gdde5cecb1b_0_7"/>
          <p:cNvPicPr preferRelativeResize="0"/>
          <p:nvPr/>
        </p:nvPicPr>
        <p:blipFill>
          <a:blip r:embed="rId4">
            <a:alphaModFix/>
          </a:blip>
          <a:stretch>
            <a:fillRect/>
          </a:stretch>
        </p:blipFill>
        <p:spPr>
          <a:xfrm>
            <a:off x="6801945" y="1896690"/>
            <a:ext cx="5338673" cy="3064425"/>
          </a:xfrm>
          <a:prstGeom prst="rect">
            <a:avLst/>
          </a:prstGeom>
          <a:noFill/>
          <a:ln>
            <a:noFill/>
          </a:ln>
        </p:spPr>
      </p:pic>
    </p:spTree>
    <p:extLst>
      <p:ext uri="{BB962C8B-B14F-4D97-AF65-F5344CB8AC3E}">
        <p14:creationId xmlns:p14="http://schemas.microsoft.com/office/powerpoint/2010/main" val="1242702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dde5cecb1b_0_12"/>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Open-Source Performance Test Tools</a:t>
            </a:r>
            <a:endParaRPr/>
          </a:p>
        </p:txBody>
      </p:sp>
      <p:sp>
        <p:nvSpPr>
          <p:cNvPr id="124" name="Google Shape;124;gdde5cecb1b_0_12"/>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457200" lvl="0" indent="-320040" algn="l" rtl="0">
              <a:lnSpc>
                <a:spcPct val="90000"/>
              </a:lnSpc>
              <a:spcBef>
                <a:spcPts val="0"/>
              </a:spcBef>
              <a:spcAft>
                <a:spcPts val="0"/>
              </a:spcAft>
              <a:buSzPts val="1440"/>
              <a:buChar char="•"/>
            </a:pPr>
            <a:r>
              <a:rPr lang="en-US"/>
              <a:t>Gatling </a:t>
            </a:r>
            <a:r>
              <a:rPr lang="en-US" u="sng">
                <a:solidFill>
                  <a:schemeClr val="hlink"/>
                </a:solidFill>
                <a:hlinkClick r:id="rId3"/>
              </a:rPr>
              <a:t>https://gatling.io</a:t>
            </a:r>
            <a:r>
              <a:rPr lang="en-US"/>
              <a:t> </a:t>
            </a:r>
            <a:endParaRPr/>
          </a:p>
          <a:p>
            <a:pPr marL="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Locust </a:t>
            </a:r>
            <a:r>
              <a:rPr lang="en-US" u="sng">
                <a:solidFill>
                  <a:schemeClr val="hlink"/>
                </a:solidFill>
                <a:hlinkClick r:id="rId4"/>
              </a:rPr>
              <a:t>https://locust.io</a:t>
            </a:r>
            <a:r>
              <a:rPr lang="en-US"/>
              <a:t> </a:t>
            </a:r>
            <a:endParaRPr/>
          </a:p>
          <a:p>
            <a:pPr marL="0" lvl="0" indent="0" algn="l" rtl="0">
              <a:lnSpc>
                <a:spcPct val="90000"/>
              </a:lnSpc>
              <a:spcBef>
                <a:spcPts val="0"/>
              </a:spcBef>
              <a:spcAft>
                <a:spcPts val="0"/>
              </a:spcAft>
              <a:buNone/>
            </a:pPr>
            <a:endParaRPr/>
          </a:p>
          <a:p>
            <a:pPr marL="457200" lvl="0" indent="-320040" algn="l" rtl="0">
              <a:lnSpc>
                <a:spcPct val="90000"/>
              </a:lnSpc>
              <a:spcBef>
                <a:spcPts val="0"/>
              </a:spcBef>
              <a:spcAft>
                <a:spcPts val="0"/>
              </a:spcAft>
              <a:buSzPts val="1440"/>
              <a:buChar char="•"/>
            </a:pPr>
            <a:r>
              <a:rPr lang="en-US"/>
              <a:t>Taurus </a:t>
            </a:r>
            <a:r>
              <a:rPr lang="en-US" u="sng">
                <a:solidFill>
                  <a:schemeClr val="hlink"/>
                </a:solidFill>
                <a:hlinkClick r:id="rId5"/>
              </a:rPr>
              <a:t>https://gettaurus.org</a:t>
            </a:r>
            <a:r>
              <a:rPr lang="en-US"/>
              <a:t> </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And many others, of course… Some comparisons:</a:t>
            </a:r>
            <a:endParaRPr/>
          </a:p>
          <a:p>
            <a:pPr marL="0" lvl="0" indent="0" algn="l" rtl="0">
              <a:lnSpc>
                <a:spcPct val="90000"/>
              </a:lnSpc>
              <a:spcBef>
                <a:spcPts val="0"/>
              </a:spcBef>
              <a:spcAft>
                <a:spcPts val="0"/>
              </a:spcAft>
              <a:buNone/>
            </a:pPr>
            <a:r>
              <a:rPr lang="en-US"/>
              <a:t> </a:t>
            </a:r>
            <a:endParaRPr/>
          </a:p>
          <a:p>
            <a:pPr marL="457200" lvl="0" indent="-320040" algn="l" rtl="0">
              <a:lnSpc>
                <a:spcPct val="90000"/>
              </a:lnSpc>
              <a:spcBef>
                <a:spcPts val="0"/>
              </a:spcBef>
              <a:spcAft>
                <a:spcPts val="0"/>
              </a:spcAft>
              <a:buSzPts val="1440"/>
              <a:buChar char="•"/>
            </a:pPr>
            <a:r>
              <a:rPr lang="en-US" u="sng">
                <a:solidFill>
                  <a:schemeClr val="hlink"/>
                </a:solidFill>
                <a:hlinkClick r:id="rId6"/>
              </a:rPr>
              <a:t>https://www.blazemeter.com/blog/open-source-load-testing-tools-which-one-should-you-use</a:t>
            </a:r>
            <a:r>
              <a:rPr lang="en-US"/>
              <a:t> </a:t>
            </a:r>
            <a:endParaRPr/>
          </a:p>
          <a:p>
            <a:pPr marL="457200" lvl="0" indent="-320040" algn="l" rtl="0">
              <a:lnSpc>
                <a:spcPct val="90000"/>
              </a:lnSpc>
              <a:spcBef>
                <a:spcPts val="0"/>
              </a:spcBef>
              <a:spcAft>
                <a:spcPts val="0"/>
              </a:spcAft>
              <a:buSzPts val="1440"/>
              <a:buChar char="•"/>
            </a:pPr>
            <a:r>
              <a:rPr lang="en-US" u="sng">
                <a:solidFill>
                  <a:schemeClr val="hlink"/>
                </a:solidFill>
                <a:hlinkClick r:id="rId7"/>
              </a:rPr>
              <a:t>https://dzone.com/articles/how-to-easily-load-test-with-open-source-tools</a:t>
            </a:r>
            <a:r>
              <a:rPr lang="en-US"/>
              <a:t> </a:t>
            </a:r>
            <a:endParaRPr/>
          </a:p>
        </p:txBody>
      </p:sp>
      <p:pic>
        <p:nvPicPr>
          <p:cNvPr id="125" name="Google Shape;125;gdde5cecb1b_0_12"/>
          <p:cNvPicPr preferRelativeResize="0"/>
          <p:nvPr/>
        </p:nvPicPr>
        <p:blipFill>
          <a:blip r:embed="rId8">
            <a:alphaModFix/>
          </a:blip>
          <a:stretch>
            <a:fillRect/>
          </a:stretch>
        </p:blipFill>
        <p:spPr>
          <a:xfrm>
            <a:off x="6666269" y="1482719"/>
            <a:ext cx="2541375" cy="808150"/>
          </a:xfrm>
          <a:prstGeom prst="rect">
            <a:avLst/>
          </a:prstGeom>
          <a:noFill/>
          <a:ln>
            <a:noFill/>
          </a:ln>
        </p:spPr>
      </p:pic>
      <p:pic>
        <p:nvPicPr>
          <p:cNvPr id="126" name="Google Shape;126;gdde5cecb1b_0_12"/>
          <p:cNvPicPr preferRelativeResize="0"/>
          <p:nvPr/>
        </p:nvPicPr>
        <p:blipFill>
          <a:blip r:embed="rId9">
            <a:alphaModFix/>
          </a:blip>
          <a:stretch>
            <a:fillRect/>
          </a:stretch>
        </p:blipFill>
        <p:spPr>
          <a:xfrm>
            <a:off x="7098735" y="2258200"/>
            <a:ext cx="1809052" cy="725900"/>
          </a:xfrm>
          <a:prstGeom prst="rect">
            <a:avLst/>
          </a:prstGeom>
          <a:noFill/>
          <a:ln>
            <a:noFill/>
          </a:ln>
        </p:spPr>
      </p:pic>
      <p:pic>
        <p:nvPicPr>
          <p:cNvPr id="127" name="Google Shape;127;gdde5cecb1b_0_12"/>
          <p:cNvPicPr preferRelativeResize="0"/>
          <p:nvPr/>
        </p:nvPicPr>
        <p:blipFill>
          <a:blip r:embed="rId10">
            <a:alphaModFix/>
          </a:blip>
          <a:stretch>
            <a:fillRect/>
          </a:stretch>
        </p:blipFill>
        <p:spPr>
          <a:xfrm>
            <a:off x="7227025" y="2984089"/>
            <a:ext cx="1552426" cy="7762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dde5cecb1b_0_2"/>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Is this just changing a tool for another?</a:t>
            </a:r>
            <a:endParaRPr/>
          </a:p>
        </p:txBody>
      </p:sp>
      <p:sp>
        <p:nvSpPr>
          <p:cNvPr id="133" name="Google Shape;133;gdde5cecb1b_0_2"/>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182880" indent="0">
              <a:spcBef>
                <a:spcPts val="0"/>
              </a:spcBef>
              <a:buSzPts val="1920"/>
              <a:buNone/>
            </a:pPr>
            <a:r>
              <a:rPr lang="en-US" dirty="0"/>
              <a:t>Isn’t this just moving from commercial performance test tools to open-source tools and there is still a steep learning curve to climb before doing performance testing?</a:t>
            </a:r>
          </a:p>
          <a:p>
            <a:pPr marL="182880" lvl="0" indent="0" algn="l" rtl="0">
              <a:lnSpc>
                <a:spcPct val="90000"/>
              </a:lnSpc>
              <a:spcBef>
                <a:spcPts val="0"/>
              </a:spcBef>
              <a:spcAft>
                <a:spcPts val="0"/>
              </a:spcAft>
              <a:buSzPts val="1920"/>
              <a:buNone/>
            </a:pPr>
            <a:endParaRPr/>
          </a:p>
          <a:p>
            <a:pPr marL="274320" lvl="0" indent="-106680" algn="l" rtl="0">
              <a:lnSpc>
                <a:spcPct val="90000"/>
              </a:lnSpc>
              <a:spcBef>
                <a:spcPts val="0"/>
              </a:spcBef>
              <a:spcAft>
                <a:spcPts val="0"/>
              </a:spcAft>
              <a:buSzPts val="1920"/>
              <a:buNone/>
            </a:pPr>
            <a:r>
              <a:rPr lang="en-US" b="1" dirty="0">
                <a:solidFill>
                  <a:srgbClr val="FF0000"/>
                </a:solidFill>
              </a:rPr>
              <a:t>In a sense, yes...</a:t>
            </a:r>
            <a:endParaRPr b="1" dirty="0">
              <a:solidFill>
                <a:srgbClr val="FF0000"/>
              </a:solidFill>
            </a:endParaRPr>
          </a:p>
          <a:p>
            <a:pPr marL="274320" lvl="0" indent="-106680" algn="l" rtl="0">
              <a:lnSpc>
                <a:spcPct val="90000"/>
              </a:lnSpc>
              <a:spcBef>
                <a:spcPts val="0"/>
              </a:spcBef>
              <a:spcAft>
                <a:spcPts val="0"/>
              </a:spcAft>
              <a:buSzPts val="1920"/>
              <a:buNone/>
            </a:pPr>
            <a:endParaRPr b="1">
              <a:solidFill>
                <a:srgbClr val="FF0000"/>
              </a:solidFill>
            </a:endParaRPr>
          </a:p>
          <a:p>
            <a:pPr marL="182880" lvl="0" indent="0" algn="l" rtl="0">
              <a:spcBef>
                <a:spcPts val="0"/>
              </a:spcBef>
              <a:spcAft>
                <a:spcPts val="0"/>
              </a:spcAft>
              <a:buSzPts val="1920"/>
              <a:buNone/>
            </a:pPr>
            <a:r>
              <a:rPr lang="en-US" dirty="0"/>
              <a:t>BUT, you could re-use your functional API tests essentially as-is for your performance testing and skip that steep learning curve of the new tool!</a:t>
            </a:r>
            <a:endParaRPr dirty="0"/>
          </a:p>
          <a:p>
            <a:pPr marL="274320" lvl="0" indent="-106680" algn="l" rtl="0">
              <a:spcBef>
                <a:spcPts val="0"/>
              </a:spcBef>
              <a:spcAft>
                <a:spcPts val="0"/>
              </a:spcAft>
              <a:buSzPts val="1920"/>
              <a:buNone/>
            </a:pPr>
            <a:endParaRPr/>
          </a:p>
          <a:p>
            <a:pPr marL="274320" lvl="0" indent="-106680" algn="l" rtl="0">
              <a:spcBef>
                <a:spcPts val="0"/>
              </a:spcBef>
              <a:spcAft>
                <a:spcPts val="0"/>
              </a:spcAft>
              <a:buSzPts val="1920"/>
              <a:buNone/>
            </a:pPr>
            <a:r>
              <a:rPr lang="en-US" u="sng" dirty="0"/>
              <a:t>Karate (functional tests) + Gatling (performance tests)</a:t>
            </a:r>
            <a:endParaRPr u="sng"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2" end="2"/>
                                            </p:txEl>
                                          </p:spTgt>
                                        </p:tgtEl>
                                        <p:attrNameLst>
                                          <p:attrName>style.visibility</p:attrName>
                                        </p:attrNameLst>
                                      </p:cBhvr>
                                      <p:to>
                                        <p:strVal val="visible"/>
                                      </p:to>
                                    </p:set>
                                    <p:animEffect transition="in" filter="fade">
                                      <p:cBhvr>
                                        <p:cTn id="12" dur="200"/>
                                        <p:tgtEl>
                                          <p:spTgt spid="1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4" end="4"/>
                                            </p:txEl>
                                          </p:spTgt>
                                        </p:tgtEl>
                                        <p:attrNameLst>
                                          <p:attrName>style.visibility</p:attrName>
                                        </p:attrNameLst>
                                      </p:cBhvr>
                                      <p:to>
                                        <p:strVal val="visible"/>
                                      </p:to>
                                    </p:set>
                                    <p:animEffect transition="in" filter="fade">
                                      <p:cBhvr>
                                        <p:cTn id="17" dur="200"/>
                                        <p:tgtEl>
                                          <p:spTgt spid="1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6" end="6"/>
                                            </p:txEl>
                                          </p:spTgt>
                                        </p:tgtEl>
                                        <p:attrNameLst>
                                          <p:attrName>style.visibility</p:attrName>
                                        </p:attrNameLst>
                                      </p:cBhvr>
                                      <p:to>
                                        <p:strVal val="visible"/>
                                      </p:to>
                                    </p:set>
                                    <p:animEffect transition="in" filter="fade">
                                      <p:cBhvr>
                                        <p:cTn id="22" dur="200"/>
                                        <p:tgtEl>
                                          <p:spTgt spid="1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dde5cecb1b_0_32"/>
          <p:cNvSpPr txBox="1">
            <a:spLocks noGrp="1"/>
          </p:cNvSpPr>
          <p:nvPr>
            <p:ph type="title"/>
          </p:nvPr>
        </p:nvSpPr>
        <p:spPr>
          <a:xfrm>
            <a:off x="1217614" y="274638"/>
            <a:ext cx="9753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Introduction to Karate</a:t>
            </a:r>
            <a:endParaRPr/>
          </a:p>
        </p:txBody>
      </p:sp>
      <p:sp>
        <p:nvSpPr>
          <p:cNvPr id="139" name="Google Shape;139;gdde5cecb1b_0_32"/>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fontScale="92500" lnSpcReduction="10000"/>
          </a:bodyPr>
          <a:lstStyle/>
          <a:p>
            <a:r>
              <a:rPr lang="en-US" dirty="0">
                <a:hlinkClick r:id="rId3"/>
              </a:rPr>
              <a:t>https://github.com/karatelabs/karate</a:t>
            </a:r>
          </a:p>
          <a:p>
            <a:pPr marL="457200" lvl="0" indent="-320040" algn="l" rtl="0">
              <a:lnSpc>
                <a:spcPct val="150000"/>
              </a:lnSpc>
              <a:spcBef>
                <a:spcPts val="0"/>
              </a:spcBef>
              <a:spcAft>
                <a:spcPts val="0"/>
              </a:spcAft>
              <a:buSzPts val="1440"/>
              <a:buChar char="•"/>
            </a:pPr>
            <a:r>
              <a:rPr lang="en-US" dirty="0"/>
              <a:t>Written in Java - </a:t>
            </a:r>
            <a:r>
              <a:rPr lang="en-US" i="1" dirty="0">
                <a:solidFill>
                  <a:srgbClr val="FF0000"/>
                </a:solidFill>
              </a:rPr>
              <a:t>tests do not require any Java knowledge</a:t>
            </a:r>
            <a:endParaRPr i="1" dirty="0">
              <a:solidFill>
                <a:srgbClr val="000000"/>
              </a:solidFill>
            </a:endParaRPr>
          </a:p>
          <a:p>
            <a:pPr>
              <a:lnSpc>
                <a:spcPct val="150000"/>
              </a:lnSpc>
              <a:spcBef>
                <a:spcPts val="0"/>
              </a:spcBef>
            </a:pPr>
            <a:r>
              <a:rPr lang="en-US" dirty="0">
                <a:solidFill>
                  <a:srgbClr val="000000"/>
                </a:solidFill>
              </a:rPr>
              <a:t>Tests are plain text using a simple BDD</a:t>
            </a:r>
            <a:r>
              <a:rPr lang="en-US" i="1" dirty="0">
                <a:solidFill>
                  <a:srgbClr val="000000"/>
                </a:solidFill>
              </a:rPr>
              <a:t>-like</a:t>
            </a:r>
            <a:r>
              <a:rPr lang="en-US" dirty="0">
                <a:solidFill>
                  <a:srgbClr val="000000"/>
                </a:solidFill>
              </a:rPr>
              <a:t> syntax (it is </a:t>
            </a:r>
            <a:r>
              <a:rPr lang="en-US" b="1" dirty="0">
                <a:solidFill>
                  <a:srgbClr val="000000"/>
                </a:solidFill>
              </a:rPr>
              <a:t>NOT</a:t>
            </a:r>
            <a:r>
              <a:rPr lang="en-US" dirty="0">
                <a:solidFill>
                  <a:srgbClr val="000000"/>
                </a:solidFill>
              </a:rPr>
              <a:t> BDD)</a:t>
            </a:r>
            <a:endParaRPr dirty="0">
              <a:solidFill>
                <a:srgbClr val="000000"/>
              </a:solidFill>
            </a:endParaRPr>
          </a:p>
          <a:p>
            <a:pPr>
              <a:lnSpc>
                <a:spcPct val="150000"/>
              </a:lnSpc>
              <a:spcBef>
                <a:spcPts val="0"/>
              </a:spcBef>
              <a:buClr>
                <a:srgbClr val="000000"/>
              </a:buClr>
            </a:pPr>
            <a:r>
              <a:rPr lang="en-US" dirty="0">
                <a:solidFill>
                  <a:srgbClr val="000000"/>
                </a:solidFill>
              </a:rPr>
              <a:t>Fully supports JSON and XML natively</a:t>
            </a:r>
            <a:endParaRPr dirty="0">
              <a:solidFill>
                <a:srgbClr val="000000"/>
              </a:solidFill>
            </a:endParaRPr>
          </a:p>
          <a:p>
            <a:pPr>
              <a:lnSpc>
                <a:spcPct val="150000"/>
              </a:lnSpc>
              <a:spcBef>
                <a:spcPts val="0"/>
              </a:spcBef>
              <a:buClr>
                <a:srgbClr val="000000"/>
              </a:buClr>
            </a:pPr>
            <a:r>
              <a:rPr lang="en-US" dirty="0">
                <a:solidFill>
                  <a:srgbClr val="000000"/>
                </a:solidFill>
              </a:rPr>
              <a:t>Can be extended with JavaScript and/or Java code</a:t>
            </a:r>
          </a:p>
          <a:p>
            <a:pPr marL="457200" lvl="0" indent="-320040" algn="l">
              <a:lnSpc>
                <a:spcPct val="150000"/>
              </a:lnSpc>
              <a:spcBef>
                <a:spcPts val="0"/>
              </a:spcBef>
              <a:spcAft>
                <a:spcPts val="0"/>
              </a:spcAft>
              <a:buClr>
                <a:srgbClr val="000000"/>
              </a:buClr>
              <a:buSzPts val="1440"/>
              <a:buChar char="•"/>
            </a:pPr>
            <a:r>
              <a:rPr lang="en-US" dirty="0">
                <a:solidFill>
                  <a:srgbClr val="000000"/>
                </a:solidFill>
              </a:rPr>
              <a:t>Out-of-the-box, it comes with:</a:t>
            </a:r>
            <a:endParaRPr dirty="0">
              <a:solidFill>
                <a:srgbClr val="000000"/>
              </a:solidFill>
            </a:endParaRPr>
          </a:p>
          <a:p>
            <a:pPr marL="914400" lvl="1" indent="-320040" algn="l" rtl="0">
              <a:lnSpc>
                <a:spcPct val="150000"/>
              </a:lnSpc>
              <a:spcBef>
                <a:spcPts val="0"/>
              </a:spcBef>
              <a:spcAft>
                <a:spcPts val="0"/>
              </a:spcAft>
              <a:buClr>
                <a:srgbClr val="000000"/>
              </a:buClr>
              <a:buSzPts val="1440"/>
              <a:buChar char="•"/>
            </a:pPr>
            <a:r>
              <a:rPr lang="en-US" dirty="0">
                <a:solidFill>
                  <a:srgbClr val="000000"/>
                </a:solidFill>
              </a:rPr>
              <a:t>Multithreaded Parallel test execution</a:t>
            </a:r>
            <a:endParaRPr dirty="0">
              <a:solidFill>
                <a:srgbClr val="000000"/>
              </a:solidFill>
            </a:endParaRPr>
          </a:p>
          <a:p>
            <a:pPr lvl="1">
              <a:lnSpc>
                <a:spcPct val="150000"/>
              </a:lnSpc>
              <a:spcBef>
                <a:spcPts val="0"/>
              </a:spcBef>
              <a:buClr>
                <a:srgbClr val="000000"/>
              </a:buClr>
            </a:pPr>
            <a:r>
              <a:rPr lang="en-US" dirty="0">
                <a:solidFill>
                  <a:srgbClr val="000000"/>
                </a:solidFill>
              </a:rPr>
              <a:t>Full support for data-driven testing, even using dynamic data</a:t>
            </a:r>
          </a:p>
          <a:p>
            <a:pPr lvl="1">
              <a:lnSpc>
                <a:spcPct val="150000"/>
              </a:lnSpc>
              <a:spcBef>
                <a:spcPts val="0"/>
              </a:spcBef>
              <a:buClr>
                <a:srgbClr val="000000"/>
              </a:buClr>
            </a:pPr>
            <a:r>
              <a:rPr lang="en-US" dirty="0">
                <a:solidFill>
                  <a:srgbClr val="000000"/>
                </a:solidFill>
              </a:rPr>
              <a:t>Beautiful HTML reports with easy-to-use debug information</a:t>
            </a:r>
            <a:endParaRPr dirty="0">
              <a:solidFill>
                <a:srgbClr val="000000"/>
              </a:solidFill>
            </a:endParaRPr>
          </a:p>
        </p:txBody>
      </p:sp>
      <p:pic>
        <p:nvPicPr>
          <p:cNvPr id="140" name="Google Shape;140;gdde5cecb1b_0_32"/>
          <p:cNvPicPr preferRelativeResize="0"/>
          <p:nvPr/>
        </p:nvPicPr>
        <p:blipFill>
          <a:blip r:embed="rId4">
            <a:alphaModFix/>
          </a:blip>
          <a:stretch>
            <a:fillRect/>
          </a:stretch>
        </p:blipFill>
        <p:spPr>
          <a:xfrm>
            <a:off x="9741275" y="274649"/>
            <a:ext cx="1942401" cy="19366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Australian continent presentation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Australian continent presentation 16x9</vt:lpstr>
      <vt:lpstr>USE API FUNCTIONAL TESTS TO PERFORM LOAD TESTING WITH KARATE &amp; GATLING  IAN RENAULD</vt:lpstr>
      <vt:lpstr>Who am I?</vt:lpstr>
      <vt:lpstr>Performance Testing - Why wait?</vt:lpstr>
      <vt:lpstr>Performance Testing - Why is it difficult?</vt:lpstr>
      <vt:lpstr>Website Performance – what it looks like</vt:lpstr>
      <vt:lpstr>Performance Testing - How?</vt:lpstr>
      <vt:lpstr>Open-Source Performance Test Tools</vt:lpstr>
      <vt:lpstr>Is this just changing a tool for another?</vt:lpstr>
      <vt:lpstr>Introduction to Karate</vt:lpstr>
      <vt:lpstr>Karate Example: Simple GET</vt:lpstr>
      <vt:lpstr>Karate Example: Simple POST</vt:lpstr>
      <vt:lpstr>Karate Example: Advanced Example</vt:lpstr>
      <vt:lpstr>Introduction to Gatling</vt:lpstr>
      <vt:lpstr>Performance Testing - some context</vt:lpstr>
      <vt:lpstr>Gatling User Injection Types</vt:lpstr>
      <vt:lpstr>How to Integrate Karate with Gatling</vt:lpstr>
      <vt:lpstr>Gatling Report</vt:lpstr>
      <vt:lpstr>Gatling Report, continued</vt:lpstr>
      <vt:lpstr>Gatling Report, continued</vt:lpstr>
      <vt:lpstr>Gatling Report, continued</vt:lpstr>
      <vt:lpstr>Testing Considerations</vt:lpstr>
      <vt:lpstr>Testing Considerations,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API FUNCTIONAL TESTS TO PERFORM LOAD TESTING WITH KARATE &amp; GATLING  IAN RENAULD</dc:title>
  <dc:creator>Ritesh Akhaury</dc:creator>
  <cp:revision>352</cp:revision>
  <dcterms:created xsi:type="dcterms:W3CDTF">2018-03-05T09:01:18Z</dcterms:created>
  <dcterms:modified xsi:type="dcterms:W3CDTF">2023-05-20T12:43:09Z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