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8"/>
  </p:notesMasterIdLst>
  <p:sldIdLst>
    <p:sldId id="298" r:id="rId6"/>
    <p:sldId id="308" r:id="rId7"/>
    <p:sldId id="305" r:id="rId8"/>
    <p:sldId id="313" r:id="rId9"/>
    <p:sldId id="257" r:id="rId10"/>
    <p:sldId id="266" r:id="rId11"/>
    <p:sldId id="271" r:id="rId12"/>
    <p:sldId id="272" r:id="rId13"/>
    <p:sldId id="273" r:id="rId14"/>
    <p:sldId id="278" r:id="rId15"/>
    <p:sldId id="283" r:id="rId16"/>
    <p:sldId id="284" r:id="rId17"/>
    <p:sldId id="285" r:id="rId18"/>
    <p:sldId id="274" r:id="rId19"/>
    <p:sldId id="256" r:id="rId20"/>
    <p:sldId id="277" r:id="rId21"/>
    <p:sldId id="269" r:id="rId22"/>
    <p:sldId id="279" r:id="rId23"/>
    <p:sldId id="281" r:id="rId24"/>
    <p:sldId id="282" r:id="rId25"/>
    <p:sldId id="275" r:id="rId26"/>
    <p:sldId id="276" r:id="rId27"/>
    <p:sldId id="280" r:id="rId28"/>
    <p:sldId id="261" r:id="rId29"/>
    <p:sldId id="258" r:id="rId30"/>
    <p:sldId id="264" r:id="rId31"/>
    <p:sldId id="304" r:id="rId32"/>
    <p:sldId id="259" r:id="rId33"/>
    <p:sldId id="260" r:id="rId34"/>
    <p:sldId id="263" r:id="rId35"/>
    <p:sldId id="265" r:id="rId36"/>
    <p:sldId id="262" r:id="rId37"/>
    <p:sldId id="306" r:id="rId38"/>
    <p:sldId id="270" r:id="rId39"/>
    <p:sldId id="286" r:id="rId40"/>
    <p:sldId id="290" r:id="rId41"/>
    <p:sldId id="291" r:id="rId42"/>
    <p:sldId id="267" r:id="rId43"/>
    <p:sldId id="295" r:id="rId44"/>
    <p:sldId id="293" r:id="rId45"/>
    <p:sldId id="296" r:id="rId46"/>
    <p:sldId id="300" r:id="rId47"/>
    <p:sldId id="288" r:id="rId48"/>
    <p:sldId id="297" r:id="rId49"/>
    <p:sldId id="303" r:id="rId50"/>
    <p:sldId id="302" r:id="rId51"/>
    <p:sldId id="307" r:id="rId52"/>
    <p:sldId id="311" r:id="rId53"/>
    <p:sldId id="289" r:id="rId54"/>
    <p:sldId id="310" r:id="rId55"/>
    <p:sldId id="287" r:id="rId56"/>
    <p:sldId id="299" r:id="rId57"/>
  </p:sldIdLst>
  <p:sldSz cx="12192000" cy="6858000"/>
  <p:notesSz cx="6858000" cy="224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Kent" initials="IK" lastIdx="1" clrIdx="0">
    <p:extLst>
      <p:ext uri="{19B8F6BF-5375-455C-9EA6-DF929625EA0E}">
        <p15:presenceInfo xmlns:p15="http://schemas.microsoft.com/office/powerpoint/2012/main" userId="S-1-5-21-2044356590-1927958616-312552118-603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36488" autoAdjust="0"/>
  </p:normalViewPr>
  <p:slideViewPr>
    <p:cSldViewPr snapToGrid="0">
      <p:cViewPr varScale="1">
        <p:scale>
          <a:sx n="31" d="100"/>
          <a:sy n="31" d="100"/>
        </p:scale>
        <p:origin x="2669" y="38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Kent" userId="S::ian.kent@asos.com::92790075-d534-40b1-b05b-5e2bfde647ee" providerId="AD" clId="Web-{1342C7BB-2F33-4FDB-B1ED-A434B132B258}"/>
    <pc:docChg chg="modSld">
      <pc:chgData name="Ian Kent" userId="S::ian.kent@asos.com::92790075-d534-40b1-b05b-5e2bfde647ee" providerId="AD" clId="Web-{1342C7BB-2F33-4FDB-B1ED-A434B132B258}" dt="2018-03-28T14:44:39.734" v="1"/>
      <pc:docMkLst>
        <pc:docMk/>
      </pc:docMkLst>
      <pc:sldChg chg="modSp">
        <pc:chgData name="Ian Kent" userId="S::ian.kent@asos.com::92790075-d534-40b1-b05b-5e2bfde647ee" providerId="AD" clId="Web-{1342C7BB-2F33-4FDB-B1ED-A434B132B258}" dt="2018-03-28T14:44:39.734" v="1"/>
        <pc:sldMkLst>
          <pc:docMk/>
          <pc:sldMk cId="2241521455" sldId="277"/>
        </pc:sldMkLst>
        <pc:grpChg chg="mod">
          <ac:chgData name="Ian Kent" userId="S::ian.kent@asos.com::92790075-d534-40b1-b05b-5e2bfde647ee" providerId="AD" clId="Web-{1342C7BB-2F33-4FDB-B1ED-A434B132B258}" dt="2018-03-28T14:44:39.734" v="1"/>
          <ac:grpSpMkLst>
            <pc:docMk/>
            <pc:sldMk cId="2241521455" sldId="277"/>
            <ac:grpSpMk id="12" creationId="{00000000-0000-0000-0000-000000000000}"/>
          </ac:grpSpMkLst>
        </pc:grpChg>
      </pc:sldChg>
    </pc:docChg>
  </pc:docChgLst>
  <pc:docChgLst>
    <pc:chgData name="Ian Kent" userId="S::ian.kent@asos.com::92790075-d534-40b1-b05b-5e2bfde647ee" providerId="AD" clId="Web-{0AB3B4D2-30E5-4FAF-8369-E6F5AA5C4D44}"/>
    <pc:docChg chg="modSld">
      <pc:chgData name="Ian Kent" userId="S::ian.kent@asos.com::92790075-d534-40b1-b05b-5e2bfde647ee" providerId="AD" clId="Web-{0AB3B4D2-30E5-4FAF-8369-E6F5AA5C4D44}" dt="2018-08-28T14:46:49.596" v="5" actId="20577"/>
      <pc:docMkLst>
        <pc:docMk/>
      </pc:docMkLst>
      <pc:sldChg chg="modSp">
        <pc:chgData name="Ian Kent" userId="S::ian.kent@asos.com::92790075-d534-40b1-b05b-5e2bfde647ee" providerId="AD" clId="Web-{0AB3B4D2-30E5-4FAF-8369-E6F5AA5C4D44}" dt="2018-08-28T14:46:49.596" v="4" actId="20577"/>
        <pc:sldMkLst>
          <pc:docMk/>
          <pc:sldMk cId="3797313345" sldId="280"/>
        </pc:sldMkLst>
        <pc:spChg chg="mod">
          <ac:chgData name="Ian Kent" userId="S::ian.kent@asos.com::92790075-d534-40b1-b05b-5e2bfde647ee" providerId="AD" clId="Web-{0AB3B4D2-30E5-4FAF-8369-E6F5AA5C4D44}" dt="2018-08-28T14:46:49.596" v="4" actId="20577"/>
          <ac:spMkLst>
            <pc:docMk/>
            <pc:sldMk cId="3797313345" sldId="280"/>
            <ac:spMk id="4" creationId="{00000000-0000-0000-0000-000000000000}"/>
          </ac:spMkLst>
        </pc:spChg>
      </pc:sldChg>
      <pc:sldChg chg="modSp">
        <pc:chgData name="Ian Kent" userId="S::ian.kent@asos.com::92790075-d534-40b1-b05b-5e2bfde647ee" providerId="AD" clId="Web-{0AB3B4D2-30E5-4FAF-8369-E6F5AA5C4D44}" dt="2018-08-28T14:46:36.268" v="0" actId="20577"/>
        <pc:sldMkLst>
          <pc:docMk/>
          <pc:sldMk cId="1473582954" sldId="306"/>
        </pc:sldMkLst>
        <pc:spChg chg="mod">
          <ac:chgData name="Ian Kent" userId="S::ian.kent@asos.com::92790075-d534-40b1-b05b-5e2bfde647ee" providerId="AD" clId="Web-{0AB3B4D2-30E5-4FAF-8369-E6F5AA5C4D44}" dt="2018-08-28T14:46:36.268" v="0" actId="20577"/>
          <ac:spMkLst>
            <pc:docMk/>
            <pc:sldMk cId="1473582954" sldId="30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C5540-DD63-4C93-9C87-CD6A885701A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89300-499A-49F6-966F-835A77FC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8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33B24-1A92-534A-B4BB-6BFEC0023A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2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Examples, showing assignment operator vs equals in the </a:t>
            </a:r>
            <a:r>
              <a:rPr lang="en-GB" dirty="0" err="1"/>
              <a:t>booleanExpression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Discuss breaking in the switch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3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Subtle</a:t>
            </a:r>
            <a:r>
              <a:rPr lang="en-GB" baseline="0" dirty="0"/>
              <a:t> difference between WHILE loops and DO loops – what happens if the expression is false at the beginning?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96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each of these snippets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9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Examine the method signature.</a:t>
            </a:r>
            <a:r>
              <a:rPr lang="en-GB" baseline="0" dirty="0"/>
              <a:t>  What is and is not included in the definition of the signature?  Demonstrate different variations of the above, and method overloading.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sending variables as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Order of parameters</a:t>
            </a:r>
          </a:p>
          <a:p>
            <a:r>
              <a:rPr lang="en-GB" baseline="0" dirty="0"/>
              <a:t>default parameter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1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7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3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through, </a:t>
            </a:r>
            <a:r>
              <a:rPr lang="en-GB" baseline="0" dirty="0" err="1"/>
              <a:t>examing</a:t>
            </a:r>
            <a:r>
              <a:rPr lang="en-GB" baseline="0" dirty="0"/>
              <a:t> the code about to execute, and imagining (in terms of buckets) what is going to happen</a:t>
            </a:r>
          </a:p>
          <a:p>
            <a:endParaRPr lang="en-GB" baseline="0" dirty="0"/>
          </a:p>
          <a:p>
            <a:r>
              <a:rPr lang="en-GB" baseline="0" dirty="0"/>
              <a:t>Discuss the new </a:t>
            </a:r>
            <a:r>
              <a:rPr lang="en-GB" baseline="0" dirty="0" err="1"/>
              <a:t>keyworkd</a:t>
            </a:r>
            <a:r>
              <a:rPr lang="en-GB" baseline="0" dirty="0"/>
              <a:t>, and constructors</a:t>
            </a:r>
          </a:p>
          <a:p>
            <a:endParaRPr lang="en-GB" baseline="0" dirty="0"/>
          </a:p>
          <a:p>
            <a:r>
              <a:rPr lang="en-GB" baseline="0" dirty="0"/>
              <a:t>demo passing data into a constructor, and setting properties when creating objects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98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 properties, fields and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Sort out timing for lunch</a:t>
            </a:r>
          </a:p>
          <a:p>
            <a:endParaRPr lang="en-GB" dirty="0"/>
          </a:p>
          <a:p>
            <a:r>
              <a:rPr lang="en-GB" dirty="0"/>
              <a:t>Cover:  Toilets breaks, tea and coffee breaks, questions, </a:t>
            </a:r>
            <a:r>
              <a:rPr lang="en-GB" dirty="0" err="1"/>
              <a:t>Koans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61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</a:t>
            </a:r>
            <a:r>
              <a:rPr lang="en-GB" baseline="0" dirty="0"/>
              <a:t> the terms Base / Super class.. Subclass/child class.  Use Dog as an example.</a:t>
            </a:r>
          </a:p>
          <a:p>
            <a:endParaRPr lang="en-GB" baseline="0" dirty="0"/>
          </a:p>
          <a:p>
            <a:r>
              <a:rPr lang="en-GB" baseline="0" dirty="0"/>
              <a:t>Discuss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Mammal.Breathe</a:t>
            </a:r>
            <a:r>
              <a:rPr lang="en-GB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Mammal.SoundOff</a:t>
            </a:r>
            <a:r>
              <a:rPr lang="en-GB" baseline="0" dirty="0"/>
              <a:t>();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Dog.IsHypoallergenic</a:t>
            </a:r>
            <a:r>
              <a:rPr lang="en-GB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LabradorRetriever.Retrieve</a:t>
            </a:r>
            <a:r>
              <a:rPr lang="en-GB" baseline="0" dirty="0"/>
              <a:t>()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86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Do </a:t>
            </a:r>
            <a:r>
              <a:rPr lang="en-GB" baseline="0" dirty="0" err="1"/>
              <a:t>AboutInheritance</a:t>
            </a:r>
            <a:r>
              <a:rPr lang="en-GB" baseline="0" dirty="0"/>
              <a:t> </a:t>
            </a:r>
            <a:r>
              <a:rPr lang="en-GB" baseline="0" dirty="0" err="1"/>
              <a:t>Koan</a:t>
            </a:r>
            <a:r>
              <a:rPr lang="en-GB" baseline="0" dirty="0"/>
              <a:t> after this.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19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Slight shift back to procedural programming, but with organisation in place.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Mention</a:t>
            </a:r>
            <a:r>
              <a:rPr lang="en-GB" sz="1200" baseline="0" dirty="0"/>
              <a:t> that classes can also be static.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20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0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Choos</a:t>
            </a:r>
            <a:r>
              <a:rPr lang="en-GB" baseline="0" dirty="0"/>
              <a:t>e Scribe</a:t>
            </a:r>
          </a:p>
          <a:p>
            <a:endParaRPr lang="en-GB" baseline="0" dirty="0"/>
          </a:p>
          <a:p>
            <a:r>
              <a:rPr lang="en-GB" dirty="0"/>
              <a:t>Write down somethings</a:t>
            </a:r>
            <a:r>
              <a:rPr lang="en-GB" baseline="0" dirty="0"/>
              <a:t> that have an interface.  Prefer odd things (other than phone, music player, TV etc)</a:t>
            </a:r>
          </a:p>
          <a:p>
            <a:endParaRPr lang="en-GB" baseline="0" dirty="0"/>
          </a:p>
          <a:p>
            <a:r>
              <a:rPr lang="en-GB" baseline="0" dirty="0"/>
              <a:t>(</a:t>
            </a:r>
          </a:p>
          <a:p>
            <a:r>
              <a:rPr lang="en-GB" baseline="0" dirty="0"/>
              <a:t>Or use this list, and draw one out of a hat?</a:t>
            </a:r>
          </a:p>
          <a:p>
            <a:r>
              <a:rPr lang="en-GB" baseline="0" dirty="0"/>
              <a:t>ATM</a:t>
            </a:r>
          </a:p>
          <a:p>
            <a:r>
              <a:rPr lang="en-GB" baseline="0" dirty="0"/>
              <a:t>Car,</a:t>
            </a:r>
          </a:p>
          <a:p>
            <a:r>
              <a:rPr lang="en-GB" baseline="0" dirty="0"/>
              <a:t>Bank Account,</a:t>
            </a:r>
          </a:p>
          <a:p>
            <a:r>
              <a:rPr lang="en-GB" baseline="0" dirty="0"/>
              <a:t>Power Socket</a:t>
            </a:r>
          </a:p>
          <a:p>
            <a:endParaRPr lang="en-GB" baseline="0" dirty="0"/>
          </a:p>
          <a:p>
            <a:r>
              <a:rPr lang="en-GB" baseline="0" dirty="0"/>
              <a:t>)</a:t>
            </a:r>
          </a:p>
          <a:p>
            <a:endParaRPr lang="en-GB" baseline="0" dirty="0"/>
          </a:p>
          <a:p>
            <a:r>
              <a:rPr lang="en-GB" baseline="0" dirty="0"/>
              <a:t>Ask them to thing about what you can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tell the object 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what state it can has (that can maybe be modified?)</a:t>
            </a:r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Break into 4 teams, give each one an object that was defined</a:t>
            </a:r>
          </a:p>
          <a:p>
            <a:r>
              <a:rPr lang="en-GB" baseline="0" dirty="0"/>
              <a:t>* They need to present back with the definition of the interface for that thing.</a:t>
            </a:r>
          </a:p>
          <a:p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Ask other teams to ask them questions about their interface (can the other teams  understand their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71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</a:t>
            </a:r>
            <a:r>
              <a:rPr lang="en-GB" baseline="0" dirty="0"/>
              <a:t> simple interface (choose one from the previous exercise)</a:t>
            </a:r>
          </a:p>
          <a:p>
            <a:endParaRPr lang="en-GB" baseline="0" dirty="0"/>
          </a:p>
          <a:p>
            <a:r>
              <a:rPr lang="en-GB" baseline="0" dirty="0"/>
              <a:t>Create a class that implements it, and auto generate methods</a:t>
            </a:r>
          </a:p>
          <a:p>
            <a:endParaRPr lang="en-GB" baseline="0" dirty="0"/>
          </a:p>
          <a:p>
            <a:r>
              <a:rPr lang="en-GB" baseline="0" dirty="0"/>
              <a:t>Create something that expects that interface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00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catching different types of exceptions</a:t>
            </a:r>
          </a:p>
          <a:p>
            <a:r>
              <a:rPr lang="en-GB" dirty="0"/>
              <a:t>Talk about the call</a:t>
            </a:r>
            <a:r>
              <a:rPr lang="en-GB" baseline="0" dirty="0"/>
              <a:t> stack</a:t>
            </a:r>
          </a:p>
          <a:p>
            <a:r>
              <a:rPr lang="en-GB" baseline="0" dirty="0"/>
              <a:t>Ask what happens with the throw in the example, and why would we re-throw an exception we have caught?</a:t>
            </a:r>
            <a:endParaRPr lang="en-GB" dirty="0"/>
          </a:p>
          <a:p>
            <a:r>
              <a:rPr lang="en-GB" dirty="0"/>
              <a:t>Show </a:t>
            </a:r>
            <a:r>
              <a:rPr lang="en-GB" dirty="0" err="1"/>
              <a:t>innerException</a:t>
            </a:r>
            <a:r>
              <a:rPr lang="en-GB" dirty="0"/>
              <a:t> property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05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40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VHS Controller</a:t>
            </a:r>
          </a:p>
          <a:p>
            <a:endParaRPr lang="en-GB" dirty="0"/>
          </a:p>
          <a:p>
            <a:r>
              <a:rPr lang="en-GB" dirty="0"/>
              <a:t>Employee</a:t>
            </a:r>
            <a:r>
              <a:rPr lang="en-GB" baseline="0" dirty="0"/>
              <a:t> at Blockbuster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didn’t like rewinding the taps, then fast forwarding them to find a good spot to have them ready for the next customer (after the warnings and other logos </a:t>
            </a:r>
            <a:r>
              <a:rPr lang="en-GB" baseline="0" dirty="0" err="1"/>
              <a:t>etc</a:t>
            </a:r>
            <a:r>
              <a:rPr lang="en-GB" baseline="0" dirty="0"/>
              <a:t>), but on the </a:t>
            </a:r>
            <a:r>
              <a:rPr lang="en-GB" baseline="0" dirty="0" err="1"/>
              <a:t>BlockBuster</a:t>
            </a:r>
            <a:r>
              <a:rPr lang="en-GB" baseline="0" dirty="0"/>
              <a:t> logo 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Show them the code, that handles VHS machines.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Tell them that the boss wants to expand, and also handle the beta market.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And unlike the real blockbuster, he had some vision and wanted this work to be able to handle more types of machines (like maybe streaming devices!)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GB" dirty="0"/>
              <a:t>;</a:t>
            </a:r>
            <a:br>
              <a:rPr lang="en-GB" dirty="0"/>
            </a:br>
            <a:br>
              <a:rPr lang="en-GB" dirty="0"/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Bootcamp2017Demos</a:t>
            </a:r>
            <a:r>
              <a:rPr lang="en-GB" dirty="0"/>
              <a:t>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GenericsDemo</a:t>
            </a:r>
            <a:br>
              <a:rPr lang="en-GB" dirty="0"/>
            </a:br>
            <a:r>
              <a:rPr lang="en-GB" dirty="0">
                <a:effectLst/>
              </a:rPr>
              <a:t>{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PrepareVideo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SeekMovieStart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VHSMachine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vhsMachine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rewind to the beginning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b="1" dirty="0" err="1">
                <a:effectLst/>
              </a:rPr>
              <a:t>hasRewoundToBeginning</a:t>
            </a:r>
            <a:r>
              <a:rPr lang="en-GB" b="1" dirty="0">
                <a:effectLst/>
              </a:rPr>
              <a:t> </a:t>
            </a:r>
            <a:r>
              <a:rPr lang="en-GB" dirty="0"/>
              <a:t>=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br>
              <a:rPr lang="en-GB" dirty="0"/>
            </a:br>
            <a:r>
              <a:rPr lang="en-GB" dirty="0"/>
              <a:t>           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b="1" dirty="0" err="1">
                <a:effectLst/>
              </a:rPr>
              <a:t>hasRewoundToBeginning</a:t>
            </a:r>
            <a:r>
              <a:rPr lang="en-GB" b="1" dirty="0">
                <a:effectLst/>
              </a:rPr>
              <a:t> </a:t>
            </a:r>
            <a:r>
              <a:rPr lang="en-GB" dirty="0"/>
              <a:t>=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Rewind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dirty="0" err="1"/>
              <a:t>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FromMinutes</a:t>
            </a:r>
            <a:r>
              <a:rPr lang="en-GB" dirty="0"/>
              <a:t>(1));</a:t>
            </a:r>
            <a:br>
              <a:rPr lang="en-GB" dirty="0"/>
            </a:br>
            <a:r>
              <a:rPr lang="en-GB" dirty="0"/>
              <a:t>            }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GB" dirty="0"/>
              <a:t>(!</a:t>
            </a:r>
            <a:r>
              <a:rPr lang="en-GB" b="1" dirty="0" err="1">
                <a:effectLst/>
              </a:rPr>
              <a:t>hasRewoundToBeginning</a:t>
            </a:r>
            <a:r>
              <a:rPr lang="en-GB" dirty="0"/>
              <a:t>);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start playing the video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fastforward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by bit to find blockbusters logo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GB" dirty="0"/>
              <a:t>(!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NotAtBlockbusterLogo</a:t>
            </a:r>
            <a:r>
              <a:rPr lang="en-GB" dirty="0"/>
              <a:t>(</a:t>
            </a:r>
            <a:r>
              <a:rPr lang="en-GB" dirty="0" err="1"/>
              <a:t>vhsMachine</a:t>
            </a:r>
            <a:r>
              <a:rPr lang="en-GB" dirty="0"/>
              <a:t>))</a:t>
            </a:r>
            <a:br>
              <a:rPr lang="en-GB" dirty="0"/>
            </a:br>
            <a:r>
              <a:rPr lang="en-GB" dirty="0"/>
              <a:t>           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FastForward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dirty="0" err="1"/>
              <a:t>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FromSeconds</a:t>
            </a:r>
            <a:r>
              <a:rPr lang="en-GB" dirty="0"/>
              <a:t>(5));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Stop the machine!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bool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NotAtBlockbusterLogo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VHSMachine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vhsMachine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currentPic</a:t>
            </a:r>
            <a:r>
              <a:rPr lang="en-GB" dirty="0"/>
              <a:t> =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CurrentImage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examine the current pic to see if it is the blockbuster logo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VHSMachine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VHSTape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CurrentVhsTape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Image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CurrentImage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GB" dirty="0"/>
              <a:t>; }  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bool Rewind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distance) 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bool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FastForward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distacSpan</a:t>
            </a:r>
            <a:r>
              <a:rPr lang="en-GB" dirty="0"/>
              <a:t>) 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Play</a:t>
            </a:r>
            <a:r>
              <a:rPr lang="en-GB" dirty="0"/>
              <a:t>() {}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Stop</a:t>
            </a:r>
            <a:r>
              <a:rPr lang="en-GB" dirty="0"/>
              <a:t>() {}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Image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VHSTape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>
                <a:effectLst/>
              </a:rPr>
              <a:t>}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23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long one, so probably they should do by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3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In</a:t>
            </a:r>
            <a:r>
              <a:rPr lang="en-GB" sz="1200" baseline="0" dirty="0"/>
              <a:t> code, demonstrate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You can access the something in the bucket in your code by using the variable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You can replace the something in your bucket, with another something (of the same type, of course)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Cover the assignment</a:t>
            </a:r>
            <a:r>
              <a:rPr lang="en-GB" sz="1200" baseline="0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45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an </a:t>
            </a:r>
            <a:r>
              <a:rPr lang="en-GB" dirty="0" err="1"/>
              <a:t>enum</a:t>
            </a:r>
            <a:r>
              <a:rPr lang="en-GB" dirty="0"/>
              <a:t>, and a flags </a:t>
            </a:r>
            <a:r>
              <a:rPr lang="en-GB" dirty="0" err="1"/>
              <a:t>enum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DaysOfTheWeek</a:t>
            </a:r>
            <a:r>
              <a:rPr lang="en-GB" dirty="0"/>
              <a:t> {</a:t>
            </a:r>
          </a:p>
          <a:p>
            <a:r>
              <a:rPr lang="en-GB" dirty="0"/>
              <a:t>Monday, through Sunday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[Flags]</a:t>
            </a:r>
          </a:p>
          <a:p>
            <a:r>
              <a:rPr lang="en-GB" dirty="0"/>
              <a:t>Public </a:t>
            </a:r>
            <a:r>
              <a:rPr lang="en-GB" dirty="0" err="1"/>
              <a:t>Enum</a:t>
            </a:r>
            <a:r>
              <a:rPr lang="en-GB" dirty="0"/>
              <a:t> Disposition {</a:t>
            </a:r>
          </a:p>
          <a:p>
            <a:r>
              <a:rPr lang="en-GB" dirty="0"/>
              <a:t>Positive</a:t>
            </a:r>
          </a:p>
          <a:p>
            <a:r>
              <a:rPr lang="en-GB" dirty="0"/>
              <a:t>Sunny</a:t>
            </a:r>
          </a:p>
          <a:p>
            <a:r>
              <a:rPr lang="en-GB" dirty="0"/>
              <a:t>Miserable</a:t>
            </a:r>
          </a:p>
          <a:p>
            <a:r>
              <a:rPr lang="en-GB" dirty="0"/>
              <a:t>Whiney</a:t>
            </a:r>
          </a:p>
          <a:p>
            <a:r>
              <a:rPr lang="en-GB" dirty="0"/>
              <a:t>Lackadaisical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CalculateStars</a:t>
            </a:r>
            <a:r>
              <a:rPr lang="en-GB" dirty="0"/>
              <a:t>(Disposition) {</a:t>
            </a:r>
          </a:p>
          <a:p>
            <a:endParaRPr lang="en-GB" dirty="0"/>
          </a:p>
          <a:p>
            <a:r>
              <a:rPr lang="en-GB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72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Lamda</a:t>
            </a:r>
            <a:r>
              <a:rPr lang="en-GB" dirty="0"/>
              <a:t> = anonymous function</a:t>
            </a:r>
          </a:p>
          <a:p>
            <a:endParaRPr lang="en-GB" dirty="0"/>
          </a:p>
          <a:p>
            <a:r>
              <a:rPr lang="en-GB" dirty="0"/>
              <a:t>Demo the structure of a lambda</a:t>
            </a:r>
          </a:p>
          <a:p>
            <a:endParaRPr lang="en-GB" dirty="0"/>
          </a:p>
          <a:p>
            <a:r>
              <a:rPr lang="en-GB" dirty="0"/>
              <a:t>Passing lambdas into another function, and invoking them</a:t>
            </a:r>
          </a:p>
          <a:p>
            <a:endParaRPr lang="en-GB" dirty="0"/>
          </a:p>
          <a:p>
            <a:r>
              <a:rPr lang="en-GB" dirty="0"/>
              <a:t>Using a </a:t>
            </a:r>
            <a:r>
              <a:rPr lang="en-GB" dirty="0" err="1"/>
              <a:t>lamda</a:t>
            </a:r>
            <a:r>
              <a:rPr lang="en-GB" dirty="0"/>
              <a:t> in some </a:t>
            </a:r>
            <a:r>
              <a:rPr lang="en-GB" dirty="0" err="1"/>
              <a:t>linq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302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Lamda</a:t>
            </a:r>
            <a:r>
              <a:rPr lang="en-GB" dirty="0"/>
              <a:t> = anonymous function</a:t>
            </a:r>
          </a:p>
          <a:p>
            <a:endParaRPr lang="en-GB" dirty="0"/>
          </a:p>
          <a:p>
            <a:r>
              <a:rPr lang="en-GB" dirty="0"/>
              <a:t>Demo the structure of a lambda</a:t>
            </a:r>
          </a:p>
          <a:p>
            <a:endParaRPr lang="en-GB" dirty="0"/>
          </a:p>
          <a:p>
            <a:r>
              <a:rPr lang="en-GB" dirty="0"/>
              <a:t>Passing lambdas into another function, and invoking them</a:t>
            </a:r>
          </a:p>
          <a:p>
            <a:endParaRPr lang="en-GB" dirty="0"/>
          </a:p>
          <a:p>
            <a:r>
              <a:rPr lang="en-GB" dirty="0"/>
              <a:t>Using a </a:t>
            </a:r>
            <a:r>
              <a:rPr lang="en-GB" dirty="0" err="1"/>
              <a:t>lamda</a:t>
            </a:r>
            <a:r>
              <a:rPr lang="en-GB" dirty="0"/>
              <a:t> in some </a:t>
            </a:r>
            <a:r>
              <a:rPr lang="en-GB" dirty="0" err="1"/>
              <a:t>linq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9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long one, so probably they should do by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4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asserts for them.</a:t>
            </a:r>
            <a:r>
              <a:rPr lang="en-GB" baseline="0" dirty="0"/>
              <a:t>  </a:t>
            </a:r>
            <a:r>
              <a:rPr lang="en-GB" baseline="0" dirty="0" err="1"/>
              <a:t>Assert.True</a:t>
            </a:r>
            <a:r>
              <a:rPr lang="en-GB" baseline="0" dirty="0"/>
              <a:t>, False, Equals(expected, actual) should be enough</a:t>
            </a:r>
          </a:p>
          <a:p>
            <a:endParaRPr lang="en-GB" baseline="0" dirty="0"/>
          </a:p>
          <a:p>
            <a:r>
              <a:rPr lang="en-GB" baseline="0" dirty="0"/>
              <a:t>Demonstrate running the </a:t>
            </a:r>
            <a:r>
              <a:rPr lang="en-GB" baseline="0" dirty="0" err="1"/>
              <a:t>Koans</a:t>
            </a:r>
            <a:r>
              <a:rPr lang="en-GB" baseline="0" dirty="0"/>
              <a:t> project, and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Finding the offending line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fixing the first 2 exceptions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2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the ones in brackets (are similar but have different ranges due to storage</a:t>
            </a:r>
            <a:r>
              <a:rPr lang="en-GB" baseline="0" dirty="0"/>
              <a:t> size)</a:t>
            </a:r>
          </a:p>
          <a:p>
            <a:endParaRPr lang="en-GB" baseline="0" dirty="0"/>
          </a:p>
          <a:p>
            <a:r>
              <a:rPr lang="en-GB" baseline="0" dirty="0"/>
              <a:t>Go through the operators – specifically mod, logical, and string </a:t>
            </a:r>
            <a:r>
              <a:rPr lang="en-GB" baseline="0" dirty="0" err="1"/>
              <a:t>concat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Mention the suffixes in the literals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8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 the code, asking them what will happen with each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3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87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</a:t>
            </a:r>
            <a:r>
              <a:rPr lang="en-GB" baseline="0" dirty="0"/>
              <a:t> out that the little buckets have the names, and just a pointer to where the actual data is (in the bigger bucket!)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5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asserts for them.</a:t>
            </a:r>
            <a:r>
              <a:rPr lang="en-GB" baseline="0" dirty="0"/>
              <a:t>  </a:t>
            </a:r>
            <a:r>
              <a:rPr lang="en-GB" baseline="0" dirty="0" err="1"/>
              <a:t>Assert.True</a:t>
            </a:r>
            <a:r>
              <a:rPr lang="en-GB" baseline="0" dirty="0"/>
              <a:t>, False, Equals(expected, actual) should be enough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0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85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6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purpl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316064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34220" y="6430106"/>
            <a:ext cx="2695681" cy="200055"/>
            <a:chOff x="9164646" y="6430106"/>
            <a:chExt cx="2695681" cy="20005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0670" y="6446301"/>
              <a:ext cx="539657" cy="16753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9164646" y="6430106"/>
              <a:ext cx="22041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50" b="0" i="0" u="none" strike="noStrike" kern="1200" baseline="-25000" dirty="0">
                  <a:solidFill>
                    <a:schemeClr val="bg1"/>
                  </a:solidFill>
                  <a:latin typeface="Futura PT" charset="0"/>
                  <a:ea typeface="Futura PT" charset="0"/>
                  <a:cs typeface="Futura PT" charset="0"/>
                </a:rPr>
                <a:t> 2017 confidential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579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14034" y="2332134"/>
            <a:ext cx="7763933" cy="1645011"/>
          </a:xfrm>
        </p:spPr>
        <p:txBody>
          <a:bodyPr/>
          <a:lstStyle>
            <a:lvl1pPr algn="ctr">
              <a:defRPr b="1" i="1">
                <a:solidFill>
                  <a:schemeClr val="bg1"/>
                </a:solidFill>
                <a:latin typeface="Futura PT ExtraBold" panose="020B0A02020204020203" pitchFamily="34" charset="0"/>
                <a:ea typeface="Futura PT ExtraBold" panose="020B0A02020204020203" pitchFamily="34" charset="0"/>
                <a:cs typeface="Futura PT ExtraBold" panose="020B0A02020204020203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4034" y="4220442"/>
            <a:ext cx="7763932" cy="443742"/>
          </a:xfrm>
        </p:spPr>
        <p:txBody>
          <a:bodyPr wrap="square">
            <a:noAutofit/>
          </a:bodyPr>
          <a:lstStyle>
            <a:lvl1pPr marL="0" indent="0" algn="ctr">
              <a:buNone/>
              <a:defRPr sz="24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44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39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5644" y="2098756"/>
            <a:ext cx="6747077" cy="26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6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3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3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7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08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95E5-DB04-4292-AF18-1C1CC3CB7FCB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1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fif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fi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built-in-types-tab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12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3973" y="1002535"/>
            <a:ext cx="9062020" cy="49190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4990" y="2398233"/>
            <a:ext cx="9062020" cy="1645011"/>
          </a:xfrm>
        </p:spPr>
        <p:txBody>
          <a:bodyPr/>
          <a:lstStyle/>
          <a:p>
            <a:r>
              <a:rPr lang="en-US" sz="5400" i="0" spc="-150" dirty="0">
                <a:latin typeface="Futura PT Heavy" charset="0"/>
                <a:ea typeface="Futura PT Heavy" charset="0"/>
                <a:cs typeface="Futura PT Heavy" charset="0"/>
              </a:rPr>
              <a:t>LEARNING C#</a:t>
            </a:r>
            <a:endParaRPr lang="en-US" sz="2000" i="0" spc="300" dirty="0">
              <a:latin typeface="Futura PT Heavy" charset="0"/>
              <a:ea typeface="Futura PT Heavy" charset="0"/>
              <a:cs typeface="Futura PT Heav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41" y="5005954"/>
            <a:ext cx="1482307" cy="6002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888" y="5095150"/>
            <a:ext cx="2845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rPr>
              <a:t> September 2017</a:t>
            </a:r>
            <a:endParaRPr lang="en-GB" sz="2000" b="1" spc="300" dirty="0">
              <a:solidFill>
                <a:schemeClr val="bg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6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3896"/>
              </p:ext>
            </p:extLst>
          </p:nvPr>
        </p:nvGraphicFramePr>
        <p:xfrm>
          <a:off x="838198" y="1690688"/>
          <a:ext cx="10885228" cy="357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457133">
                  <a:extLst>
                    <a:ext uri="{9D8B030D-6E8A-4147-A177-3AD203B41FA5}">
                      <a16:colId xmlns:a16="http://schemas.microsoft.com/office/drawing/2014/main" val="1207851850"/>
                    </a:ext>
                  </a:extLst>
                </a:gridCol>
                <a:gridCol w="6428095">
                  <a:extLst>
                    <a:ext uri="{9D8B030D-6E8A-4147-A177-3AD203B41FA5}">
                      <a16:colId xmlns:a16="http://schemas.microsoft.com/office/drawing/2014/main" val="2032253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Double quotes surround the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"Sausage Egg Cheese"</a:t>
                      </a:r>
                      <a:endParaRPr lang="en-GB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0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What if I want double quotes in the string?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Put</a:t>
                      </a:r>
                      <a:r>
                        <a:rPr lang="en-GB" baseline="0" dirty="0"/>
                        <a:t> two double quotes: 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"He said 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""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Say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What?!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"""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effectLst/>
                        </a:rPr>
                        <a:t>Or</a:t>
                      </a:r>
                      <a:r>
                        <a:rPr lang="en-GB" sz="1800" kern="1200" baseline="0" dirty="0">
                          <a:effectLst/>
                        </a:rPr>
                        <a:t> escape them:  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"He said \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Say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What?!\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""</a:t>
                      </a:r>
                      <a:endParaRPr lang="en-GB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9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How</a:t>
                      </a:r>
                      <a:r>
                        <a:rPr lang="en-GB" baseline="0" dirty="0"/>
                        <a:t> do I insert special characters, like newlines, and tabs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Here is a new line: \n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and here is a tab: \t 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That makes it difficult to read. Verbatim strings!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@"This is a verbatim string with any special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character in it</a:t>
                      </a:r>
                    </a:p>
                    <a:p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that can go over</a:t>
                      </a:r>
                    </a:p>
                    <a:p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multiple lines!"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Old </a:t>
                      </a:r>
                      <a:r>
                        <a:rPr lang="en-GB" dirty="0" err="1"/>
                        <a:t>skool</a:t>
                      </a:r>
                      <a:r>
                        <a:rPr lang="en-GB" dirty="0"/>
                        <a:t> formatting, with positional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string</a:t>
                      </a:r>
                      <a:r>
                        <a:rPr lang="en-GB" dirty="0" err="1"/>
                        <a:t>.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Format</a:t>
                      </a:r>
                      <a:r>
                        <a:rPr lang="en-GB" dirty="0"/>
                        <a:t>(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"I am {0}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{1}"</a:t>
                      </a:r>
                      <a:r>
                        <a:rPr lang="en-GB" baseline="0" dirty="0"/>
                        <a:t>, </a:t>
                      </a:r>
                      <a:r>
                        <a:rPr lang="en-GB" b="1" baseline="0" dirty="0" err="1"/>
                        <a:t>nameVar</a:t>
                      </a:r>
                      <a:r>
                        <a:rPr lang="en-GB" baseline="0" dirty="0"/>
                        <a:t>, </a:t>
                      </a:r>
                      <a:r>
                        <a:rPr lang="en-GB" b="1" baseline="0" dirty="0" err="1"/>
                        <a:t>surnameVar</a:t>
                      </a:r>
                      <a:r>
                        <a:rPr lang="en-GB" baseline="0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6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Hipster interpolation!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$"I am</a:t>
                      </a:r>
                      <a:r>
                        <a:rPr lang="en-GB" dirty="0"/>
                        <a:t> { </a:t>
                      </a:r>
                      <a:r>
                        <a:rPr lang="en-GB" b="1" dirty="0" err="1"/>
                        <a:t>nameVar</a:t>
                      </a:r>
                      <a:r>
                        <a:rPr lang="en-GB" dirty="0"/>
                        <a:t>} { </a:t>
                      </a:r>
                      <a:r>
                        <a:rPr lang="en-GB" b="1" dirty="0" err="1"/>
                        <a:t>surnameVar</a:t>
                      </a:r>
                      <a:r>
                        <a:rPr lang="en-GB" dirty="0"/>
                        <a:t> }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8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67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3069" y="1310185"/>
            <a:ext cx="6277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Built in type, that can hold many things of the same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have a fixed length, defined when you create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Indexable – zero based, watch out!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Access items through the positional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initialise values in the array when defining the array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1934" y="4985887"/>
            <a:ext cx="803938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tigger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"mischief"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"whiskers"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(1977, 4, 4);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76" y="389083"/>
            <a:ext cx="4772691" cy="3229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050" y="3995148"/>
            <a:ext cx="1971950" cy="1981477"/>
          </a:xfrm>
          <a:prstGeom prst="rect">
            <a:avLst/>
          </a:prstGeom>
        </p:spPr>
      </p:pic>
      <p:sp>
        <p:nvSpPr>
          <p:cNvPr id="9" name="Arc 8">
            <a:extLst/>
          </p:cNvPr>
          <p:cNvSpPr/>
          <p:nvPr/>
        </p:nvSpPr>
        <p:spPr>
          <a:xfrm rot="9114076" flipH="1">
            <a:off x="9980580" y="3281448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1074617" y="4814161"/>
            <a:ext cx="47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656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and Value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Value Types</a:t>
            </a:r>
          </a:p>
          <a:p>
            <a:r>
              <a:rPr lang="en-GB" sz="2400" dirty="0"/>
              <a:t>The bucket is big enough to hold the whole thing it. </a:t>
            </a:r>
          </a:p>
          <a:p>
            <a:endParaRPr lang="en-GB" sz="2400" dirty="0"/>
          </a:p>
          <a:p>
            <a:r>
              <a:rPr lang="en-GB" sz="2400" b="1" dirty="0"/>
              <a:t>Reference Types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are actually 2 buckets – only one with a name though.  WTF?!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The Named Bucket</a:t>
            </a:r>
            <a:r>
              <a:rPr lang="en-GB" sz="2400" b="1" dirty="0">
                <a:solidFill>
                  <a:srgbClr val="FF0000"/>
                </a:solidFill>
              </a:rPr>
              <a:t>*</a:t>
            </a:r>
            <a:r>
              <a:rPr lang="en-GB" sz="2400" dirty="0"/>
              <a:t>: teeny-tiny named bucket, which just holds a number: an address to a position in memory where The Data Bucket can be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The Data Bucket</a:t>
            </a:r>
            <a:r>
              <a:rPr lang="en-GB" sz="2400" b="1" dirty="0">
                <a:solidFill>
                  <a:srgbClr val="FF0000"/>
                </a:solidFill>
              </a:rPr>
              <a:t>*</a:t>
            </a:r>
            <a:r>
              <a:rPr lang="en-GB" sz="2400" dirty="0"/>
              <a:t>:  Holds all the data for the thing you are storing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287" y="6059606"/>
            <a:ext cx="915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*</a:t>
            </a:r>
            <a:r>
              <a:rPr lang="en-GB" dirty="0"/>
              <a:t> </a:t>
            </a:r>
            <a:r>
              <a:rPr lang="en-GB" u="sng" dirty="0">
                <a:solidFill>
                  <a:srgbClr val="FF0000"/>
                </a:solidFill>
              </a:rPr>
              <a:t>Warning</a:t>
            </a:r>
            <a:r>
              <a:rPr lang="en-GB" dirty="0">
                <a:solidFill>
                  <a:srgbClr val="FF0000"/>
                </a:solidFill>
              </a:rPr>
              <a:t> These names are made up, to continue with the bucket metaphor!  They are not industry recognized terms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 – a picture!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17" y="4242795"/>
            <a:ext cx="1790950" cy="2010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91">
            <a:off x="8280371" y="2209044"/>
            <a:ext cx="3667125" cy="124777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708359" y="4872712"/>
            <a:ext cx="1473958" cy="834708"/>
            <a:chOff x="1356816" y="4662848"/>
            <a:chExt cx="1473958" cy="8347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99" y="4662848"/>
              <a:ext cx="553796" cy="55647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56816" y="5128224"/>
              <a:ext cx="147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dadsCar</a:t>
              </a:r>
              <a:endParaRPr lang="en-GB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5399" y="4756418"/>
              <a:ext cx="43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97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44640" y="6187743"/>
            <a:ext cx="431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(bucket is located at position 97 in memory)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31610" y="5011830"/>
            <a:ext cx="813179" cy="834708"/>
            <a:chOff x="2676852" y="2581198"/>
            <a:chExt cx="813179" cy="83470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544" y="2581198"/>
              <a:ext cx="553796" cy="55647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676852" y="3046574"/>
              <a:ext cx="81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myCar</a:t>
              </a:r>
              <a:endParaRPr lang="en-GB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5744" y="2674768"/>
              <a:ext cx="43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12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56" y="4242795"/>
            <a:ext cx="1790950" cy="2010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6189">
            <a:off x="2553798" y="1961378"/>
            <a:ext cx="2409825" cy="1895475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378424" y="5429184"/>
            <a:ext cx="131018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7337" y="5290066"/>
            <a:ext cx="696036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2861" y="6252851"/>
            <a:ext cx="431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(bucket is located at position 12 in memory)</a:t>
            </a:r>
          </a:p>
        </p:txBody>
      </p:sp>
      <p:sp>
        <p:nvSpPr>
          <p:cNvPr id="31" name="Arc 30">
            <a:extLst/>
          </p:cNvPr>
          <p:cNvSpPr/>
          <p:nvPr/>
        </p:nvSpPr>
        <p:spPr>
          <a:xfrm rot="12485924">
            <a:off x="3524223" y="3345164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Arc 31">
            <a:extLst/>
          </p:cNvPr>
          <p:cNvSpPr/>
          <p:nvPr/>
        </p:nvSpPr>
        <p:spPr>
          <a:xfrm rot="12485924">
            <a:off x="9224299" y="3264613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1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499" y="3965381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Floats</a:t>
            </a:r>
          </a:p>
          <a:p>
            <a:pPr algn="ctr"/>
            <a:r>
              <a:rPr lang="en-US" dirty="0"/>
              <a:t>About Strings</a:t>
            </a:r>
          </a:p>
          <a:p>
            <a:pPr algn="ctr"/>
            <a:r>
              <a:rPr lang="en-US" dirty="0"/>
              <a:t>About Arrays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75017" y="1899125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26420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Errr</a:t>
            </a:r>
            <a:r>
              <a:rPr lang="en-GB" dirty="0">
                <a:solidFill>
                  <a:schemeClr val="bg1"/>
                </a:solidFill>
              </a:rPr>
              <a:t>.. What happens next?!?!</a:t>
            </a:r>
          </a:p>
        </p:txBody>
      </p:sp>
    </p:spTree>
    <p:extLst>
      <p:ext uri="{BB962C8B-B14F-4D97-AF65-F5344CB8AC3E}">
        <p14:creationId xmlns:p14="http://schemas.microsoft.com/office/powerpoint/2010/main" val="19804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51" y="-149401"/>
            <a:ext cx="4421875" cy="199205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8710" y="1994620"/>
            <a:ext cx="2765501" cy="2550338"/>
            <a:chOff x="428767" y="1992055"/>
            <a:chExt cx="2765501" cy="2550338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428767" y="2480290"/>
              <a:ext cx="2765501" cy="2062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if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8B"/>
                  </a:solidFill>
                  <a:effectLst/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if true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else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if false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036" y="1992055"/>
              <a:ext cx="267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If statements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24519" y="1994620"/>
            <a:ext cx="5458546" cy="4286771"/>
            <a:chOff x="4203510" y="1964241"/>
            <a:chExt cx="5458546" cy="428677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203510" y="2465360"/>
              <a:ext cx="5458546" cy="37856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 6;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switch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case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case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4: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when 1 or 4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case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when 2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when no previous cases match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return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3510" y="1964241"/>
              <a:ext cx="267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switch statements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5979" y="5337125"/>
            <a:ext cx="3663182" cy="1246495"/>
            <a:chOff x="446036" y="5357000"/>
            <a:chExt cx="3663182" cy="1246495"/>
          </a:xfrm>
        </p:grpSpPr>
        <p:sp>
          <p:nvSpPr>
            <p:cNvPr id="13" name="TextBox 12"/>
            <p:cNvSpPr txBox="1"/>
            <p:nvPr/>
          </p:nvSpPr>
          <p:spPr>
            <a:xfrm>
              <a:off x="446036" y="5357000"/>
              <a:ext cx="267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Conditional operator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446036" y="5772498"/>
              <a:ext cx="3663182" cy="8309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lang="en-US" altLang="en-US" sz="1600" dirty="0" err="1">
                  <a:solidFill>
                    <a:srgbClr val="00008B"/>
                  </a:solidFill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b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 </a:t>
              </a:r>
              <a:r>
                <a:rPr kumimoji="0" lang="en-US" altLang="en-US" sz="1600" b="1" i="0" u="none" strike="noStrike" cap="none" normalizeH="0" baseline="0" dirty="0" err="1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valueIfTrue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 </a:t>
              </a:r>
              <a:b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en-US" altLang="en-US" sz="1600" b="1" i="0" u="none" strike="noStrike" cap="none" normalizeH="0" baseline="0" dirty="0" err="1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valueIfFalse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52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1" y="144966"/>
            <a:ext cx="10515600" cy="1325563"/>
          </a:xfrm>
        </p:spPr>
        <p:txBody>
          <a:bodyPr/>
          <a:lstStyle/>
          <a:p>
            <a:r>
              <a:rPr lang="en-GB" dirty="0"/>
              <a:t>Looping and repeating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54435" y="5407891"/>
            <a:ext cx="534633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5;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2792" y="1620300"/>
            <a:ext cx="5182700" cy="2347418"/>
            <a:chOff x="612792" y="1620300"/>
            <a:chExt cx="5182700" cy="2347418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612792" y="2398058"/>
              <a:ext cx="3663182" cy="1569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bool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while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execute these statements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// ..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2792" y="1620300"/>
              <a:ext cx="5182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while loop</a:t>
              </a:r>
            </a:p>
            <a:p>
              <a:r>
                <a:rPr lang="en-GB" sz="2000" dirty="0"/>
                <a:t>Repeat statements while something is true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2792" y="5284781"/>
            <a:ext cx="366318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// execute these statements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    // 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4435" y="2950287"/>
            <a:ext cx="4899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for loop – old </a:t>
            </a:r>
            <a:r>
              <a:rPr lang="en-GB" sz="2000" b="1" dirty="0" err="1"/>
              <a:t>skool</a:t>
            </a:r>
            <a:endParaRPr lang="en-GB" sz="2000" b="1" dirty="0"/>
          </a:p>
          <a:p>
            <a:r>
              <a:rPr lang="en-GB" sz="2000" dirty="0"/>
              <a:t>Manage a looping variable to determine when to stop looping </a:t>
            </a:r>
          </a:p>
          <a:p>
            <a:endParaRPr lang="en-GB" sz="2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54435" y="365125"/>
            <a:ext cx="4899365" cy="2108707"/>
            <a:chOff x="5664557" y="1723357"/>
            <a:chExt cx="4899365" cy="210870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666704" y="2508625"/>
              <a:ext cx="4224233" cy="13234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numbers =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 {1, 2, 3, 4, 5};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number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in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numbers)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do something with the number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 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64557" y="1723357"/>
              <a:ext cx="4899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/>
                <a:t>foreach</a:t>
              </a:r>
              <a:r>
                <a:rPr lang="en-GB" sz="2000" b="1" dirty="0"/>
                <a:t> loop</a:t>
              </a:r>
            </a:p>
            <a:p>
              <a:r>
                <a:rPr lang="en-GB" sz="2000" dirty="0"/>
                <a:t>Loop over each element in a set</a:t>
              </a:r>
            </a:p>
            <a:p>
              <a:endParaRPr lang="en-GB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2792" y="4441279"/>
            <a:ext cx="4899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do loop</a:t>
            </a:r>
          </a:p>
          <a:p>
            <a:r>
              <a:rPr lang="en-GB" sz="2000" dirty="0"/>
              <a:t>Repeat statements while something is true</a:t>
            </a:r>
          </a:p>
          <a:p>
            <a:endParaRPr lang="en-GB" sz="2000" b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54435" y="4154401"/>
            <a:ext cx="545854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booleanExpression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afterEachLoop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0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Jail break!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769" y="2355891"/>
            <a:ext cx="4364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70C0"/>
                </a:solidFill>
              </a:rPr>
              <a:t>break</a:t>
            </a:r>
            <a:r>
              <a:rPr lang="en-GB" sz="2400" dirty="0"/>
              <a:t> terminates the loop, and moves to the next statement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65196" y="3852091"/>
            <a:ext cx="525336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"mischief"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"whiskers"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myPets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0769" y="3852091"/>
            <a:ext cx="525336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"mischief"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"whiskers"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5196" y="2354948"/>
            <a:ext cx="33833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i="1" dirty="0">
                <a:solidFill>
                  <a:srgbClr val="0070C0"/>
                </a:solidFill>
              </a:rPr>
              <a:t>continue</a:t>
            </a:r>
            <a:r>
              <a:rPr lang="en-GB" sz="2400" dirty="0"/>
              <a:t> terminates only </a:t>
            </a:r>
          </a:p>
          <a:p>
            <a:r>
              <a:rPr lang="en-GB" sz="2400" dirty="0"/>
              <a:t>the current iteration</a:t>
            </a:r>
          </a:p>
        </p:txBody>
      </p:sp>
    </p:spTree>
    <p:extLst>
      <p:ext uri="{BB962C8B-B14F-4D97-AF65-F5344CB8AC3E}">
        <p14:creationId xmlns:p14="http://schemas.microsoft.com/office/powerpoint/2010/main" val="166553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/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975" y="1587657"/>
            <a:ext cx="10985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Group a bunch of statements into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Calling the function, will execute those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send information to the function, to be used by the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return some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Have a method signature, made up of return type, Name, Parameter Types and order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9181" y="5187031"/>
            <a:ext cx="1084463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virtual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numberOfSugars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useTakeAwayCup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multiple statements, that execute in the scope of this method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1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1A08-559F-4D90-A4C6-5177F6F1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7AFCBA-E0A3-48E9-811F-4A8757047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41878"/>
              </p:ext>
            </p:extLst>
          </p:nvPr>
        </p:nvGraphicFramePr>
        <p:xfrm>
          <a:off x="3609975" y="1996015"/>
          <a:ext cx="5238750" cy="44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0">
                  <a:extLst>
                    <a:ext uri="{9D8B030D-6E8A-4147-A177-3AD203B41FA5}">
                      <a16:colId xmlns:a16="http://schemas.microsoft.com/office/drawing/2014/main" val="2758454368"/>
                    </a:ext>
                  </a:extLst>
                </a:gridCol>
              </a:tblGrid>
              <a:tr h="55655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15931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Variables and 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66821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Control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88157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Classes and Object Hierarchies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60423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550452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58726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Errors and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85467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Generics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8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160" y="1690688"/>
            <a:ext cx="10985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Must specify a return type, and return something of that type using the </a:t>
            </a:r>
            <a:r>
              <a:rPr lang="en-GB" sz="2400" b="1" i="1" dirty="0">
                <a:solidFill>
                  <a:srgbClr val="0070C0"/>
                </a:solidFill>
              </a:rPr>
              <a:t>return</a:t>
            </a:r>
            <a:r>
              <a:rPr lang="en-GB" sz="2400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Can opt to not send anything back, specifying </a:t>
            </a:r>
            <a:r>
              <a:rPr lang="en-GB" sz="2400" b="1" i="1" dirty="0">
                <a:solidFill>
                  <a:srgbClr val="0070C0"/>
                </a:solidFill>
              </a:rPr>
              <a:t>void</a:t>
            </a:r>
            <a:r>
              <a:rPr lang="en-GB" sz="2400" dirty="0"/>
              <a:t> as the return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Can have data sent into it, via parameters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5367" y="5308913"/>
            <a:ext cx="1151789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virtual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numberOfSugars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useTakeAwayCup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true)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Sugars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numberOfSugars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IsTakeAway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useTakeAwayCup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5367" y="4231695"/>
            <a:ext cx="646843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"Paulo"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beverage1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beverage2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9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499" y="3965381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Control Statements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75017" y="1899125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275518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500" y="113506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500" y="3614738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As used in OOP (Object Orientated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325130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– what we will cover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7367" y="1690688"/>
            <a:ext cx="6417733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Class definitions and object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Creating and destroying object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Accessibility</a:t>
            </a:r>
            <a:endParaRPr lang="en-GB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Static members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731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OOP about?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8769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 is a  way to model </a:t>
            </a:r>
            <a:r>
              <a:rPr lang="en-GB" sz="2400" i="1" dirty="0"/>
              <a:t>things</a:t>
            </a:r>
            <a:r>
              <a:rPr lang="en-GB" sz="2400" dirty="0"/>
              <a:t> in the program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Developers model things as Objects.. where an Object has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some state (i.e. data it holds about itself)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some behaviour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r>
              <a:rPr lang="en-GB" sz="2400" dirty="0"/>
              <a:t>Programs are then made up of objects that can then </a:t>
            </a:r>
            <a:r>
              <a:rPr lang="en-GB" sz="2400" i="1" dirty="0"/>
              <a:t>interact</a:t>
            </a:r>
            <a:r>
              <a:rPr lang="en-GB" sz="2400" dirty="0"/>
              <a:t>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899077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Neighbourhood of Houses</a:t>
            </a:r>
          </a:p>
        </p:txBody>
      </p:sp>
      <p:pic>
        <p:nvPicPr>
          <p:cNvPr id="1026" name="Picture 2" descr="Image result for architectural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59" y="1690688"/>
            <a:ext cx="2052021" cy="15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/>
          </p:cNvPr>
          <p:cNvSpPr/>
          <p:nvPr/>
        </p:nvSpPr>
        <p:spPr>
          <a:xfrm rot="5977158" flipH="1">
            <a:off x="9788921" y="2412213"/>
            <a:ext cx="755501" cy="1923354"/>
          </a:xfrm>
          <a:prstGeom prst="arc">
            <a:avLst>
              <a:gd name="adj1" fmla="val 1626696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c 7">
            <a:extLst/>
          </p:cNvPr>
          <p:cNvSpPr/>
          <p:nvPr/>
        </p:nvSpPr>
        <p:spPr>
          <a:xfrm rot="10580259">
            <a:off x="9024431" y="3433408"/>
            <a:ext cx="499392" cy="1733051"/>
          </a:xfrm>
          <a:prstGeom prst="arc">
            <a:avLst>
              <a:gd name="adj1" fmla="val 17939031"/>
              <a:gd name="adj2" fmla="val 4933646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81" y="3657600"/>
            <a:ext cx="1981200" cy="27800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43" y="4745777"/>
            <a:ext cx="1454146" cy="1691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0" y="4745776"/>
            <a:ext cx="3483521" cy="1691843"/>
          </a:xfrm>
          <a:prstGeom prst="rect">
            <a:avLst/>
          </a:prstGeom>
        </p:spPr>
      </p:pic>
      <p:sp>
        <p:nvSpPr>
          <p:cNvPr id="16" name="Arc 15">
            <a:extLst/>
          </p:cNvPr>
          <p:cNvSpPr/>
          <p:nvPr/>
        </p:nvSpPr>
        <p:spPr>
          <a:xfrm rot="13870730">
            <a:off x="7064997" y="3008009"/>
            <a:ext cx="857406" cy="2025522"/>
          </a:xfrm>
          <a:prstGeom prst="arc">
            <a:avLst>
              <a:gd name="adj1" fmla="val 16467654"/>
              <a:gd name="adj2" fmla="val 3361878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/>
          </p:cNvPr>
          <p:cNvSpPr txBox="1"/>
          <p:nvPr/>
        </p:nvSpPr>
        <p:spPr>
          <a:xfrm>
            <a:off x="527662" y="1953284"/>
            <a:ext cx="6630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This is a </a:t>
            </a:r>
            <a:r>
              <a:rPr lang="en-GB" sz="2000" b="1" i="1" dirty="0">
                <a:solidFill>
                  <a:srgbClr val="0070C0"/>
                </a:solidFill>
              </a:rPr>
              <a:t>CLASS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representing a house </a:t>
            </a:r>
          </a:p>
          <a:p>
            <a:pPr algn="ctr"/>
            <a:r>
              <a:rPr lang="en-GB" sz="20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define this when coding</a:t>
            </a:r>
          </a:p>
          <a:p>
            <a:pPr algn="ctr"/>
            <a:endParaRPr lang="en-GB" sz="20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GB" sz="2000" b="1" i="1" dirty="0">
                <a:solidFill>
                  <a:srgbClr val="0070C0"/>
                </a:solidFill>
              </a:rPr>
              <a:t>CLASS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GB" sz="2000" b="1" i="1" dirty="0">
                <a:solidFill>
                  <a:srgbClr val="0070C0"/>
                </a:solidFill>
              </a:rPr>
              <a:t>TYPE</a:t>
            </a:r>
            <a:r>
              <a:rPr lang="en-GB" sz="2000" b="1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can </a:t>
            </a:r>
            <a:r>
              <a:rPr lang="en-GB" sz="2000" i="1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almost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be used interchangeably)</a:t>
            </a:r>
          </a:p>
        </p:txBody>
      </p:sp>
      <p:sp>
        <p:nvSpPr>
          <p:cNvPr id="19" name="TextBox 18">
            <a:extLst/>
          </p:cNvPr>
          <p:cNvSpPr txBox="1"/>
          <p:nvPr/>
        </p:nvSpPr>
        <p:spPr>
          <a:xfrm>
            <a:off x="163495" y="5083865"/>
            <a:ext cx="3619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are </a:t>
            </a:r>
            <a:r>
              <a:rPr lang="en-GB" sz="2000" b="1" i="1" dirty="0">
                <a:solidFill>
                  <a:srgbClr val="0070C0"/>
                </a:solidFill>
              </a:rPr>
              <a:t>OBJECT</a:t>
            </a:r>
            <a:r>
              <a:rPr lang="en-GB" sz="2000" b="1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i="1" dirty="0">
                <a:solidFill>
                  <a:srgbClr val="0070C0"/>
                </a:solidFill>
              </a:rPr>
              <a:t>INSTANCES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 </a:t>
            </a:r>
          </a:p>
          <a:p>
            <a:pPr algn="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Created when your program is running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03852" y="2096087"/>
            <a:ext cx="1505243" cy="1324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30073" y="5313088"/>
            <a:ext cx="670865" cy="57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37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 – define, and create 2 houses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716243"/>
            <a:ext cx="667375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The blue print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for a house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	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numberOfWindows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numberOfWindows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// create some houses!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brightHouse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2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Houses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59" y="5089267"/>
            <a:ext cx="553796" cy="556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80859" y="555216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myDreamHouse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66159" y="5182837"/>
            <a:ext cx="43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56" y="4318995"/>
            <a:ext cx="1790950" cy="2010056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7537924" y="5505384"/>
            <a:ext cx="131018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/>
          </p:cNvPr>
          <p:cNvSpPr/>
          <p:nvPr/>
        </p:nvSpPr>
        <p:spPr>
          <a:xfrm rot="12485924">
            <a:off x="9582123" y="3561718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0736" y="1952382"/>
            <a:ext cx="23166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myDreamHouse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8000" y="2204433"/>
            <a:ext cx="321434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myDreamHouse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55" y="2902536"/>
            <a:ext cx="1154033" cy="13426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00" y="32297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House	</a:t>
            </a:r>
            <a:b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</a:rPr>
              <a:t>_</a:t>
            </a:r>
            <a:r>
              <a:rPr lang="en-US" alt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numberOfWindows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THE CONSTRUCTOR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House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</a:rPr>
              <a:t>_</a:t>
            </a:r>
            <a:r>
              <a:rPr lang="en-US" alt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numberOfWindows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 4;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36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1" grpId="0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every house is equal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84191"/>
            <a:ext cx="64553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Houses can have different state, held within </a:t>
            </a:r>
            <a:r>
              <a:rPr lang="en-GB" sz="2400" b="1" i="1" dirty="0">
                <a:solidFill>
                  <a:srgbClr val="0070C0"/>
                </a:solidFill>
              </a:rPr>
              <a:t>properties</a:t>
            </a:r>
            <a:r>
              <a:rPr lang="en-GB" sz="2400" dirty="0"/>
              <a:t> and </a:t>
            </a:r>
            <a:r>
              <a:rPr lang="en-GB" sz="2400" b="1" i="1" dirty="0">
                <a:solidFill>
                  <a:srgbClr val="0070C0"/>
                </a:solidFill>
              </a:rPr>
              <a:t>fields</a:t>
            </a:r>
            <a:r>
              <a:rPr lang="en-GB" sz="2400" dirty="0"/>
              <a:t>.</a:t>
            </a:r>
          </a:p>
          <a:p>
            <a:r>
              <a:rPr lang="en-GB" sz="2400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# of floors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# and shape of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Main material built with</a:t>
            </a:r>
          </a:p>
          <a:p>
            <a:endParaRPr lang="en-GB" sz="2400" dirty="0"/>
          </a:p>
          <a:p>
            <a:r>
              <a:rPr lang="en-GB" sz="2400" dirty="0"/>
              <a:t>Behaviour of a house may be different dependant on the state. Behaviour is defined in </a:t>
            </a:r>
            <a:r>
              <a:rPr lang="en-GB" sz="2400" b="1" i="1" dirty="0">
                <a:solidFill>
                  <a:srgbClr val="0070C0"/>
                </a:solidFill>
              </a:rPr>
              <a:t>methods</a:t>
            </a:r>
          </a:p>
          <a:p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If the wind blows, the house of cards and house of bricks behave differently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8" y="801853"/>
            <a:ext cx="4067033" cy="53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96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can do what to your house?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219" y="1957589"/>
            <a:ext cx="1020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Some functionality may only be accessible to the house itself.  It is </a:t>
            </a:r>
            <a:r>
              <a:rPr lang="en-GB" sz="2400" b="1" i="1" dirty="0">
                <a:solidFill>
                  <a:srgbClr val="0070C0"/>
                </a:solidFill>
              </a:rPr>
              <a:t>private</a:t>
            </a:r>
            <a:r>
              <a:rPr lang="en-GB" sz="2400" dirty="0"/>
              <a:t> functionality.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6105" y="2992306"/>
            <a:ext cx="467307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bool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IsTempBelowThreshold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6105" y="4781060"/>
            <a:ext cx="39837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RingDoorbell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6219" y="3648156"/>
            <a:ext cx="10818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Some functionality may be accessible to other objects that interact with the house. It is </a:t>
            </a:r>
            <a:r>
              <a:rPr lang="en-GB" sz="2400" b="1" i="1" dirty="0">
                <a:solidFill>
                  <a:srgbClr val="0070C0"/>
                </a:solidFill>
              </a:rPr>
              <a:t>public</a:t>
            </a:r>
            <a:r>
              <a:rPr lang="en-GB" sz="2400" dirty="0"/>
              <a:t> functionality, and essentially contributes to the </a:t>
            </a:r>
            <a:r>
              <a:rPr lang="en-GB" sz="2400" b="1" i="1" dirty="0">
                <a:solidFill>
                  <a:srgbClr val="0070C0"/>
                </a:solidFill>
              </a:rPr>
              <a:t>interface</a:t>
            </a:r>
            <a:r>
              <a:rPr lang="en-GB" sz="2400" dirty="0"/>
              <a:t> for the class.</a:t>
            </a:r>
          </a:p>
        </p:txBody>
      </p:sp>
    </p:spTree>
    <p:extLst>
      <p:ext uri="{BB962C8B-B14F-4D97-AF65-F5344CB8AC3E}">
        <p14:creationId xmlns:p14="http://schemas.microsoft.com/office/powerpoint/2010/main" val="73527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expectations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7900" y="1546792"/>
            <a:ext cx="962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Introduction to key concepts in C# that need to be  understood</a:t>
            </a:r>
          </a:p>
          <a:p>
            <a:endParaRPr lang="en-GB" sz="2000" dirty="0"/>
          </a:p>
          <a:p>
            <a:r>
              <a:rPr lang="en-GB" sz="2000" dirty="0"/>
              <a:t>Some coding demos, illustrating the concepts.</a:t>
            </a:r>
          </a:p>
          <a:p>
            <a:endParaRPr lang="en-GB" sz="2000" dirty="0"/>
          </a:p>
          <a:p>
            <a:r>
              <a:rPr lang="en-GB" sz="2000" dirty="0"/>
              <a:t>Some practical exercise for you to do – Getting your feet wet with some </a:t>
            </a:r>
            <a:r>
              <a:rPr lang="en-GB" sz="2000" dirty="0" err="1"/>
              <a:t>Koans</a:t>
            </a:r>
            <a:r>
              <a:rPr lang="en-GB" sz="2000" dirty="0"/>
              <a:t>!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7900" y="3595688"/>
            <a:ext cx="962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Cannot cover all the topics in C#. We will concentrate on the basics!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More advanced topics will need to be discovered by you.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You should continue learning after this.  Best way is to practice and ask questions!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63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48" y="153090"/>
            <a:ext cx="10906773" cy="1325563"/>
          </a:xfrm>
        </p:spPr>
        <p:txBody>
          <a:bodyPr/>
          <a:lstStyle/>
          <a:p>
            <a:r>
              <a:rPr lang="en-GB" dirty="0"/>
              <a:t>Defining specialized houses (ahem.. </a:t>
            </a:r>
            <a:r>
              <a:rPr lang="en-GB" i="1" dirty="0"/>
              <a:t>mammals</a:t>
            </a:r>
            <a:r>
              <a:rPr lang="en-GB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58" y="1876236"/>
            <a:ext cx="5529395" cy="3954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349" y="1703958"/>
            <a:ext cx="6206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Define a more specialized class using by </a:t>
            </a:r>
            <a:r>
              <a:rPr lang="en-GB" sz="2400" b="1" i="1" dirty="0">
                <a:solidFill>
                  <a:srgbClr val="0070C0"/>
                </a:solidFill>
              </a:rPr>
              <a:t>inheriting</a:t>
            </a:r>
            <a:r>
              <a:rPr lang="en-GB" sz="2400" dirty="0"/>
              <a:t> from a </a:t>
            </a:r>
            <a:r>
              <a:rPr lang="en-GB" sz="2400" b="1" i="1" dirty="0">
                <a:solidFill>
                  <a:srgbClr val="0070C0"/>
                </a:solidFill>
              </a:rPr>
              <a:t>base class</a:t>
            </a:r>
          </a:p>
          <a:p>
            <a:endParaRPr lang="en-GB" sz="2400" b="1" i="1" dirty="0">
              <a:solidFill>
                <a:srgbClr val="0070C0"/>
              </a:solidFill>
            </a:endParaRPr>
          </a:p>
          <a:p>
            <a:r>
              <a:rPr lang="en-GB" sz="2400" dirty="0"/>
              <a:t>The subclasses inherit the state and behaviour from the base class, but 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Add</a:t>
            </a:r>
            <a:r>
              <a:rPr lang="en-GB" sz="2400" dirty="0"/>
              <a:t> behaviour and extra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Override</a:t>
            </a:r>
            <a:r>
              <a:rPr lang="en-GB" sz="2400" dirty="0"/>
              <a:t> the base/super classes behaviour (if it is marked a </a:t>
            </a:r>
            <a:r>
              <a:rPr lang="en-GB" sz="2400" b="1" i="1" dirty="0">
                <a:solidFill>
                  <a:srgbClr val="0070C0"/>
                </a:solidFill>
              </a:rPr>
              <a:t>virtual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b="1" i="1" dirty="0">
                <a:solidFill>
                  <a:srgbClr val="0070C0"/>
                </a:solidFill>
              </a:rPr>
              <a:t>Abstract</a:t>
            </a:r>
            <a:r>
              <a:rPr lang="en-GB" sz="2400" dirty="0"/>
              <a:t> classes are partially complete classes that cannot be instantiated (via </a:t>
            </a:r>
            <a:r>
              <a:rPr lang="en-GB" sz="2400" b="1" i="1" dirty="0">
                <a:solidFill>
                  <a:srgbClr val="0070C0"/>
                </a:solidFill>
              </a:rPr>
              <a:t>new</a:t>
            </a:r>
            <a:r>
              <a:rPr lang="en-GB" sz="2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0051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-115550"/>
            <a:ext cx="10515600" cy="1325563"/>
          </a:xfrm>
        </p:spPr>
        <p:txBody>
          <a:bodyPr/>
          <a:lstStyle/>
          <a:p>
            <a:r>
              <a:rPr lang="en-GB" dirty="0"/>
              <a:t>Inheritance code example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7078" y="1016171"/>
            <a:ext cx="702948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Mammal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oxygenLevel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virtual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oxygenLevel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10;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Mammal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override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Drool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ShowPuppyDogEyes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Drool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Elephant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Mammal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Trumpet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2893201"/>
            <a:ext cx="4734153" cy="3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4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needs an object instance?!?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96981"/>
            <a:ext cx="11155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Data or behaviour can be defined on the </a:t>
            </a:r>
            <a:r>
              <a:rPr lang="en-GB" sz="2400" b="1" i="1" dirty="0">
                <a:solidFill>
                  <a:srgbClr val="0070C0"/>
                </a:solidFill>
              </a:rPr>
              <a:t>class/type. </a:t>
            </a:r>
            <a:r>
              <a:rPr lang="en-GB" sz="2400" dirty="0"/>
              <a:t>Think having some data stored on the architectural blueprint itself</a:t>
            </a:r>
          </a:p>
          <a:p>
            <a:endParaRPr lang="en-GB" sz="2400" dirty="0"/>
          </a:p>
          <a:p>
            <a:r>
              <a:rPr lang="en-GB" sz="2400" dirty="0"/>
              <a:t>Defined with the keyword </a:t>
            </a:r>
            <a:r>
              <a:rPr lang="en-GB" sz="2400" b="1" i="1" dirty="0">
                <a:solidFill>
                  <a:srgbClr val="0070C0"/>
                </a:solidFill>
              </a:rPr>
              <a:t>static</a:t>
            </a:r>
            <a:r>
              <a:rPr lang="en-GB" sz="2400" dirty="0"/>
              <a:t>, and is accessed </a:t>
            </a:r>
            <a:r>
              <a:rPr lang="en-GB" sz="2400" b="1" dirty="0"/>
              <a:t>without</a:t>
            </a:r>
            <a:r>
              <a:rPr lang="en-GB" sz="2400" dirty="0"/>
              <a:t> an object instance</a:t>
            </a:r>
            <a:r>
              <a:rPr lang="en-GB" sz="2400" b="1" i="1" dirty="0">
                <a:solidFill>
                  <a:srgbClr val="0070C0"/>
                </a:solidFill>
              </a:rPr>
              <a:t>`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1762" y="3710455"/>
            <a:ext cx="727635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IdealRoomTemperature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IdealRoomTemperature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28;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99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Tenets of 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3400" y="22733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4735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AboutInheritance</a:t>
            </a:r>
            <a:r>
              <a:rPr lang="en-US" dirty="0"/>
              <a:t>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4119558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does that object look like? </a:t>
            </a:r>
          </a:p>
          <a:p>
            <a:r>
              <a:rPr lang="en-GB" dirty="0">
                <a:solidFill>
                  <a:schemeClr val="bg1"/>
                </a:solidFill>
              </a:rPr>
              <a:t>How do I work with it?</a:t>
            </a:r>
          </a:p>
        </p:txBody>
      </p:sp>
    </p:spTree>
    <p:extLst>
      <p:ext uri="{BB962C8B-B14F-4D97-AF65-F5344CB8AC3E}">
        <p14:creationId xmlns:p14="http://schemas.microsoft.com/office/powerpoint/2010/main" val="3723144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59458"/>
            <a:ext cx="10515600" cy="1325563"/>
          </a:xfrm>
        </p:spPr>
        <p:txBody>
          <a:bodyPr/>
          <a:lstStyle/>
          <a:p>
            <a:r>
              <a:rPr lang="en-GB" dirty="0"/>
              <a:t>What is an interface?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25" y="1099145"/>
            <a:ext cx="549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an interface, in the general world?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475" y="6091758"/>
            <a:ext cx="560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makes up the interface for an object?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395" y="5534908"/>
            <a:ext cx="736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different things, have the same interface?  Examples?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9221" y="1664858"/>
            <a:ext cx="6033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Any examples of things that have an interface?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2192220"/>
            <a:ext cx="12192000" cy="2900480"/>
            <a:chOff x="0" y="1976320"/>
            <a:chExt cx="12192000" cy="2900480"/>
          </a:xfrm>
        </p:grpSpPr>
        <p:sp>
          <p:nvSpPr>
            <p:cNvPr id="12" name="Rectangle 11"/>
            <p:cNvSpPr/>
            <p:nvPr/>
          </p:nvSpPr>
          <p:spPr>
            <a:xfrm>
              <a:off x="0" y="2701801"/>
              <a:ext cx="12192000" cy="21749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13088" y="3101553"/>
              <a:ext cx="63214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Define the interface for your assigned object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Present back to the other teams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Check your understanding of the other teams interface definitions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150" y="1976320"/>
              <a:ext cx="4203700" cy="131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0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against interfaces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5200" y="1536700"/>
            <a:ext cx="10033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 </a:t>
            </a:r>
            <a:r>
              <a:rPr lang="en-GB" sz="2000" b="1" dirty="0"/>
              <a:t>interface</a:t>
            </a:r>
            <a:r>
              <a:rPr lang="en-GB" sz="2000" dirty="0"/>
              <a:t>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is by default public (otherwise what is the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Specifies the method signatures and properties, so users know how to use an object that implements that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By convention, starts with a capital I</a:t>
            </a:r>
          </a:p>
          <a:p>
            <a:endParaRPr lang="en-GB" sz="2000" dirty="0"/>
          </a:p>
          <a:p>
            <a:r>
              <a:rPr lang="en-GB" sz="2000" dirty="0"/>
              <a:t>Classes can implement many interfaces</a:t>
            </a:r>
          </a:p>
          <a:p>
            <a:endParaRPr lang="en-GB" sz="2000" dirty="0"/>
          </a:p>
          <a:p>
            <a:r>
              <a:rPr lang="en-GB" sz="2000" dirty="0"/>
              <a:t>The term </a:t>
            </a:r>
            <a:r>
              <a:rPr lang="en-GB" sz="2000" b="1" dirty="0"/>
              <a:t>concrete class </a:t>
            </a:r>
            <a:r>
              <a:rPr lang="en-GB" sz="2000" dirty="0"/>
              <a:t>is used when a specific type is used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Coding against interfaces (instead of concrete types) allows different types of objects to swapped in, as long as the object implements the expected interface!</a:t>
            </a:r>
          </a:p>
          <a:p>
            <a:endParaRPr lang="en-GB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5200" y="4350891"/>
            <a:ext cx="444865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IDog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Purchase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LabradorRetriever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57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r>
              <a:rPr lang="en-GB" dirty="0">
                <a:solidFill>
                  <a:schemeClr val="bg1"/>
                </a:solidFill>
              </a:rPr>
              <a:t>Oh $%^&amp;!.  </a:t>
            </a:r>
          </a:p>
          <a:p>
            <a:r>
              <a:rPr lang="en-GB" dirty="0">
                <a:solidFill>
                  <a:schemeClr val="bg1"/>
                </a:solidFill>
              </a:rPr>
              <a:t>What do we do now??!?!</a:t>
            </a:r>
          </a:p>
        </p:txBody>
      </p:sp>
    </p:spTree>
    <p:extLst>
      <p:ext uri="{BB962C8B-B14F-4D97-AF65-F5344CB8AC3E}">
        <p14:creationId xmlns:p14="http://schemas.microsoft.com/office/powerpoint/2010/main" val="2660080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Errors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66000" y="2023696"/>
            <a:ext cx="4336444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// do a bunch of work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ArgumentOutOfRangeException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// handle elegantly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575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try execute a section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an error occurs while executing that code, an Exception is thrown.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catch that Exception, and handle it elegantly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we don’t catch that Exception, it gets bubbled up through the call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gets bubbled all the way to the entry point of your application and it is not handled there, the application dies. DEAD.  KAPUT.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64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Think of them as buckets.   Yep, that’s right - buckets.  Buckets of….?</a:t>
            </a:r>
          </a:p>
        </p:txBody>
      </p:sp>
    </p:spTree>
    <p:extLst>
      <p:ext uri="{BB962C8B-B14F-4D97-AF65-F5344CB8AC3E}">
        <p14:creationId xmlns:p14="http://schemas.microsoft.com/office/powerpoint/2010/main" val="1919458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Guess what happens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46" y="4779142"/>
            <a:ext cx="553796" cy="556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7754" y="5244518"/>
            <a:ext cx="8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myCar</a:t>
            </a:r>
            <a:endParaRPr lang="en-GB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10" y="4396893"/>
            <a:ext cx="1424884" cy="15992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91">
            <a:off x="6464361" y="3236424"/>
            <a:ext cx="2380414" cy="809959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0616821" y="4918260"/>
            <a:ext cx="1473958" cy="834708"/>
            <a:chOff x="1356816" y="4662848"/>
            <a:chExt cx="1473958" cy="83470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99" y="4662848"/>
              <a:ext cx="553796" cy="55647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356816" y="5128224"/>
              <a:ext cx="147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myDadsCar</a:t>
              </a:r>
              <a:endParaRPr lang="en-GB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55399" y="4756418"/>
              <a:ext cx="43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97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7654568" y="5335614"/>
            <a:ext cx="2962254" cy="0"/>
          </a:xfrm>
          <a:prstGeom prst="line">
            <a:avLst/>
          </a:prstGeom>
          <a:ln w="25400">
            <a:solidFill>
              <a:srgbClr val="C0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526044"/>
            <a:ext cx="233749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SwitchOn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984276"/>
            <a:ext cx="246413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myDadsCar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379008"/>
            <a:ext cx="29706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myDadsCar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Arc 34">
            <a:extLst/>
          </p:cNvPr>
          <p:cNvSpPr/>
          <p:nvPr/>
        </p:nvSpPr>
        <p:spPr>
          <a:xfrm rot="5400000">
            <a:off x="3487937" y="3344669"/>
            <a:ext cx="1081885" cy="4169028"/>
          </a:xfrm>
          <a:prstGeom prst="arc">
            <a:avLst>
              <a:gd name="adj1" fmla="val 16618246"/>
              <a:gd name="adj2" fmla="val 4977523"/>
            </a:avLst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83979" y="1190195"/>
            <a:ext cx="636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!!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009" flipH="1">
            <a:off x="8168243" y="1114820"/>
            <a:ext cx="2296106" cy="1247775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9" y="2563674"/>
            <a:ext cx="1632453" cy="1832168"/>
          </a:xfrm>
          <a:prstGeom prst="rect">
            <a:avLst/>
          </a:prstGeom>
        </p:spPr>
      </p:pic>
      <p:sp>
        <p:nvSpPr>
          <p:cNvPr id="39" name="Arc 38">
            <a:extLst/>
          </p:cNvPr>
          <p:cNvSpPr/>
          <p:nvPr/>
        </p:nvSpPr>
        <p:spPr>
          <a:xfrm rot="20628325" flipH="1">
            <a:off x="10467113" y="4262939"/>
            <a:ext cx="117032" cy="924299"/>
          </a:xfrm>
          <a:prstGeom prst="arc">
            <a:avLst>
              <a:gd name="adj1" fmla="val 16618246"/>
              <a:gd name="adj2" fmla="val 4977523"/>
            </a:avLst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542804" y="4922930"/>
            <a:ext cx="43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37768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/>
      <p:bldP spid="39" grpId="0" animBg="1"/>
      <p:bldP spid="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Null.  A Four Letter Word.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3400" y="32385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Find out all about it, in the </a:t>
            </a:r>
            <a:r>
              <a:rPr lang="en-GB" sz="2400" b="1" dirty="0" err="1"/>
              <a:t>AboutNull</a:t>
            </a:r>
            <a:r>
              <a:rPr lang="en-GB" sz="2400" dirty="0"/>
              <a:t> </a:t>
            </a:r>
            <a:r>
              <a:rPr lang="en-GB" sz="2400" dirty="0" err="1"/>
              <a:t>Koan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6371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Null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4086764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22396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611563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code that can work with lots of different types of TYPES</a:t>
            </a:r>
          </a:p>
        </p:txBody>
      </p:sp>
    </p:spTree>
    <p:extLst>
      <p:ext uri="{BB962C8B-B14F-4D97-AF65-F5344CB8AC3E}">
        <p14:creationId xmlns:p14="http://schemas.microsoft.com/office/powerpoint/2010/main" val="362947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Generics?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7600" y="1816100"/>
            <a:ext cx="976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Specialized code – i.e. code that is tightly coupled to specific types that it works with – doesn’t foster re-use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By making code more generalized – it can be re-used in more situations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8986" y="4389735"/>
            <a:ext cx="7214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now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24426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 – Fun Facts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7150" y="1589529"/>
            <a:ext cx="9182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You can create generic </a:t>
            </a:r>
            <a:r>
              <a:rPr lang="en-GB" sz="2400" b="1" dirty="0"/>
              <a:t>classes</a:t>
            </a:r>
            <a:r>
              <a:rPr lang="en-GB" sz="2400" dirty="0"/>
              <a:t> or </a:t>
            </a:r>
            <a:r>
              <a:rPr lang="en-GB" sz="2400" b="1" dirty="0"/>
              <a:t>methods</a:t>
            </a:r>
            <a:r>
              <a:rPr lang="en-GB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constrain the generic parameter, so only a limited set of types will be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have more than one generic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03600" y="4125237"/>
            <a:ext cx="521238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Common Generic Types used are the container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, TValue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14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Generic Containers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278974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 err="1">
                <a:solidFill>
                  <a:schemeClr val="bg1"/>
                </a:solidFill>
              </a:rPr>
              <a:t>Enums</a:t>
            </a:r>
            <a:r>
              <a:rPr lang="en-GB" sz="7200" b="1" spc="600" dirty="0">
                <a:solidFill>
                  <a:schemeClr val="bg1"/>
                </a:solidFill>
              </a:rPr>
              <a:t> and Flags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690938"/>
            <a:ext cx="9144000" cy="2762616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91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 err="1">
                <a:solidFill>
                  <a:schemeClr val="bg1"/>
                </a:solidFill>
              </a:rPr>
              <a:t>Extention</a:t>
            </a:r>
            <a:r>
              <a:rPr lang="en-GB" sz="7200" b="1" spc="600" dirty="0">
                <a:solidFill>
                  <a:schemeClr val="bg1"/>
                </a:solidFill>
              </a:rPr>
              <a:t>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690938"/>
            <a:ext cx="9144000" cy="1655762"/>
          </a:xfrm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2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 err="1">
                <a:solidFill>
                  <a:schemeClr val="bg1"/>
                </a:solidFill>
              </a:rPr>
              <a:t>Lamdas</a:t>
            </a:r>
            <a:r>
              <a:rPr lang="en-GB" sz="7200" b="1" spc="600" dirty="0">
                <a:solidFill>
                  <a:schemeClr val="bg1"/>
                </a:solidFill>
              </a:rPr>
              <a:t> &amp; 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690938"/>
            <a:ext cx="9144000" cy="1655762"/>
          </a:xfrm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02" y="92169"/>
            <a:ext cx="10515600" cy="1325563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338" y="2325673"/>
            <a:ext cx="6997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are like buckets, with a name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named bucket, can hold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But, they can only hold a specific type of something. You need to declare what that type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622" y="859222"/>
            <a:ext cx="1971950" cy="198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64" y="4218499"/>
            <a:ext cx="179095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1487" y="1849960"/>
            <a:ext cx="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0926" y="5038861"/>
            <a:ext cx="99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isTooOld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4706" y="-1213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90249" y="3150115"/>
            <a:ext cx="1367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sp>
        <p:nvSpPr>
          <p:cNvPr id="16" name="Arc 15">
            <a:extLst/>
          </p:cNvPr>
          <p:cNvSpPr/>
          <p:nvPr/>
        </p:nvSpPr>
        <p:spPr>
          <a:xfrm rot="9114076" flipH="1">
            <a:off x="7327152" y="145522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c 16">
            <a:extLst/>
          </p:cNvPr>
          <p:cNvSpPr/>
          <p:nvPr/>
        </p:nvSpPr>
        <p:spPr>
          <a:xfrm rot="9114076" flipH="1">
            <a:off x="9543207" y="3420621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24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</a:t>
            </a:r>
            <a:r>
              <a:rPr lang="en-US" dirty="0" err="1"/>
              <a:t>Lamdas</a:t>
            </a:r>
            <a:endParaRPr lang="en-US" dirty="0"/>
          </a:p>
          <a:p>
            <a:pPr algn="ctr"/>
            <a:r>
              <a:rPr lang="en-US" dirty="0"/>
              <a:t>About Methods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1571788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8586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UNIT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65538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Umm.. we supposed to test our code works??</a:t>
            </a:r>
          </a:p>
        </p:txBody>
      </p:sp>
    </p:spTree>
    <p:extLst>
      <p:ext uri="{BB962C8B-B14F-4D97-AF65-F5344CB8AC3E}">
        <p14:creationId xmlns:p14="http://schemas.microsoft.com/office/powerpoint/2010/main" val="4185965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03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499" y="2286707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About Asserts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About Variables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75019" y="602587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08163" y="4288146"/>
            <a:ext cx="10902480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Wait! First a lesson on asserting yourself</a:t>
            </a:r>
          </a:p>
        </p:txBody>
      </p:sp>
    </p:spTree>
    <p:extLst>
      <p:ext uri="{BB962C8B-B14F-4D97-AF65-F5344CB8AC3E}">
        <p14:creationId xmlns:p14="http://schemas.microsoft.com/office/powerpoint/2010/main" val="367156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STRONG vs the weak</a:t>
            </a:r>
          </a:p>
        </p:txBody>
      </p:sp>
    </p:spTree>
    <p:extLst>
      <p:ext uri="{BB962C8B-B14F-4D97-AF65-F5344CB8AC3E}">
        <p14:creationId xmlns:p14="http://schemas.microsoft.com/office/powerpoint/2010/main" val="323063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is statically typed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3849" y="4279831"/>
            <a:ext cx="9977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Basically, you can’t put the wrong shaped something into a </a:t>
            </a:r>
            <a:r>
              <a:rPr lang="en-GB" sz="2800" b="1" dirty="0"/>
              <a:t>bucket</a:t>
            </a:r>
            <a:r>
              <a:rPr lang="en-GB" sz="2800" dirty="0"/>
              <a:t> in .NET.  The compiler will complain!</a:t>
            </a:r>
          </a:p>
          <a:p>
            <a:pPr algn="ctr"/>
            <a:endParaRPr lang="en-GB" sz="2800" dirty="0"/>
          </a:p>
          <a:p>
            <a:pPr algn="ctr"/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05696" y="1994416"/>
            <a:ext cx="978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"For a language to be statically typed, it means that the types of all variables are known or inferred at </a:t>
            </a:r>
            <a:r>
              <a:rPr lang="en-GB" sz="2400" b="1" dirty="0"/>
              <a:t>compile time</a:t>
            </a:r>
            <a:r>
              <a:rPr lang="en-GB" sz="2400" dirty="0"/>
              <a:t>.  A strongly typed language does not allow you to use one type as another"</a:t>
            </a:r>
          </a:p>
        </p:txBody>
      </p:sp>
    </p:spTree>
    <p:extLst>
      <p:ext uri="{BB962C8B-B14F-4D97-AF65-F5344CB8AC3E}">
        <p14:creationId xmlns:p14="http://schemas.microsoft.com/office/powerpoint/2010/main" val="426820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 data types, the numbers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10901"/>
              </p:ext>
            </p:extLst>
          </p:nvPr>
        </p:nvGraphicFramePr>
        <p:xfrm>
          <a:off x="838200" y="2812549"/>
          <a:ext cx="541866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77773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167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C#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Common</a:t>
                      </a:r>
                      <a:r>
                        <a:rPr lang="en-GB" baseline="0" dirty="0"/>
                        <a:t> operators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2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int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(short, long)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 operators</a:t>
                      </a:r>
                    </a:p>
                    <a:p>
                      <a:r>
                        <a:rPr lang="en-GB" dirty="0"/>
                        <a:t> +   - </a:t>
                      </a:r>
                      <a:r>
                        <a:rPr lang="en-GB" baseline="0" dirty="0"/>
                        <a:t> * /  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2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  <a:p>
                      <a:r>
                        <a:rPr lang="en-GB" dirty="0"/>
                        <a:t>(decimal, 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 operators</a:t>
                      </a:r>
                    </a:p>
                    <a:p>
                      <a:r>
                        <a:rPr lang="en-GB" dirty="0"/>
                        <a:t> +   - </a:t>
                      </a:r>
                      <a:r>
                        <a:rPr lang="en-GB" baseline="0" dirty="0"/>
                        <a:t> * /  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3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Logical operators</a:t>
                      </a:r>
                    </a:p>
                    <a:p>
                      <a:r>
                        <a:rPr lang="en-GB" dirty="0"/>
                        <a:t>&amp;&amp;    ||     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3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2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488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5656" y="2047741"/>
            <a:ext cx="355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Using literal (specific) values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85656" y="2574603"/>
            <a:ext cx="335059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aBool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aDouble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2.0D;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aFloat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2.0F;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 there"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aChar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047741"/>
            <a:ext cx="355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Some common primitive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9803" y="6210007"/>
            <a:ext cx="1041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https://docs.microsoft.com/en-us/dotnet/csharp/language-reference/keywords/built-in-types-table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2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3D00BAC497346A97D7DE1728AEF38" ma:contentTypeVersion="17" ma:contentTypeDescription="Create a new document." ma:contentTypeScope="" ma:versionID="ca1d8644e8e111c131159f23575dc86e">
  <xsd:schema xmlns:xsd="http://www.w3.org/2001/XMLSchema" xmlns:xs="http://www.w3.org/2001/XMLSchema" xmlns:p="http://schemas.microsoft.com/office/2006/metadata/properties" xmlns:ns2="b0e6edfc-c28e-4d2e-97b6-e63b8eaf0561" xmlns:ns3="e7bdd476-a8c9-44bf-b1a7-16436a72a35d" targetNamespace="http://schemas.microsoft.com/office/2006/metadata/properties" ma:root="true" ma:fieldsID="8679d5e4d23530014c785749ba3b7664" ns2:_="" ns3:_="">
    <xsd:import namespace="b0e6edfc-c28e-4d2e-97b6-e63b8eaf0561"/>
    <xsd:import namespace="e7bdd476-a8c9-44bf-b1a7-16436a72a35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6edfc-c28e-4d2e-97b6-e63b8eaf05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dd476-a8c9-44bf-b1a7-16436a72a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0e6edfc-c28e-4d2e-97b6-e63b8eaf0561">525KWQ2PXMKQ-817831704-809</_dlc_DocId>
    <_dlc_DocIdUrl xmlns="b0e6edfc-c28e-4d2e-97b6-e63b8eaf0561">
      <Url>https://asos1.sharepoint.com/Engineering/_layouts/15/DocIdRedir.aspx?ID=525KWQ2PXMKQ-817831704-809</Url>
      <Description>525KWQ2PXMKQ-817831704-809</Description>
    </_dlc_DocIdUrl>
    <SharedWithUsers xmlns="b0e6edfc-c28e-4d2e-97b6-e63b8eaf0561">
      <UserInfo>
        <DisplayName>Alito Alvarez</DisplayName>
        <AccountId>6008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F3DBBF6-EDF5-47FE-BE6F-76C446FFE97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9B8F920-405D-4E34-9AEF-105F5C92A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6edfc-c28e-4d2e-97b6-e63b8eaf0561"/>
    <ds:schemaRef ds:uri="e7bdd476-a8c9-44bf-b1a7-16436a72a3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58085C-5A61-49D4-9E36-43F7A6F1EC8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1B36B04-93F2-4EBA-A7B7-B0E23B70EA76}">
  <ds:schemaRefs>
    <ds:schemaRef ds:uri="http://purl.org/dc/elements/1.1/"/>
    <ds:schemaRef ds:uri="http://schemas.microsoft.com/office/2006/metadata/properties"/>
    <ds:schemaRef ds:uri="b0e6edfc-c28e-4d2e-97b6-e63b8eaf0561"/>
    <ds:schemaRef ds:uri="http://purl.org/dc/terms/"/>
    <ds:schemaRef ds:uri="http://purl.org/dc/dcmitype/"/>
    <ds:schemaRef ds:uri="http://schemas.microsoft.com/office/2006/documentManagement/types"/>
    <ds:schemaRef ds:uri="e7bdd476-a8c9-44bf-b1a7-16436a72a35d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11500</TotalTime>
  <Words>2649</Words>
  <Application>Microsoft Office PowerPoint</Application>
  <PresentationFormat>Widescreen</PresentationFormat>
  <Paragraphs>508</Paragraphs>
  <Slides>52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Futura PT</vt:lpstr>
      <vt:lpstr>Futura PT ExtraBold</vt:lpstr>
      <vt:lpstr>Futura PT ExtraBold Oblique</vt:lpstr>
      <vt:lpstr>Futura PT Heavy</vt:lpstr>
      <vt:lpstr>MV Boli</vt:lpstr>
      <vt:lpstr>Wingdings</vt:lpstr>
      <vt:lpstr>Office Theme</vt:lpstr>
      <vt:lpstr>LEARNING C#</vt:lpstr>
      <vt:lpstr>Agenda</vt:lpstr>
      <vt:lpstr>Some expectations</vt:lpstr>
      <vt:lpstr>VARIABLES</vt:lpstr>
      <vt:lpstr>Variables</vt:lpstr>
      <vt:lpstr>PowerPoint Presentation</vt:lpstr>
      <vt:lpstr>DATA TYPES</vt:lpstr>
      <vt:lpstr>.NET is statically typed</vt:lpstr>
      <vt:lpstr>Primitives data types, the numbers</vt:lpstr>
      <vt:lpstr>String literals</vt:lpstr>
      <vt:lpstr>Arrays</vt:lpstr>
      <vt:lpstr>Reference and Value types</vt:lpstr>
      <vt:lpstr>Reference types – a picture!</vt:lpstr>
      <vt:lpstr>PowerPoint Presentation</vt:lpstr>
      <vt:lpstr>CONTROL FLOW</vt:lpstr>
      <vt:lpstr>Branching</vt:lpstr>
      <vt:lpstr>Looping and repeating</vt:lpstr>
      <vt:lpstr>Jail break!</vt:lpstr>
      <vt:lpstr>Functions / Methods</vt:lpstr>
      <vt:lpstr>Working with functions</vt:lpstr>
      <vt:lpstr>PowerPoint Presentation</vt:lpstr>
      <vt:lpstr>CLASSES</vt:lpstr>
      <vt:lpstr>Classes – what we will cover</vt:lpstr>
      <vt:lpstr>What’s OOP about?</vt:lpstr>
      <vt:lpstr>A Neighbourhood of Houses</vt:lpstr>
      <vt:lpstr>Code sample – define, and create 2 houses</vt:lpstr>
      <vt:lpstr>Constructing Houses</vt:lpstr>
      <vt:lpstr>Not every house is equal</vt:lpstr>
      <vt:lpstr>Who can do what to your house?</vt:lpstr>
      <vt:lpstr>Defining specialized houses (ahem.. mammals)</vt:lpstr>
      <vt:lpstr>Inheritance code example</vt:lpstr>
      <vt:lpstr>Who needs an object instance?!?</vt:lpstr>
      <vt:lpstr>The Tenets of OOP</vt:lpstr>
      <vt:lpstr>PowerPoint Presentation</vt:lpstr>
      <vt:lpstr>INTERFACES</vt:lpstr>
      <vt:lpstr>What is an interface?</vt:lpstr>
      <vt:lpstr>Code against interfaces</vt:lpstr>
      <vt:lpstr>ERRORS</vt:lpstr>
      <vt:lpstr>Handling Errors</vt:lpstr>
      <vt:lpstr>Guess what happens</vt:lpstr>
      <vt:lpstr>Null.  A Four Letter Word.</vt:lpstr>
      <vt:lpstr>PowerPoint Presentation</vt:lpstr>
      <vt:lpstr>GENERICS</vt:lpstr>
      <vt:lpstr>Why Generics?</vt:lpstr>
      <vt:lpstr>Generics – Fun Facts</vt:lpstr>
      <vt:lpstr>PowerPoint Presentation</vt:lpstr>
      <vt:lpstr>Enums and Flags</vt:lpstr>
      <vt:lpstr>Extention Methods</vt:lpstr>
      <vt:lpstr>Lamdas &amp; LINQ</vt:lpstr>
      <vt:lpstr>PowerPoint Presentation</vt:lpstr>
      <vt:lpstr>UNIT TESTS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Ian Kent</dc:creator>
  <cp:lastModifiedBy>Ian Kent</cp:lastModifiedBy>
  <cp:revision>107</cp:revision>
  <dcterms:created xsi:type="dcterms:W3CDTF">2017-09-12T08:28:20Z</dcterms:created>
  <dcterms:modified xsi:type="dcterms:W3CDTF">2018-12-05T09:14:26Z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0x01010007C3D00BAC497346A97D7DE1728AEF38</vt:lpwstr>
  </property>
  <property fmtid="{D5CDD505-2E9C-101B-9397-08002B2CF9AE}" pid="3" name="_dlc_DocIdItemGuid">
    <vt:lpwstr>91b8740f-18df-49d1-b6a9-9ccdbf74d80f</vt:lpwstr>
  </property>
</Properties>
</file>