
<file path=[Content_Types].xml><?xml version="1.0" encoding="utf-8"?>
<Types xmlns="http://schemas.openxmlformats.org/package/2006/content-types">
  <Default Extension="png" ContentType="image/png"/>
  <Default Extension="jfif" ContentType="image/jpe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59"/>
  </p:notesMasterIdLst>
  <p:sldIdLst>
    <p:sldId id="298" r:id="rId6"/>
    <p:sldId id="308" r:id="rId7"/>
    <p:sldId id="305" r:id="rId8"/>
    <p:sldId id="313" r:id="rId9"/>
    <p:sldId id="257" r:id="rId10"/>
    <p:sldId id="266" r:id="rId11"/>
    <p:sldId id="271" r:id="rId12"/>
    <p:sldId id="272" r:id="rId13"/>
    <p:sldId id="273" r:id="rId14"/>
    <p:sldId id="278" r:id="rId15"/>
    <p:sldId id="283" r:id="rId16"/>
    <p:sldId id="284" r:id="rId17"/>
    <p:sldId id="285" r:id="rId18"/>
    <p:sldId id="274" r:id="rId19"/>
    <p:sldId id="256" r:id="rId20"/>
    <p:sldId id="277" r:id="rId21"/>
    <p:sldId id="269" r:id="rId22"/>
    <p:sldId id="279" r:id="rId23"/>
    <p:sldId id="281" r:id="rId24"/>
    <p:sldId id="282" r:id="rId25"/>
    <p:sldId id="275" r:id="rId26"/>
    <p:sldId id="276" r:id="rId27"/>
    <p:sldId id="280" r:id="rId28"/>
    <p:sldId id="261" r:id="rId29"/>
    <p:sldId id="258" r:id="rId30"/>
    <p:sldId id="264" r:id="rId31"/>
    <p:sldId id="304" r:id="rId32"/>
    <p:sldId id="259" r:id="rId33"/>
    <p:sldId id="260" r:id="rId34"/>
    <p:sldId id="263" r:id="rId35"/>
    <p:sldId id="265" r:id="rId36"/>
    <p:sldId id="262" r:id="rId37"/>
    <p:sldId id="306" r:id="rId38"/>
    <p:sldId id="270" r:id="rId39"/>
    <p:sldId id="286" r:id="rId40"/>
    <p:sldId id="290" r:id="rId41"/>
    <p:sldId id="291" r:id="rId42"/>
    <p:sldId id="267" r:id="rId43"/>
    <p:sldId id="295" r:id="rId44"/>
    <p:sldId id="293" r:id="rId45"/>
    <p:sldId id="296" r:id="rId46"/>
    <p:sldId id="300" r:id="rId47"/>
    <p:sldId id="288" r:id="rId48"/>
    <p:sldId id="297" r:id="rId49"/>
    <p:sldId id="303" r:id="rId50"/>
    <p:sldId id="302" r:id="rId51"/>
    <p:sldId id="311" r:id="rId52"/>
    <p:sldId id="314" r:id="rId53"/>
    <p:sldId id="289" r:id="rId54"/>
    <p:sldId id="315" r:id="rId55"/>
    <p:sldId id="307" r:id="rId56"/>
    <p:sldId id="287" r:id="rId57"/>
    <p:sldId id="299" r:id="rId58"/>
  </p:sldIdLst>
  <p:sldSz cx="12192000" cy="6858000"/>
  <p:notesSz cx="6858000" cy="22479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an Kent" initials="IK" lastIdx="1" clrIdx="0">
    <p:extLst>
      <p:ext uri="{19B8F6BF-5375-455C-9EA6-DF929625EA0E}">
        <p15:presenceInfo xmlns:p15="http://schemas.microsoft.com/office/powerpoint/2012/main" userId="S-1-5-21-2044356590-1927958616-312552118-6038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72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3" autoAdjust="0"/>
    <p:restoredTop sz="91407" autoAdjust="0"/>
  </p:normalViewPr>
  <p:slideViewPr>
    <p:cSldViewPr snapToGrid="0">
      <p:cViewPr varScale="1">
        <p:scale>
          <a:sx n="79" d="100"/>
          <a:sy n="79" d="100"/>
        </p:scale>
        <p:origin x="84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microsoft.com/office/2015/10/relationships/revisionInfo" Target="revisionInfo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61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commentAuthors" Target="commentAuthors.xml"/><Relationship Id="rId65" Type="http://schemas.microsoft.com/office/2016/11/relationships/changesInfo" Target="changesInfos/changesInfo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tableStyles" Target="tableStyle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an Kent" userId="S::ian.kent@asos.com::92790075-d534-40b1-b05b-5e2bfde647ee" providerId="AD" clId="Web-{1342C7BB-2F33-4FDB-B1ED-A434B132B258}"/>
    <pc:docChg chg="modSld">
      <pc:chgData name="Ian Kent" userId="S::ian.kent@asos.com::92790075-d534-40b1-b05b-5e2bfde647ee" providerId="AD" clId="Web-{1342C7BB-2F33-4FDB-B1ED-A434B132B258}" dt="2018-03-28T14:44:39.734" v="1"/>
      <pc:docMkLst>
        <pc:docMk/>
      </pc:docMkLst>
      <pc:sldChg chg="modSp">
        <pc:chgData name="Ian Kent" userId="S::ian.kent@asos.com::92790075-d534-40b1-b05b-5e2bfde647ee" providerId="AD" clId="Web-{1342C7BB-2F33-4FDB-B1ED-A434B132B258}" dt="2018-03-28T14:44:39.734" v="1"/>
        <pc:sldMkLst>
          <pc:docMk/>
          <pc:sldMk cId="2241521455" sldId="277"/>
        </pc:sldMkLst>
        <pc:grpChg chg="mod">
          <ac:chgData name="Ian Kent" userId="S::ian.kent@asos.com::92790075-d534-40b1-b05b-5e2bfde647ee" providerId="AD" clId="Web-{1342C7BB-2F33-4FDB-B1ED-A434B132B258}" dt="2018-03-28T14:44:39.734" v="1"/>
          <ac:grpSpMkLst>
            <pc:docMk/>
            <pc:sldMk cId="2241521455" sldId="277"/>
            <ac:grpSpMk id="12" creationId="{00000000-0000-0000-0000-000000000000}"/>
          </ac:grpSpMkLst>
        </pc:grpChg>
      </pc:sldChg>
    </pc:docChg>
  </pc:docChgLst>
  <pc:docChgLst>
    <pc:chgData name="Ian Kent" userId="S::ian.kent@asos.com::92790075-d534-40b1-b05b-5e2bfde647ee" providerId="AD" clId="Web-{0AB3B4D2-30E5-4FAF-8369-E6F5AA5C4D44}"/>
    <pc:docChg chg="modSld">
      <pc:chgData name="Ian Kent" userId="S::ian.kent@asos.com::92790075-d534-40b1-b05b-5e2bfde647ee" providerId="AD" clId="Web-{0AB3B4D2-30E5-4FAF-8369-E6F5AA5C4D44}" dt="2018-08-28T14:46:49.596" v="5" actId="20577"/>
      <pc:docMkLst>
        <pc:docMk/>
      </pc:docMkLst>
      <pc:sldChg chg="modSp">
        <pc:chgData name="Ian Kent" userId="S::ian.kent@asos.com::92790075-d534-40b1-b05b-5e2bfde647ee" providerId="AD" clId="Web-{0AB3B4D2-30E5-4FAF-8369-E6F5AA5C4D44}" dt="2018-08-28T14:46:49.596" v="4" actId="20577"/>
        <pc:sldMkLst>
          <pc:docMk/>
          <pc:sldMk cId="3797313345" sldId="280"/>
        </pc:sldMkLst>
        <pc:spChg chg="mod">
          <ac:chgData name="Ian Kent" userId="S::ian.kent@asos.com::92790075-d534-40b1-b05b-5e2bfde647ee" providerId="AD" clId="Web-{0AB3B4D2-30E5-4FAF-8369-E6F5AA5C4D44}" dt="2018-08-28T14:46:49.596" v="4" actId="20577"/>
          <ac:spMkLst>
            <pc:docMk/>
            <pc:sldMk cId="3797313345" sldId="280"/>
            <ac:spMk id="4" creationId="{00000000-0000-0000-0000-000000000000}"/>
          </ac:spMkLst>
        </pc:spChg>
      </pc:sldChg>
      <pc:sldChg chg="modSp">
        <pc:chgData name="Ian Kent" userId="S::ian.kent@asos.com::92790075-d534-40b1-b05b-5e2bfde647ee" providerId="AD" clId="Web-{0AB3B4D2-30E5-4FAF-8369-E6F5AA5C4D44}" dt="2018-08-28T14:46:36.268" v="0" actId="20577"/>
        <pc:sldMkLst>
          <pc:docMk/>
          <pc:sldMk cId="1473582954" sldId="306"/>
        </pc:sldMkLst>
        <pc:spChg chg="mod">
          <ac:chgData name="Ian Kent" userId="S::ian.kent@asos.com::92790075-d534-40b1-b05b-5e2bfde647ee" providerId="AD" clId="Web-{0AB3B4D2-30E5-4FAF-8369-E6F5AA5C4D44}" dt="2018-08-28T14:46:36.268" v="0" actId="20577"/>
          <ac:spMkLst>
            <pc:docMk/>
            <pc:sldMk cId="1473582954" sldId="306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C5540-DD63-4C93-9C87-CD6A885701A0}" type="datetimeFigureOut">
              <a:rPr lang="en-GB" smtClean="0"/>
              <a:t>05/12/2018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89300-499A-49F6-966F-835A77FC14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687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33B24-1A92-534A-B4BB-6BFEC0023A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92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Demo asserts for them.</a:t>
            </a:r>
            <a:r>
              <a:rPr lang="en-GB" baseline="0" dirty="0"/>
              <a:t>  </a:t>
            </a:r>
            <a:r>
              <a:rPr lang="en-GB" baseline="0" dirty="0" err="1"/>
              <a:t>Assert.True</a:t>
            </a:r>
            <a:r>
              <a:rPr lang="en-GB" baseline="0" dirty="0"/>
              <a:t>, False, Equals(expected, actual) should be enough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89300-499A-49F6-966F-835A77FC147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9705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Examples, showing assignment operator vs equals in the </a:t>
            </a:r>
            <a:r>
              <a:rPr lang="en-GB" dirty="0" err="1"/>
              <a:t>booleanExpression</a:t>
            </a:r>
            <a:endParaRPr lang="en-GB" dirty="0"/>
          </a:p>
          <a:p>
            <a:endParaRPr lang="en-GB" dirty="0"/>
          </a:p>
          <a:p>
            <a:r>
              <a:rPr lang="en-GB" dirty="0"/>
              <a:t>Discuss breaking in the switch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89300-499A-49F6-966F-835A77FC147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4315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Subtle</a:t>
            </a:r>
            <a:r>
              <a:rPr lang="en-GB" baseline="0" dirty="0"/>
              <a:t> difference between WHILE loops and DO loops – what happens if the expression is false at the beginning?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89300-499A-49F6-966F-835A77FC147A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7969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does each of these snippets output?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89300-499A-49F6-966F-835A77FC147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0949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Examine the method signature.</a:t>
            </a:r>
            <a:r>
              <a:rPr lang="en-GB" baseline="0" dirty="0"/>
              <a:t>  What is and is not included in the definition of the signature?  Demonstrate different variations of the above, and method overloading.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89300-499A-49F6-966F-835A77FC147A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2906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/>
              <a:t>sending variables as parameters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/>
              <a:t>Order of parameters</a:t>
            </a:r>
          </a:p>
          <a:p>
            <a:r>
              <a:rPr lang="en-GB" baseline="0" dirty="0"/>
              <a:t>default parameter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89300-499A-49F6-966F-835A77FC147A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72122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89300-499A-49F6-966F-835A77FC147A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031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89300-499A-49F6-966F-835A77FC147A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0754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89300-499A-49F6-966F-835A77FC147A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0338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</a:t>
            </a:r>
            <a:r>
              <a:rPr lang="en-GB" baseline="0" dirty="0"/>
              <a:t> through, </a:t>
            </a:r>
            <a:r>
              <a:rPr lang="en-GB" baseline="0" dirty="0" err="1"/>
              <a:t>examing</a:t>
            </a:r>
            <a:r>
              <a:rPr lang="en-GB" baseline="0" dirty="0"/>
              <a:t> the code about to execute, and imagining (in terms of buckets) what is going to happen</a:t>
            </a:r>
          </a:p>
          <a:p>
            <a:endParaRPr lang="en-GB" baseline="0" dirty="0"/>
          </a:p>
          <a:p>
            <a:r>
              <a:rPr lang="en-GB" baseline="0" dirty="0"/>
              <a:t>Discuss the new </a:t>
            </a:r>
            <a:r>
              <a:rPr lang="en-GB" baseline="0" dirty="0" err="1"/>
              <a:t>keyworkd</a:t>
            </a:r>
            <a:r>
              <a:rPr lang="en-GB" baseline="0" dirty="0"/>
              <a:t>, and constructors</a:t>
            </a:r>
          </a:p>
          <a:p>
            <a:endParaRPr lang="en-GB" baseline="0" dirty="0"/>
          </a:p>
          <a:p>
            <a:r>
              <a:rPr lang="en-GB" baseline="0" dirty="0"/>
              <a:t>demo passing data into a constructor, and setting properties when creating objects</a:t>
            </a:r>
          </a:p>
          <a:p>
            <a:endParaRPr lang="en-GB" baseline="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89300-499A-49F6-966F-835A77FC147A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8898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Sort out timing for lunch</a:t>
            </a:r>
          </a:p>
          <a:p>
            <a:endParaRPr lang="en-GB" dirty="0"/>
          </a:p>
          <a:p>
            <a:r>
              <a:rPr lang="en-GB" dirty="0"/>
              <a:t>Cover:  Toilets breaks, tea and coffee breaks, questions, </a:t>
            </a:r>
            <a:r>
              <a:rPr lang="en-GB" dirty="0" err="1"/>
              <a:t>Koans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89300-499A-49F6-966F-835A77FC147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5616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Go through properties, fields and methods.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89300-499A-49F6-966F-835A77FC147A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0811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Go through</a:t>
            </a:r>
            <a:r>
              <a:rPr lang="en-GB" baseline="0" dirty="0"/>
              <a:t> the terms Base / Super class.. Subclass/child class.  Use Dog as an example.</a:t>
            </a:r>
          </a:p>
          <a:p>
            <a:endParaRPr lang="en-GB" baseline="0" dirty="0"/>
          </a:p>
          <a:p>
            <a:r>
              <a:rPr lang="en-GB" baseline="0" dirty="0"/>
              <a:t>Discuss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err="1"/>
              <a:t>Mammal.Breathe</a:t>
            </a:r>
            <a:r>
              <a:rPr lang="en-GB" baseline="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err="1"/>
              <a:t>Mammal.SoundOff</a:t>
            </a:r>
            <a:r>
              <a:rPr lang="en-GB" baseline="0" dirty="0"/>
              <a:t>();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err="1"/>
              <a:t>Dog.IsHypoallergenic</a:t>
            </a:r>
            <a:r>
              <a:rPr lang="en-GB" baseline="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err="1"/>
              <a:t>LabradorRetriever.Retrieve</a:t>
            </a:r>
            <a:r>
              <a:rPr lang="en-GB" baseline="0" dirty="0"/>
              <a:t>()</a:t>
            </a:r>
          </a:p>
          <a:p>
            <a:endParaRPr lang="en-GB" baseline="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89300-499A-49F6-966F-835A77FC147A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1865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/>
              <a:t>Do </a:t>
            </a:r>
            <a:r>
              <a:rPr lang="en-GB" baseline="0" dirty="0" err="1"/>
              <a:t>AboutInheritance</a:t>
            </a:r>
            <a:r>
              <a:rPr lang="en-GB" baseline="0" dirty="0"/>
              <a:t> </a:t>
            </a:r>
            <a:r>
              <a:rPr lang="en-GB" baseline="0" dirty="0" err="1"/>
              <a:t>Koan</a:t>
            </a:r>
            <a:r>
              <a:rPr lang="en-GB" baseline="0" dirty="0"/>
              <a:t> after this.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89300-499A-49F6-966F-835A77FC147A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40199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/>
              <a:t>Slight shift back to procedural programming, but with organisation in place.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/>
              <a:t>Mention</a:t>
            </a:r>
            <a:r>
              <a:rPr lang="en-GB" sz="1200" baseline="0" dirty="0"/>
              <a:t> that classes can also be static.</a:t>
            </a:r>
            <a:endParaRPr lang="en-GB" sz="120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89300-499A-49F6-966F-835A77FC147A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31203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89300-499A-49F6-966F-835A77FC147A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0409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Choos</a:t>
            </a:r>
            <a:r>
              <a:rPr lang="en-GB" baseline="0" dirty="0"/>
              <a:t>e Scribe</a:t>
            </a:r>
          </a:p>
          <a:p>
            <a:endParaRPr lang="en-GB" baseline="0" dirty="0"/>
          </a:p>
          <a:p>
            <a:r>
              <a:rPr lang="en-GB" dirty="0"/>
              <a:t>Write down somethings</a:t>
            </a:r>
            <a:r>
              <a:rPr lang="en-GB" baseline="0" dirty="0"/>
              <a:t> that have an interface.  Prefer odd things (other than phone, music player, TV etc)</a:t>
            </a:r>
          </a:p>
          <a:p>
            <a:endParaRPr lang="en-GB" baseline="0" dirty="0"/>
          </a:p>
          <a:p>
            <a:r>
              <a:rPr lang="en-GB" baseline="0" dirty="0"/>
              <a:t>(</a:t>
            </a:r>
          </a:p>
          <a:p>
            <a:r>
              <a:rPr lang="en-GB" baseline="0" dirty="0"/>
              <a:t>Or use this list, and draw one out of a hat?</a:t>
            </a:r>
          </a:p>
          <a:p>
            <a:r>
              <a:rPr lang="en-GB" baseline="0" dirty="0"/>
              <a:t>ATM</a:t>
            </a:r>
          </a:p>
          <a:p>
            <a:r>
              <a:rPr lang="en-GB" baseline="0" dirty="0"/>
              <a:t>Car,</a:t>
            </a:r>
          </a:p>
          <a:p>
            <a:r>
              <a:rPr lang="en-GB" baseline="0" dirty="0"/>
              <a:t>Bank Account,</a:t>
            </a:r>
          </a:p>
          <a:p>
            <a:r>
              <a:rPr lang="en-GB" baseline="0" dirty="0"/>
              <a:t>Power Socket</a:t>
            </a:r>
          </a:p>
          <a:p>
            <a:endParaRPr lang="en-GB" baseline="0" dirty="0"/>
          </a:p>
          <a:p>
            <a:r>
              <a:rPr lang="en-GB" baseline="0" dirty="0"/>
              <a:t>)</a:t>
            </a:r>
          </a:p>
          <a:p>
            <a:endParaRPr lang="en-GB" baseline="0" dirty="0"/>
          </a:p>
          <a:p>
            <a:r>
              <a:rPr lang="en-GB" baseline="0" dirty="0"/>
              <a:t>Ask them to thing about what you can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tell the object to 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And what state it can has (that can maybe be modified?)</a:t>
            </a:r>
          </a:p>
          <a:p>
            <a:endParaRPr lang="en-GB" baseline="0" dirty="0"/>
          </a:p>
          <a:p>
            <a:endParaRPr lang="en-GB" baseline="0" dirty="0"/>
          </a:p>
          <a:p>
            <a:r>
              <a:rPr lang="en-GB" baseline="0" dirty="0"/>
              <a:t>Break into 4 teams, give each one an object that was defined</a:t>
            </a:r>
          </a:p>
          <a:p>
            <a:r>
              <a:rPr lang="en-GB" baseline="0" dirty="0"/>
              <a:t>* They need to present back with the definition of the interface for that thing.</a:t>
            </a:r>
          </a:p>
          <a:p>
            <a:endParaRPr lang="en-GB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Ask other teams to ask them questions about their interface (can the other teams  understand their interface)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89300-499A-49F6-966F-835A77FC147A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3715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Demo a</a:t>
            </a:r>
            <a:r>
              <a:rPr lang="en-GB" baseline="0" dirty="0"/>
              <a:t> simple interface (choose one from the previous exercise)</a:t>
            </a:r>
          </a:p>
          <a:p>
            <a:endParaRPr lang="en-GB" baseline="0" dirty="0"/>
          </a:p>
          <a:p>
            <a:r>
              <a:rPr lang="en-GB" baseline="0" dirty="0"/>
              <a:t>Create a class that implements it, and auto generate methods</a:t>
            </a:r>
          </a:p>
          <a:p>
            <a:endParaRPr lang="en-GB" baseline="0" dirty="0"/>
          </a:p>
          <a:p>
            <a:r>
              <a:rPr lang="en-GB" baseline="0" dirty="0"/>
              <a:t>Create something that expects that interface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89300-499A-49F6-966F-835A77FC147A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0003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Talk about catching different types of exceptions</a:t>
            </a:r>
          </a:p>
          <a:p>
            <a:r>
              <a:rPr lang="en-GB" dirty="0"/>
              <a:t>Talk about the call</a:t>
            </a:r>
            <a:r>
              <a:rPr lang="en-GB" baseline="0" dirty="0"/>
              <a:t> stack</a:t>
            </a:r>
          </a:p>
          <a:p>
            <a:r>
              <a:rPr lang="en-GB" baseline="0" dirty="0"/>
              <a:t>Ask what happens with the throw in the example, and why would we re-throw an exception we have caught?</a:t>
            </a:r>
            <a:endParaRPr lang="en-GB" dirty="0"/>
          </a:p>
          <a:p>
            <a:r>
              <a:rPr lang="en-GB" dirty="0"/>
              <a:t>Show </a:t>
            </a:r>
            <a:r>
              <a:rPr lang="en-GB" dirty="0" err="1"/>
              <a:t>innerException</a:t>
            </a:r>
            <a:r>
              <a:rPr lang="en-GB" dirty="0"/>
              <a:t> property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89300-499A-49F6-966F-835A77FC147A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3057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89300-499A-49F6-966F-835A77FC147A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4401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VHS Controller</a:t>
            </a:r>
          </a:p>
          <a:p>
            <a:endParaRPr lang="en-GB" dirty="0"/>
          </a:p>
          <a:p>
            <a:r>
              <a:rPr lang="en-GB" dirty="0"/>
              <a:t>Employee</a:t>
            </a:r>
            <a:r>
              <a:rPr lang="en-GB" baseline="0" dirty="0"/>
              <a:t> at Blockbuster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didn’t like rewinding the taps, then fast forwarding them to find a good spot to have them ready for the next customer (after the warnings and other logos </a:t>
            </a:r>
            <a:r>
              <a:rPr lang="en-GB" baseline="0" dirty="0" err="1"/>
              <a:t>etc</a:t>
            </a:r>
            <a:r>
              <a:rPr lang="en-GB" baseline="0" dirty="0"/>
              <a:t>), but on the </a:t>
            </a:r>
            <a:r>
              <a:rPr lang="en-GB" baseline="0" dirty="0" err="1"/>
              <a:t>BlockBuster</a:t>
            </a:r>
            <a:r>
              <a:rPr lang="en-GB" baseline="0" dirty="0"/>
              <a:t> logo </a:t>
            </a:r>
            <a:endParaRPr lang="en-GB" baseline="0" dirty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>
                <a:sym typeface="Wingdings" panose="05000000000000000000" pitchFamily="2" charset="2"/>
              </a:rPr>
              <a:t>#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baseline="0" dirty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>
                <a:sym typeface="Wingdings" panose="05000000000000000000" pitchFamily="2" charset="2"/>
              </a:rPr>
              <a:t>Show them the code, that handles VHS machines.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baseline="0" dirty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>
                <a:sym typeface="Wingdings" panose="05000000000000000000" pitchFamily="2" charset="2"/>
              </a:rPr>
              <a:t>Tell them that the boss wants to expand, and also handle the beta market.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baseline="0" dirty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>
                <a:sym typeface="Wingdings" panose="05000000000000000000" pitchFamily="2" charset="2"/>
              </a:rPr>
              <a:t>And unlike the real blockbuster, he had some vision and wanted this work to be able to handle more types of machines (like maybe streaming devices!)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System</a:t>
            </a:r>
            <a:r>
              <a:rPr lang="en-GB" dirty="0"/>
              <a:t>;</a:t>
            </a:r>
            <a:br>
              <a:rPr lang="en-GB" dirty="0"/>
            </a:br>
            <a:br>
              <a:rPr lang="en-GB" dirty="0"/>
            </a:b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namespace Bootcamp2017Demos</a:t>
            </a:r>
            <a:r>
              <a:rPr lang="en-GB" dirty="0"/>
              <a:t>.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GenericsDemo</a:t>
            </a:r>
            <a:br>
              <a:rPr lang="en-GB" dirty="0"/>
            </a:br>
            <a:r>
              <a:rPr lang="en-GB" dirty="0">
                <a:effectLst/>
              </a:rPr>
              <a:t>{</a:t>
            </a:r>
            <a:br>
              <a:rPr lang="en-GB" dirty="0"/>
            </a:br>
            <a:r>
              <a:rPr lang="en-GB" dirty="0"/>
              <a:t>   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class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PrepareVideo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dirty="0"/>
              <a:t>{</a:t>
            </a:r>
            <a:br>
              <a:rPr lang="en-GB" dirty="0"/>
            </a:br>
            <a:br>
              <a:rPr lang="en-GB" dirty="0"/>
            </a:br>
            <a:r>
              <a:rPr lang="en-GB" dirty="0"/>
              <a:t>       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void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SeekMovieStart</a:t>
            </a:r>
            <a:r>
              <a:rPr lang="en-GB" dirty="0"/>
              <a:t>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VHSMachine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dirty="0" err="1"/>
              <a:t>vhsMachine</a:t>
            </a:r>
            <a:r>
              <a:rPr lang="en-GB" dirty="0"/>
              <a:t>)</a:t>
            </a:r>
            <a:br>
              <a:rPr lang="en-GB" dirty="0"/>
            </a:br>
            <a:r>
              <a:rPr lang="en-GB" dirty="0"/>
              <a:t>        {</a:t>
            </a:r>
            <a:br>
              <a:rPr lang="en-GB" dirty="0"/>
            </a:br>
            <a:r>
              <a:rPr lang="en-GB" dirty="0"/>
              <a:t>           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rewind to the beginning</a:t>
            </a:r>
            <a:br>
              <a:rPr lang="en-GB" dirty="0"/>
            </a:br>
            <a:r>
              <a:rPr lang="en-GB" dirty="0"/>
              <a:t>           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b="1" dirty="0" err="1">
                <a:effectLst/>
              </a:rPr>
              <a:t>hasRewoundToBeginning</a:t>
            </a:r>
            <a:r>
              <a:rPr lang="en-GB" b="1" dirty="0">
                <a:effectLst/>
              </a:rPr>
              <a:t> </a:t>
            </a:r>
            <a:r>
              <a:rPr lang="en-GB" dirty="0"/>
              <a:t>=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en-GB" dirty="0"/>
              <a:t>;</a:t>
            </a:r>
            <a:br>
              <a:rPr lang="en-GB" dirty="0"/>
            </a:br>
            <a:r>
              <a:rPr lang="en-GB" dirty="0"/>
              <a:t>           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</a:t>
            </a:r>
            <a:br>
              <a:rPr lang="en-GB" dirty="0"/>
            </a:br>
            <a:r>
              <a:rPr lang="en-GB" dirty="0"/>
              <a:t>            {</a:t>
            </a:r>
            <a:br>
              <a:rPr lang="en-GB" dirty="0"/>
            </a:br>
            <a:r>
              <a:rPr lang="en-GB" dirty="0"/>
              <a:t>                </a:t>
            </a:r>
            <a:r>
              <a:rPr lang="en-GB" b="1" dirty="0" err="1">
                <a:effectLst/>
              </a:rPr>
              <a:t>hasRewoundToBeginning</a:t>
            </a:r>
            <a:r>
              <a:rPr lang="en-GB" b="1" dirty="0">
                <a:effectLst/>
              </a:rPr>
              <a:t> </a:t>
            </a:r>
            <a:r>
              <a:rPr lang="en-GB" dirty="0"/>
              <a:t>= </a:t>
            </a:r>
            <a:r>
              <a:rPr lang="en-GB" dirty="0" err="1"/>
              <a:t>vhsMachine.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Rewind</a:t>
            </a:r>
            <a:r>
              <a:rPr lang="en-GB" dirty="0"/>
              <a:t>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TimeSpan</a:t>
            </a:r>
            <a:r>
              <a:rPr lang="en-GB" dirty="0" err="1"/>
              <a:t>.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FromMinutes</a:t>
            </a:r>
            <a:r>
              <a:rPr lang="en-GB" dirty="0"/>
              <a:t>(1));</a:t>
            </a:r>
            <a:br>
              <a:rPr lang="en-GB" dirty="0"/>
            </a:br>
            <a:r>
              <a:rPr lang="en-GB" dirty="0"/>
              <a:t>            }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</a:t>
            </a:r>
            <a:r>
              <a:rPr lang="en-GB" dirty="0"/>
              <a:t>(!</a:t>
            </a:r>
            <a:r>
              <a:rPr lang="en-GB" b="1" dirty="0" err="1">
                <a:effectLst/>
              </a:rPr>
              <a:t>hasRewoundToBeginning</a:t>
            </a:r>
            <a:r>
              <a:rPr lang="en-GB" dirty="0"/>
              <a:t>);</a:t>
            </a:r>
            <a:br>
              <a:rPr lang="en-GB" dirty="0"/>
            </a:br>
            <a:br>
              <a:rPr lang="en-GB" dirty="0"/>
            </a:br>
            <a:r>
              <a:rPr lang="en-GB" dirty="0"/>
              <a:t>           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start playing the video</a:t>
            </a:r>
            <a:br>
              <a:rPr lang="en-GB" dirty="0"/>
            </a:br>
            <a:r>
              <a:rPr lang="en-GB" dirty="0"/>
              <a:t>            </a:t>
            </a:r>
            <a:r>
              <a:rPr lang="en-GB" dirty="0" err="1"/>
              <a:t>vhsMachine.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Play</a:t>
            </a:r>
            <a:r>
              <a:rPr lang="en-GB" dirty="0"/>
              <a:t>();</a:t>
            </a:r>
            <a:br>
              <a:rPr lang="en-GB" dirty="0"/>
            </a:br>
            <a:r>
              <a:rPr lang="en-GB" dirty="0"/>
              <a:t>            </a:t>
            </a:r>
            <a:br>
              <a:rPr lang="en-GB" dirty="0"/>
            </a:br>
            <a:r>
              <a:rPr lang="en-GB" dirty="0"/>
              <a:t>           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fastforward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bit by bit to find blockbusters logo</a:t>
            </a:r>
            <a:br>
              <a:rPr lang="en-GB" dirty="0"/>
            </a:br>
            <a:r>
              <a:rPr lang="en-GB" dirty="0"/>
              <a:t>           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</a:t>
            </a:r>
            <a:r>
              <a:rPr lang="en-GB" dirty="0"/>
              <a:t>(!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NotAtBlockbusterLogo</a:t>
            </a:r>
            <a:r>
              <a:rPr lang="en-GB" dirty="0"/>
              <a:t>(</a:t>
            </a:r>
            <a:r>
              <a:rPr lang="en-GB" dirty="0" err="1"/>
              <a:t>vhsMachine</a:t>
            </a:r>
            <a:r>
              <a:rPr lang="en-GB" dirty="0"/>
              <a:t>))</a:t>
            </a:r>
            <a:br>
              <a:rPr lang="en-GB" dirty="0"/>
            </a:br>
            <a:r>
              <a:rPr lang="en-GB" dirty="0"/>
              <a:t>            {</a:t>
            </a:r>
            <a:br>
              <a:rPr lang="en-GB" dirty="0"/>
            </a:br>
            <a:r>
              <a:rPr lang="en-GB" dirty="0"/>
              <a:t>                </a:t>
            </a:r>
            <a:r>
              <a:rPr lang="en-GB" dirty="0" err="1"/>
              <a:t>vhsMachine.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FastForward</a:t>
            </a:r>
            <a:r>
              <a:rPr lang="en-GB" dirty="0"/>
              <a:t>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TimeSpan</a:t>
            </a:r>
            <a:r>
              <a:rPr lang="en-GB" dirty="0" err="1"/>
              <a:t>.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FromSeconds</a:t>
            </a:r>
            <a:r>
              <a:rPr lang="en-GB" dirty="0"/>
              <a:t>(5));</a:t>
            </a:r>
            <a:br>
              <a:rPr lang="en-GB" dirty="0"/>
            </a:br>
            <a:r>
              <a:rPr lang="en-GB" dirty="0"/>
              <a:t>            }</a:t>
            </a:r>
            <a:br>
              <a:rPr lang="en-GB" dirty="0"/>
            </a:br>
            <a:r>
              <a:rPr lang="en-GB" dirty="0"/>
              <a:t>            </a:t>
            </a:r>
            <a:br>
              <a:rPr lang="en-GB" dirty="0"/>
            </a:br>
            <a:r>
              <a:rPr lang="en-GB" dirty="0"/>
              <a:t>           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Stop the machine!</a:t>
            </a:r>
            <a:br>
              <a:rPr lang="en-GB" dirty="0"/>
            </a:br>
            <a:r>
              <a:rPr lang="en-GB" dirty="0"/>
              <a:t>            </a:t>
            </a:r>
            <a:r>
              <a:rPr lang="en-GB" dirty="0" err="1"/>
              <a:t>vhsMachine.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Stop</a:t>
            </a:r>
            <a:r>
              <a:rPr lang="en-GB" dirty="0"/>
              <a:t>();</a:t>
            </a:r>
            <a:br>
              <a:rPr lang="en-GB" dirty="0"/>
            </a:br>
            <a:r>
              <a:rPr lang="en-GB" dirty="0"/>
              <a:t>        }</a:t>
            </a:r>
            <a:br>
              <a:rPr lang="en-GB" dirty="0"/>
            </a:br>
            <a:br>
              <a:rPr lang="en-GB" dirty="0"/>
            </a:br>
            <a:r>
              <a:rPr lang="en-GB" dirty="0"/>
              <a:t>       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bool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NotAtBlockbusterLogo</a:t>
            </a:r>
            <a:r>
              <a:rPr lang="en-GB" dirty="0"/>
              <a:t>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VHSMachine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dirty="0" err="1"/>
              <a:t>vhsMachine</a:t>
            </a:r>
            <a:r>
              <a:rPr lang="en-GB" dirty="0"/>
              <a:t>)</a:t>
            </a:r>
            <a:br>
              <a:rPr lang="en-GB" dirty="0"/>
            </a:br>
            <a:r>
              <a:rPr lang="en-GB" dirty="0"/>
              <a:t>        {</a:t>
            </a:r>
            <a:br>
              <a:rPr lang="en-GB" dirty="0"/>
            </a:br>
            <a:r>
              <a:rPr lang="en-GB" dirty="0"/>
              <a:t>           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dirty="0" err="1"/>
              <a:t>currentPic</a:t>
            </a:r>
            <a:r>
              <a:rPr lang="en-GB" dirty="0"/>
              <a:t> = </a:t>
            </a:r>
            <a:r>
              <a:rPr lang="en-GB" dirty="0" err="1"/>
              <a:t>vhsMachine.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CurrentImage</a:t>
            </a:r>
            <a:r>
              <a:rPr lang="en-GB" dirty="0"/>
              <a:t>;</a:t>
            </a:r>
            <a:br>
              <a:rPr lang="en-GB" dirty="0"/>
            </a:br>
            <a:r>
              <a:rPr lang="en-GB" dirty="0"/>
              <a:t>            </a:t>
            </a:r>
            <a:br>
              <a:rPr lang="en-GB" dirty="0"/>
            </a:br>
            <a:r>
              <a:rPr lang="en-GB" dirty="0"/>
              <a:t>           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examine the current pic to see if it is the blockbuster logo</a:t>
            </a:r>
            <a:br>
              <a:rPr lang="en-GB" dirty="0"/>
            </a:br>
            <a:br>
              <a:rPr lang="en-GB" dirty="0"/>
            </a:br>
            <a:r>
              <a:rPr lang="en-GB" dirty="0"/>
              <a:t>           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true</a:t>
            </a:r>
            <a:r>
              <a:rPr lang="en-GB" dirty="0"/>
              <a:t>;</a:t>
            </a:r>
            <a:br>
              <a:rPr lang="en-GB" dirty="0"/>
            </a:br>
            <a:r>
              <a:rPr lang="en-GB" dirty="0"/>
              <a:t>        }</a:t>
            </a:r>
            <a:br>
              <a:rPr lang="en-GB" dirty="0"/>
            </a:br>
            <a:r>
              <a:rPr lang="en-GB" dirty="0"/>
              <a:t>    }</a:t>
            </a:r>
            <a:br>
              <a:rPr lang="en-GB" dirty="0"/>
            </a:br>
            <a:r>
              <a:rPr lang="en-GB" dirty="0"/>
              <a:t>    </a:t>
            </a:r>
            <a:br>
              <a:rPr lang="en-GB" dirty="0"/>
            </a:br>
            <a:r>
              <a:rPr lang="en-GB" dirty="0"/>
              <a:t>   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class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VHSMachine</a:t>
            </a:r>
            <a:br>
              <a:rPr lang="en-GB" dirty="0"/>
            </a:br>
            <a:r>
              <a:rPr lang="en-GB" dirty="0"/>
              <a:t>    {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VHSTape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CurrentVhsTape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dirty="0"/>
              <a:t>{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</a:t>
            </a:r>
            <a:r>
              <a:rPr lang="en-GB" dirty="0"/>
              <a:t>; }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Image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CurrentImage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dirty="0"/>
              <a:t>{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</a:t>
            </a:r>
            <a:r>
              <a:rPr lang="en-GB" dirty="0"/>
              <a:t>; }  </a:t>
            </a:r>
            <a:br>
              <a:rPr lang="en-GB" dirty="0"/>
            </a:br>
            <a:r>
              <a:rPr lang="en-GB" dirty="0"/>
              <a:t>            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bool Rewind</a:t>
            </a:r>
            <a:r>
              <a:rPr lang="en-GB" dirty="0"/>
              <a:t>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TimeSpan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dirty="0"/>
              <a:t>distance) {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true</a:t>
            </a:r>
            <a:r>
              <a:rPr lang="en-GB" dirty="0"/>
              <a:t>; }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bool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FastForward</a:t>
            </a:r>
            <a:r>
              <a:rPr lang="en-GB" dirty="0"/>
              <a:t>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TimeSpan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dirty="0" err="1"/>
              <a:t>distacSpan</a:t>
            </a:r>
            <a:r>
              <a:rPr lang="en-GB" dirty="0"/>
              <a:t>) {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true</a:t>
            </a:r>
            <a:r>
              <a:rPr lang="en-GB" dirty="0"/>
              <a:t>; }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void Play</a:t>
            </a:r>
            <a:r>
              <a:rPr lang="en-GB" dirty="0"/>
              <a:t>() {}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void Stop</a:t>
            </a:r>
            <a:r>
              <a:rPr lang="en-GB" dirty="0"/>
              <a:t>() {}</a:t>
            </a:r>
            <a:br>
              <a:rPr lang="en-GB" dirty="0"/>
            </a:br>
            <a:r>
              <a:rPr lang="en-GB" dirty="0"/>
              <a:t>    }</a:t>
            </a:r>
            <a:br>
              <a:rPr lang="en-GB" dirty="0"/>
            </a:br>
            <a:r>
              <a:rPr lang="en-GB" dirty="0"/>
              <a:t>    </a:t>
            </a:r>
            <a:br>
              <a:rPr lang="en-GB" dirty="0"/>
            </a:br>
            <a:r>
              <a:rPr lang="en-GB" dirty="0"/>
              <a:t>   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class Image</a:t>
            </a:r>
            <a:br>
              <a:rPr lang="en-GB" dirty="0"/>
            </a:br>
            <a:r>
              <a:rPr lang="en-GB" dirty="0"/>
              <a:t>    {</a:t>
            </a:r>
            <a:br>
              <a:rPr lang="en-GB" dirty="0"/>
            </a:br>
            <a:r>
              <a:rPr lang="en-GB" dirty="0"/>
              <a:t>        </a:t>
            </a:r>
            <a:br>
              <a:rPr lang="en-GB" dirty="0"/>
            </a:br>
            <a:r>
              <a:rPr lang="en-GB" dirty="0"/>
              <a:t>    }</a:t>
            </a:r>
            <a:br>
              <a:rPr lang="en-GB" dirty="0"/>
            </a:br>
            <a:br>
              <a:rPr lang="en-GB" dirty="0"/>
            </a:br>
            <a:r>
              <a:rPr lang="en-GB" dirty="0"/>
              <a:t>   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class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VHSTape</a:t>
            </a:r>
            <a:br>
              <a:rPr lang="en-GB" dirty="0"/>
            </a:br>
            <a:r>
              <a:rPr lang="en-GB" dirty="0"/>
              <a:t>    {</a:t>
            </a:r>
            <a:br>
              <a:rPr lang="en-GB" dirty="0"/>
            </a:br>
            <a:r>
              <a:rPr lang="en-GB" dirty="0"/>
              <a:t>        </a:t>
            </a:r>
            <a:br>
              <a:rPr lang="en-GB" dirty="0"/>
            </a:br>
            <a:r>
              <a:rPr lang="en-GB" dirty="0"/>
              <a:t>    }</a:t>
            </a:r>
            <a:br>
              <a:rPr lang="en-GB" dirty="0"/>
            </a:br>
            <a:r>
              <a:rPr lang="en-GB" dirty="0">
                <a:effectLst/>
              </a:rPr>
              <a:t>}</a:t>
            </a:r>
            <a:endParaRPr lang="en-GB" baseline="0" dirty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baseline="0" dirty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89300-499A-49F6-966F-835A77FC147A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1223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89300-499A-49F6-966F-835A77FC147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8087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a long one, so probably they should do by themselves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89300-499A-49F6-966F-835A77FC147A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7346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89300-499A-49F6-966F-835A77FC147A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13020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89300-499A-49F6-966F-835A77FC147A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7666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Lamda</a:t>
            </a:r>
            <a:r>
              <a:rPr lang="en-GB" dirty="0"/>
              <a:t> = anonymous function</a:t>
            </a:r>
          </a:p>
          <a:p>
            <a:endParaRPr lang="en-GB" dirty="0"/>
          </a:p>
          <a:p>
            <a:r>
              <a:rPr lang="en-GB" dirty="0"/>
              <a:t>Demo the structure of a lambda</a:t>
            </a:r>
          </a:p>
          <a:p>
            <a:endParaRPr lang="en-GB" dirty="0"/>
          </a:p>
          <a:p>
            <a:r>
              <a:rPr lang="en-GB" dirty="0"/>
              <a:t>Passing lambdas into another function, and invoking them</a:t>
            </a:r>
          </a:p>
          <a:p>
            <a:endParaRPr lang="en-GB" dirty="0"/>
          </a:p>
          <a:p>
            <a:r>
              <a:rPr lang="en-GB" dirty="0"/>
              <a:t>Using a </a:t>
            </a:r>
            <a:r>
              <a:rPr lang="en-GB" dirty="0" err="1"/>
              <a:t>lamda</a:t>
            </a:r>
            <a:r>
              <a:rPr lang="en-GB" dirty="0"/>
              <a:t> in some </a:t>
            </a:r>
            <a:r>
              <a:rPr lang="en-GB" dirty="0" err="1"/>
              <a:t>linq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89300-499A-49F6-966F-835A77FC147A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8490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89300-499A-49F6-966F-835A77FC147A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0037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Demo an </a:t>
            </a:r>
            <a:r>
              <a:rPr lang="en-GB" dirty="0" err="1"/>
              <a:t>enum</a:t>
            </a:r>
            <a:r>
              <a:rPr lang="en-GB" dirty="0"/>
              <a:t>, and a flags </a:t>
            </a:r>
            <a:r>
              <a:rPr lang="en-GB" dirty="0" err="1"/>
              <a:t>enum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Enum</a:t>
            </a:r>
            <a:r>
              <a:rPr lang="en-GB" dirty="0"/>
              <a:t> </a:t>
            </a:r>
            <a:r>
              <a:rPr lang="en-GB" dirty="0" err="1"/>
              <a:t>DaysOfTheWeek</a:t>
            </a:r>
            <a:r>
              <a:rPr lang="en-GB" dirty="0"/>
              <a:t> {</a:t>
            </a:r>
          </a:p>
          <a:p>
            <a:r>
              <a:rPr lang="en-GB" dirty="0"/>
              <a:t>Monday, through Sunday</a:t>
            </a:r>
          </a:p>
          <a:p>
            <a:r>
              <a:rPr lang="en-GB" dirty="0"/>
              <a:t>}</a:t>
            </a:r>
          </a:p>
          <a:p>
            <a:endParaRPr lang="en-GB" dirty="0"/>
          </a:p>
          <a:p>
            <a:r>
              <a:rPr lang="en-GB" dirty="0"/>
              <a:t>[Flags]</a:t>
            </a:r>
          </a:p>
          <a:p>
            <a:r>
              <a:rPr lang="en-GB" dirty="0"/>
              <a:t>Public </a:t>
            </a:r>
            <a:r>
              <a:rPr lang="en-GB" dirty="0" err="1"/>
              <a:t>Enum</a:t>
            </a:r>
            <a:r>
              <a:rPr lang="en-GB" dirty="0"/>
              <a:t> Disposition {</a:t>
            </a:r>
          </a:p>
          <a:p>
            <a:r>
              <a:rPr lang="en-GB" dirty="0"/>
              <a:t>Positive</a:t>
            </a:r>
          </a:p>
          <a:p>
            <a:r>
              <a:rPr lang="en-GB" dirty="0"/>
              <a:t>Sunny</a:t>
            </a:r>
          </a:p>
          <a:p>
            <a:r>
              <a:rPr lang="en-GB" dirty="0"/>
              <a:t>Miserable</a:t>
            </a:r>
          </a:p>
          <a:p>
            <a:r>
              <a:rPr lang="en-GB" dirty="0"/>
              <a:t>Whiney</a:t>
            </a:r>
          </a:p>
          <a:p>
            <a:r>
              <a:rPr lang="en-GB" dirty="0"/>
              <a:t>Lackadaisical</a:t>
            </a:r>
          </a:p>
          <a:p>
            <a:r>
              <a:rPr lang="en-GB" dirty="0"/>
              <a:t>}</a:t>
            </a:r>
          </a:p>
          <a:p>
            <a:endParaRPr lang="en-GB" dirty="0"/>
          </a:p>
          <a:p>
            <a:r>
              <a:rPr lang="en-GB" dirty="0" err="1"/>
              <a:t>CalculateStars</a:t>
            </a:r>
            <a:r>
              <a:rPr lang="en-GB" dirty="0"/>
              <a:t>(Disposition) {</a:t>
            </a:r>
          </a:p>
          <a:p>
            <a:endParaRPr lang="en-GB" dirty="0"/>
          </a:p>
          <a:p>
            <a:r>
              <a:rPr lang="en-GB" dirty="0"/>
              <a:t>}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89300-499A-49F6-966F-835A77FC147A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9727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89300-499A-49F6-966F-835A77FC147A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179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1200" dirty="0"/>
              <a:t>In</a:t>
            </a:r>
            <a:r>
              <a:rPr lang="en-GB" sz="1200" baseline="0" dirty="0"/>
              <a:t> code, demonstrate</a:t>
            </a:r>
            <a:endParaRPr lang="en-GB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You can access the something in the bucket in your code by using the variable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You can replace the something in your bucket, with another something (of the same type, of course)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Cover the assignment</a:t>
            </a:r>
            <a:r>
              <a:rPr lang="en-GB" sz="1200" baseline="0" dirty="0"/>
              <a:t> operator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200" baseline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20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89300-499A-49F6-966F-835A77FC147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745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Demo asserts for them.</a:t>
            </a:r>
            <a:r>
              <a:rPr lang="en-GB" baseline="0" dirty="0"/>
              <a:t>  </a:t>
            </a:r>
            <a:r>
              <a:rPr lang="en-GB" baseline="0" dirty="0" err="1"/>
              <a:t>Assert.True</a:t>
            </a:r>
            <a:r>
              <a:rPr lang="en-GB" baseline="0" dirty="0"/>
              <a:t>, False, Equals(expected, actual) should be enough</a:t>
            </a:r>
          </a:p>
          <a:p>
            <a:endParaRPr lang="en-GB" baseline="0" dirty="0"/>
          </a:p>
          <a:p>
            <a:r>
              <a:rPr lang="en-GB" baseline="0" dirty="0"/>
              <a:t>Demonstrate running the </a:t>
            </a:r>
            <a:r>
              <a:rPr lang="en-GB" baseline="0" dirty="0" err="1"/>
              <a:t>Koans</a:t>
            </a:r>
            <a:r>
              <a:rPr lang="en-GB" baseline="0" dirty="0"/>
              <a:t> project, and 	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Finding the offending line of 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fixing the first 2 exceptions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89300-499A-49F6-966F-835A77FC147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1822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Mention the ones in brackets (are similar but have different ranges due to storage</a:t>
            </a:r>
            <a:r>
              <a:rPr lang="en-GB" baseline="0" dirty="0"/>
              <a:t> size)</a:t>
            </a:r>
          </a:p>
          <a:p>
            <a:endParaRPr lang="en-GB" baseline="0" dirty="0"/>
          </a:p>
          <a:p>
            <a:r>
              <a:rPr lang="en-GB" baseline="0" dirty="0"/>
              <a:t>Go through the operators – specifically mod, logical, and string </a:t>
            </a:r>
            <a:r>
              <a:rPr lang="en-GB" baseline="0" dirty="0" err="1"/>
              <a:t>concat</a:t>
            </a:r>
            <a:endParaRPr lang="en-GB" baseline="0" dirty="0"/>
          </a:p>
          <a:p>
            <a:endParaRPr lang="en-GB" baseline="0" dirty="0"/>
          </a:p>
          <a:p>
            <a:r>
              <a:rPr lang="en-GB" baseline="0" dirty="0"/>
              <a:t>Mention the suffixes in the literals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89300-499A-49F6-966F-835A77FC147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7788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Go through the code, asking them what will happen with each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89300-499A-49F6-966F-835A77FC147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531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89300-499A-49F6-966F-835A77FC147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087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Point</a:t>
            </a:r>
            <a:r>
              <a:rPr lang="en-GB" baseline="0" dirty="0"/>
              <a:t> out that the little buckets have the names, and just a pointer to where the actual data is (in the bigger bucket!)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89300-499A-49F6-966F-835A77FC147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4751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95E5-DB04-4292-AF18-1C1CC3CB7FCB}" type="datetimeFigureOut">
              <a:rPr lang="en-GB" smtClean="0"/>
              <a:t>05/12/2018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CEF45-D935-4A36-A580-50BD2005EB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20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95E5-DB04-4292-AF18-1C1CC3CB7FCB}" type="datetimeFigureOut">
              <a:rPr lang="en-GB" smtClean="0"/>
              <a:t>05/12/2018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CEF45-D935-4A36-A580-50BD2005EB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859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95E5-DB04-4292-AF18-1C1CC3CB7FCB}" type="datetimeFigureOut">
              <a:rPr lang="en-GB" smtClean="0"/>
              <a:t>05/12/2018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CEF45-D935-4A36-A580-50BD2005EB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667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purple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639417" y="926250"/>
            <a:ext cx="6039678" cy="1211408"/>
          </a:xfrm>
        </p:spPr>
        <p:txBody>
          <a:bodyPr wrap="square" anchor="t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39417" y="2363077"/>
            <a:ext cx="6039678" cy="443742"/>
          </a:xfrm>
        </p:spPr>
        <p:txBody>
          <a:bodyPr wrap="square" anchor="t">
            <a:noAutofit/>
          </a:bodyPr>
          <a:lstStyle>
            <a:lvl1pPr marL="0" indent="0">
              <a:buNone/>
              <a:defRPr sz="2000" b="1" i="0" spc="300">
                <a:solidFill>
                  <a:schemeClr val="bg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639417" y="3160643"/>
            <a:ext cx="6039678" cy="2805166"/>
          </a:xfrm>
        </p:spPr>
        <p:txBody>
          <a:bodyPr wrap="square">
            <a:no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 marL="449263" indent="-225425">
              <a:tabLst/>
              <a:defRPr sz="1400">
                <a:solidFill>
                  <a:schemeClr val="bg1"/>
                </a:solidFill>
              </a:defRPr>
            </a:lvl2pPr>
            <a:lvl3pPr marL="673100" indent="-223838">
              <a:tabLst/>
              <a:defRPr sz="1200">
                <a:solidFill>
                  <a:schemeClr val="bg1"/>
                </a:solidFill>
              </a:defRPr>
            </a:lvl3pPr>
            <a:lvl4pPr marL="898525" indent="-225425">
              <a:tabLst/>
              <a:defRPr sz="1100">
                <a:solidFill>
                  <a:schemeClr val="bg1"/>
                </a:solidFill>
              </a:defRPr>
            </a:lvl4pPr>
            <a:lvl5pPr marL="1157288" indent="-258763">
              <a:tabLst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9234220" y="6430106"/>
            <a:ext cx="2695681" cy="200055"/>
            <a:chOff x="9164646" y="6430106"/>
            <a:chExt cx="2695681" cy="200055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1320670" y="6446301"/>
              <a:ext cx="539657" cy="167532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 userDrawn="1"/>
          </p:nvSpPr>
          <p:spPr>
            <a:xfrm>
              <a:off x="9164646" y="6430106"/>
              <a:ext cx="220418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50" b="0" i="0" u="none" strike="noStrike" kern="1200" baseline="-25000" dirty="0">
                  <a:solidFill>
                    <a:schemeClr val="bg1"/>
                  </a:solidFill>
                  <a:latin typeface="Futura PT" charset="0"/>
                  <a:ea typeface="Futura PT" charset="0"/>
                  <a:cs typeface="Futura PT" charset="0"/>
                </a:rPr>
                <a:t> 2017 confidential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957917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4178">
          <p15:clr>
            <a:srgbClr val="FBAE40"/>
          </p15:clr>
        </p15:guide>
        <p15:guide id="4" orient="horz" pos="4065">
          <p15:clr>
            <a:srgbClr val="FBAE40"/>
          </p15:clr>
        </p15:guide>
        <p15:guide id="5" pos="574">
          <p15:clr>
            <a:srgbClr val="FBAE40"/>
          </p15:clr>
        </p15:guide>
        <p15:guide id="6" pos="746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214034" y="2332134"/>
            <a:ext cx="7763933" cy="1645011"/>
          </a:xfrm>
        </p:spPr>
        <p:txBody>
          <a:bodyPr/>
          <a:lstStyle>
            <a:lvl1pPr algn="ctr">
              <a:defRPr b="1" i="1">
                <a:solidFill>
                  <a:schemeClr val="bg1"/>
                </a:solidFill>
                <a:latin typeface="Futura PT ExtraBold" panose="020B0A02020204020203" pitchFamily="34" charset="0"/>
                <a:ea typeface="Futura PT ExtraBold" panose="020B0A02020204020203" pitchFamily="34" charset="0"/>
                <a:cs typeface="Futura PT ExtraBold" panose="020B0A02020204020203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214034" y="4220442"/>
            <a:ext cx="7763932" cy="443742"/>
          </a:xfrm>
        </p:spPr>
        <p:txBody>
          <a:bodyPr wrap="square">
            <a:noAutofit/>
          </a:bodyPr>
          <a:lstStyle>
            <a:lvl1pPr marL="0" indent="0" algn="ctr">
              <a:buNone/>
              <a:defRPr sz="2400" b="1" i="0" spc="300">
                <a:solidFill>
                  <a:schemeClr val="bg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9449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"/>
            <a:ext cx="12192000" cy="68390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05644" y="2098756"/>
            <a:ext cx="6747077" cy="264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96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95E5-DB04-4292-AF18-1C1CC3CB7FCB}" type="datetimeFigureOut">
              <a:rPr lang="en-GB" smtClean="0"/>
              <a:t>05/12/2018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CEF45-D935-4A36-A580-50BD2005EB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463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95E5-DB04-4292-AF18-1C1CC3CB7FCB}" type="datetimeFigureOut">
              <a:rPr lang="en-GB" smtClean="0"/>
              <a:t>05/12/2018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CEF45-D935-4A36-A580-50BD2005EB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830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95E5-DB04-4292-AF18-1C1CC3CB7FCB}" type="datetimeFigureOut">
              <a:rPr lang="en-GB" smtClean="0"/>
              <a:t>05/12/2018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CEF45-D935-4A36-A580-50BD2005EB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133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95E5-DB04-4292-AF18-1C1CC3CB7FCB}" type="datetimeFigureOut">
              <a:rPr lang="en-GB" smtClean="0"/>
              <a:t>05/12/2018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CEF45-D935-4A36-A580-50BD2005EB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046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95E5-DB04-4292-AF18-1C1CC3CB7FCB}" type="datetimeFigureOut">
              <a:rPr lang="en-GB" smtClean="0"/>
              <a:t>05/12/2018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CEF45-D935-4A36-A580-50BD2005EB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910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95E5-DB04-4292-AF18-1C1CC3CB7FCB}" type="datetimeFigureOut">
              <a:rPr lang="en-GB" smtClean="0"/>
              <a:t>05/12/2018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CEF45-D935-4A36-A580-50BD2005EB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477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95E5-DB04-4292-AF18-1C1CC3CB7FCB}" type="datetimeFigureOut">
              <a:rPr lang="en-GB" smtClean="0"/>
              <a:t>05/12/2018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CEF45-D935-4A36-A580-50BD2005EB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083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95E5-DB04-4292-AF18-1C1CC3CB7FCB}" type="datetimeFigureOut">
              <a:rPr lang="en-GB" smtClean="0"/>
              <a:t>05/12/2018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CEF45-D935-4A36-A580-50BD2005EB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586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695E5-DB04-4292-AF18-1C1CC3CB7FCB}" type="datetimeFigureOut">
              <a:rPr lang="en-GB" smtClean="0"/>
              <a:t>05/12/2018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CEF45-D935-4A36-A580-50BD2005EB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61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jfif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fi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jfif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f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language-reference/keywords/built-in-types-tabl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112" y="0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53973" y="1002535"/>
            <a:ext cx="9062020" cy="491903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4990" y="2398233"/>
            <a:ext cx="9062020" cy="1645011"/>
          </a:xfrm>
        </p:spPr>
        <p:txBody>
          <a:bodyPr/>
          <a:lstStyle/>
          <a:p>
            <a:r>
              <a:rPr lang="en-US" sz="5400" i="0" spc="-150" dirty="0">
                <a:latin typeface="Futura PT Heavy" charset="0"/>
                <a:ea typeface="Futura PT Heavy" charset="0"/>
                <a:cs typeface="Futura PT Heavy" charset="0"/>
              </a:rPr>
              <a:t>LEARNING C#</a:t>
            </a:r>
            <a:endParaRPr lang="en-US" sz="2000" i="0" spc="300" dirty="0">
              <a:latin typeface="Futura PT Heavy" charset="0"/>
              <a:ea typeface="Futura PT Heavy" charset="0"/>
              <a:cs typeface="Futura PT Heavy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041" y="5005954"/>
            <a:ext cx="1482307" cy="60027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266888" y="5095150"/>
            <a:ext cx="28456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spc="300" dirty="0">
                <a:solidFill>
                  <a:schemeClr val="bg1"/>
                </a:solidFill>
                <a:latin typeface="Futura PT Heavy" charset="0"/>
                <a:ea typeface="Futura PT Heavy" charset="0"/>
                <a:cs typeface="Futura PT Heavy" charset="0"/>
              </a:rPr>
              <a:t> September 2017</a:t>
            </a:r>
            <a:endParaRPr lang="en-GB" sz="2000" b="1" spc="300" dirty="0">
              <a:solidFill>
                <a:schemeClr val="bg1"/>
              </a:solidFill>
              <a:latin typeface="Futura PT Heavy" charset="0"/>
              <a:ea typeface="Futura PT Heavy" charset="0"/>
              <a:cs typeface="Futura PT Heav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669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literals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823896"/>
              </p:ext>
            </p:extLst>
          </p:nvPr>
        </p:nvGraphicFramePr>
        <p:xfrm>
          <a:off x="838198" y="1690688"/>
          <a:ext cx="10885228" cy="35763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457133">
                  <a:extLst>
                    <a:ext uri="{9D8B030D-6E8A-4147-A177-3AD203B41FA5}">
                      <a16:colId xmlns:a16="http://schemas.microsoft.com/office/drawing/2014/main" val="1207851850"/>
                    </a:ext>
                  </a:extLst>
                </a:gridCol>
                <a:gridCol w="6428095">
                  <a:extLst>
                    <a:ext uri="{9D8B030D-6E8A-4147-A177-3AD203B41FA5}">
                      <a16:colId xmlns:a16="http://schemas.microsoft.com/office/drawing/2014/main" val="2032253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/>
                        <a:t>Double quotes surround the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"Sausage Egg Cheese"</a:t>
                      </a:r>
                      <a:endParaRPr lang="en-GB" b="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109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What if I want double quotes in the string?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Put</a:t>
                      </a:r>
                      <a:r>
                        <a:rPr lang="en-GB" baseline="0" dirty="0"/>
                        <a:t> two double quotes: </a:t>
                      </a:r>
                      <a:r>
                        <a:rPr lang="en-GB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"He said </a:t>
                      </a:r>
                      <a:r>
                        <a:rPr lang="en-GB" sz="18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""</a:t>
                      </a:r>
                      <a:r>
                        <a:rPr lang="en-GB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Say</a:t>
                      </a:r>
                      <a:r>
                        <a:rPr lang="en-GB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What?!</a:t>
                      </a:r>
                      <a:r>
                        <a:rPr lang="en-GB" sz="18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 """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effectLst/>
                        </a:rPr>
                        <a:t>Or</a:t>
                      </a:r>
                      <a:r>
                        <a:rPr lang="en-GB" sz="1800" kern="1200" baseline="0" dirty="0">
                          <a:effectLst/>
                        </a:rPr>
                        <a:t> escape them:  </a:t>
                      </a:r>
                      <a:r>
                        <a:rPr lang="en-GB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"He said \</a:t>
                      </a:r>
                      <a:r>
                        <a:rPr lang="en-GB" sz="18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"</a:t>
                      </a:r>
                      <a:r>
                        <a:rPr lang="en-GB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Say</a:t>
                      </a:r>
                      <a:r>
                        <a:rPr lang="en-GB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What?!\</a:t>
                      </a:r>
                      <a:r>
                        <a:rPr lang="en-GB" sz="18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""</a:t>
                      </a:r>
                      <a:endParaRPr lang="en-GB" sz="1800" kern="12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997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How</a:t>
                      </a:r>
                      <a:r>
                        <a:rPr lang="en-GB" baseline="0" dirty="0"/>
                        <a:t> do I insert special characters, like newlines, and tabs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"</a:t>
                      </a:r>
                      <a:r>
                        <a:rPr lang="en-GB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Here is a new line: \n</a:t>
                      </a:r>
                      <a:r>
                        <a:rPr lang="en-GB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 and here is a tab: \t </a:t>
                      </a:r>
                      <a:r>
                        <a:rPr lang="en-GB" sz="18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"</a:t>
                      </a:r>
                      <a:r>
                        <a:rPr lang="en-GB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en-GB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31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That makes it difficult to read. Verbatim strings!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@"This is a verbatim string with any special</a:t>
                      </a:r>
                      <a:r>
                        <a:rPr lang="en-GB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character in it</a:t>
                      </a:r>
                    </a:p>
                    <a:p>
                      <a:r>
                        <a:rPr lang="en-GB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that can go over</a:t>
                      </a:r>
                    </a:p>
                    <a:p>
                      <a:r>
                        <a:rPr lang="en-GB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multiple lines!"</a:t>
                      </a:r>
                      <a:endParaRPr lang="en-GB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314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Old </a:t>
                      </a:r>
                      <a:r>
                        <a:rPr lang="en-GB" dirty="0" err="1"/>
                        <a:t>skool</a:t>
                      </a:r>
                      <a:r>
                        <a:rPr lang="en-GB" dirty="0"/>
                        <a:t> formatting, with positional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solidFill>
                            <a:schemeClr val="accent1"/>
                          </a:solidFill>
                        </a:rPr>
                        <a:t>string</a:t>
                      </a:r>
                      <a:r>
                        <a:rPr lang="en-GB" dirty="0" err="1"/>
                        <a:t>.</a:t>
                      </a:r>
                      <a:r>
                        <a:rPr lang="en-GB" dirty="0" err="1">
                          <a:solidFill>
                            <a:schemeClr val="accent1"/>
                          </a:solidFill>
                        </a:rPr>
                        <a:t>Format</a:t>
                      </a:r>
                      <a:r>
                        <a:rPr lang="en-GB" dirty="0"/>
                        <a:t>(</a:t>
                      </a:r>
                      <a:r>
                        <a:rPr lang="en-GB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"I am {0}</a:t>
                      </a:r>
                      <a:r>
                        <a:rPr lang="en-GB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{1}"</a:t>
                      </a:r>
                      <a:r>
                        <a:rPr lang="en-GB" baseline="0" dirty="0"/>
                        <a:t>, </a:t>
                      </a:r>
                      <a:r>
                        <a:rPr lang="en-GB" b="1" baseline="0" dirty="0" err="1"/>
                        <a:t>nameVar</a:t>
                      </a:r>
                      <a:r>
                        <a:rPr lang="en-GB" baseline="0" dirty="0"/>
                        <a:t>, </a:t>
                      </a:r>
                      <a:r>
                        <a:rPr lang="en-GB" b="1" baseline="0" dirty="0" err="1"/>
                        <a:t>surnameVar</a:t>
                      </a:r>
                      <a:r>
                        <a:rPr lang="en-GB" baseline="0" dirty="0"/>
                        <a:t>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666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Hipster interpolation!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$"I am</a:t>
                      </a:r>
                      <a:r>
                        <a:rPr lang="en-GB" dirty="0"/>
                        <a:t> { </a:t>
                      </a:r>
                      <a:r>
                        <a:rPr lang="en-GB" b="1" dirty="0" err="1"/>
                        <a:t>nameVar</a:t>
                      </a:r>
                      <a:r>
                        <a:rPr lang="en-GB" dirty="0"/>
                        <a:t>} { </a:t>
                      </a:r>
                      <a:r>
                        <a:rPr lang="en-GB" b="1" dirty="0" err="1"/>
                        <a:t>surnameVar</a:t>
                      </a:r>
                      <a:r>
                        <a:rPr lang="en-GB" dirty="0"/>
                        <a:t> }</a:t>
                      </a:r>
                      <a:r>
                        <a:rPr lang="en-GB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789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0679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3069" y="1310185"/>
            <a:ext cx="62777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Built in type, that can hold many things of the same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They have a fixed length, defined when you create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Indexable – zero based, watch out!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Access items through the positional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Can initialise values in the array when defining the array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71934" y="4985887"/>
            <a:ext cx="8039380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myPets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new 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tigger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"sandy"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"mischief"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"whiskers"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B8B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myPets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[0]);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B8B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myPets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[4]);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myPets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[2]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monty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myPets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[0]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(1977, 4, 4);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776" y="389083"/>
            <a:ext cx="4772691" cy="32294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0050" y="3995148"/>
            <a:ext cx="1971950" cy="1981477"/>
          </a:xfrm>
          <a:prstGeom prst="rect">
            <a:avLst/>
          </a:prstGeom>
        </p:spPr>
      </p:pic>
      <p:sp>
        <p:nvSpPr>
          <p:cNvPr id="9" name="Arc 8">
            <a:extLst/>
          </p:cNvPr>
          <p:cNvSpPr/>
          <p:nvPr/>
        </p:nvSpPr>
        <p:spPr>
          <a:xfrm rot="9114076" flipH="1">
            <a:off x="9980580" y="3281448"/>
            <a:ext cx="1081885" cy="1648132"/>
          </a:xfrm>
          <a:prstGeom prst="arc">
            <a:avLst>
              <a:gd name="adj1" fmla="val 19140825"/>
              <a:gd name="adj2" fmla="val 142064"/>
            </a:avLst>
          </a:prstGeom>
          <a:ln>
            <a:solidFill>
              <a:srgbClr val="00B0F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11074617" y="4814161"/>
            <a:ext cx="476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226563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 and Value types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10515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Value Types</a:t>
            </a:r>
          </a:p>
          <a:p>
            <a:r>
              <a:rPr lang="en-GB" sz="2400" dirty="0"/>
              <a:t>The bucket is big enough to hold the whole thing it. </a:t>
            </a:r>
          </a:p>
          <a:p>
            <a:endParaRPr lang="en-GB" sz="2400" dirty="0"/>
          </a:p>
          <a:p>
            <a:r>
              <a:rPr lang="en-GB" sz="2400" b="1" dirty="0"/>
              <a:t>Reference Types</a:t>
            </a: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There are actually 2 buckets – only one with a name though.  WTF?!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0070C0"/>
                </a:solidFill>
              </a:rPr>
              <a:t>The Named Bucket</a:t>
            </a:r>
            <a:r>
              <a:rPr lang="en-GB" sz="2400" b="1" dirty="0">
                <a:solidFill>
                  <a:srgbClr val="FF0000"/>
                </a:solidFill>
              </a:rPr>
              <a:t>*</a:t>
            </a:r>
            <a:r>
              <a:rPr lang="en-GB" sz="2400" dirty="0"/>
              <a:t>: teeny-tiny named bucket, which just holds a number: an address to a position in memory where The Data Bucket can be found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0070C0"/>
                </a:solidFill>
              </a:rPr>
              <a:t>The Data Bucket</a:t>
            </a:r>
            <a:r>
              <a:rPr lang="en-GB" sz="2400" b="1" dirty="0">
                <a:solidFill>
                  <a:srgbClr val="FF0000"/>
                </a:solidFill>
              </a:rPr>
              <a:t>*</a:t>
            </a:r>
            <a:r>
              <a:rPr lang="en-GB" sz="2400" dirty="0"/>
              <a:t>:  Holds all the data for the thing you are storing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6287" y="6059606"/>
            <a:ext cx="915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*</a:t>
            </a:r>
            <a:r>
              <a:rPr lang="en-GB" dirty="0"/>
              <a:t> </a:t>
            </a:r>
            <a:r>
              <a:rPr lang="en-GB" u="sng" dirty="0">
                <a:solidFill>
                  <a:srgbClr val="FF0000"/>
                </a:solidFill>
              </a:rPr>
              <a:t>Warning</a:t>
            </a:r>
            <a:r>
              <a:rPr lang="en-GB" dirty="0">
                <a:solidFill>
                  <a:srgbClr val="FF0000"/>
                </a:solidFill>
              </a:rPr>
              <a:t> These names are made up, to continue with the bucket metaphor!  They are not industry recognized terms </a:t>
            </a:r>
            <a:r>
              <a:rPr lang="en-GB" dirty="0">
                <a:solidFill>
                  <a:srgbClr val="FF0000"/>
                </a:solidFill>
                <a:sym typeface="Wingdings" panose="05000000000000000000" pitchFamily="2" charset="2"/>
              </a:rPr>
              <a:t>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01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 types – a picture!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317" y="4242795"/>
            <a:ext cx="1790950" cy="20100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20991">
            <a:off x="8280371" y="2209044"/>
            <a:ext cx="3667125" cy="1247775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6708359" y="4872712"/>
            <a:ext cx="1473958" cy="834708"/>
            <a:chOff x="1356816" y="4662848"/>
            <a:chExt cx="1473958" cy="83470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6199" y="4662848"/>
              <a:ext cx="553796" cy="556472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356816" y="5128224"/>
              <a:ext cx="1473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err="1"/>
                <a:t>dadsCar</a:t>
              </a:r>
              <a:endParaRPr lang="en-GB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655399" y="4756418"/>
              <a:ext cx="4383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97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244640" y="6187743"/>
            <a:ext cx="431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(bucket is located at position 97 in memory)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31610" y="5011830"/>
            <a:ext cx="813179" cy="834708"/>
            <a:chOff x="2676852" y="2581198"/>
            <a:chExt cx="813179" cy="834708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6544" y="2581198"/>
              <a:ext cx="553796" cy="556472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2676852" y="3046574"/>
              <a:ext cx="813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err="1"/>
                <a:t>myCar</a:t>
              </a:r>
              <a:endParaRPr lang="en-GB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45744" y="2674768"/>
              <a:ext cx="4383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12</a:t>
              </a:r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856" y="4242795"/>
            <a:ext cx="1790950" cy="201005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26189">
            <a:off x="2553798" y="1961378"/>
            <a:ext cx="2409825" cy="1895475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>
            <a:off x="1378424" y="5429184"/>
            <a:ext cx="1310185" cy="0"/>
          </a:xfrm>
          <a:prstGeom prst="line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697337" y="5290066"/>
            <a:ext cx="696036" cy="0"/>
          </a:xfrm>
          <a:prstGeom prst="line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42861" y="6252851"/>
            <a:ext cx="431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(bucket is located at position 12 in memory)</a:t>
            </a:r>
          </a:p>
        </p:txBody>
      </p:sp>
      <p:sp>
        <p:nvSpPr>
          <p:cNvPr id="31" name="Arc 30">
            <a:extLst/>
          </p:cNvPr>
          <p:cNvSpPr/>
          <p:nvPr/>
        </p:nvSpPr>
        <p:spPr>
          <a:xfrm rot="12485924">
            <a:off x="3524223" y="3345164"/>
            <a:ext cx="1081885" cy="1648132"/>
          </a:xfrm>
          <a:prstGeom prst="arc">
            <a:avLst>
              <a:gd name="adj1" fmla="val 19140825"/>
              <a:gd name="adj2" fmla="val 142064"/>
            </a:avLst>
          </a:prstGeom>
          <a:ln>
            <a:solidFill>
              <a:srgbClr val="00B0F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Arc 31">
            <a:extLst/>
          </p:cNvPr>
          <p:cNvSpPr/>
          <p:nvPr/>
        </p:nvSpPr>
        <p:spPr>
          <a:xfrm rot="12485924">
            <a:off x="9224299" y="3264613"/>
            <a:ext cx="1081885" cy="1648132"/>
          </a:xfrm>
          <a:prstGeom prst="arc">
            <a:avLst>
              <a:gd name="adj1" fmla="val 19140825"/>
              <a:gd name="adj2" fmla="val 142064"/>
            </a:avLst>
          </a:prstGeom>
          <a:ln>
            <a:solidFill>
              <a:srgbClr val="00B0F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810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972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 txBox="1">
            <a:spLocks/>
          </p:cNvSpPr>
          <p:nvPr/>
        </p:nvSpPr>
        <p:spPr>
          <a:xfrm>
            <a:off x="2498499" y="3965381"/>
            <a:ext cx="7173533" cy="114676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 b="1" i="0" kern="1200" spc="300">
                <a:solidFill>
                  <a:schemeClr val="bg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Futura PT Medium" charset="0"/>
                <a:ea typeface="Futura PT Medium" charset="0"/>
                <a:cs typeface="Futura PT Medium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Futura PT Medium" charset="0"/>
                <a:ea typeface="Futura PT Medium" charset="0"/>
                <a:cs typeface="Futura PT Medium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Futura PT Medium" charset="0"/>
                <a:ea typeface="Futura PT Medium" charset="0"/>
                <a:cs typeface="Futura PT Medium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Futura PT Medium" charset="0"/>
                <a:ea typeface="Futura PT Medium" charset="0"/>
                <a:cs typeface="Futura PT Medium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Complete the following </a:t>
            </a:r>
            <a:r>
              <a:rPr lang="en-US" dirty="0" err="1"/>
              <a:t>Koans</a:t>
            </a:r>
            <a:r>
              <a:rPr lang="en-US" dirty="0"/>
              <a:t>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About Floats</a:t>
            </a:r>
          </a:p>
          <a:p>
            <a:pPr algn="ctr"/>
            <a:r>
              <a:rPr lang="en-US" dirty="0"/>
              <a:t>About Strings</a:t>
            </a:r>
          </a:p>
          <a:p>
            <a:pPr algn="ctr"/>
            <a:r>
              <a:rPr lang="en-US" dirty="0"/>
              <a:t>About Arrays 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2975017" y="1899125"/>
            <a:ext cx="6220495" cy="121140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1" kern="1200">
                <a:solidFill>
                  <a:schemeClr val="bg1"/>
                </a:solidFill>
                <a:latin typeface="Futura PT ExtraBold Oblique" charset="0"/>
                <a:ea typeface="Futura PT ExtraBold Oblique" charset="0"/>
                <a:cs typeface="Futura PT ExtraBold Oblique" charset="0"/>
              </a:defRPr>
            </a:lvl1pPr>
          </a:lstStyle>
          <a:p>
            <a:pPr algn="ctr"/>
            <a:r>
              <a:rPr lang="en-US" sz="7200" spc="600" dirty="0">
                <a:latin typeface="+mj-lt"/>
                <a:ea typeface="+mj-ea"/>
                <a:cs typeface="+mj-cs"/>
              </a:rPr>
              <a:t>Over To You!</a:t>
            </a:r>
          </a:p>
        </p:txBody>
      </p:sp>
    </p:spTree>
    <p:extLst>
      <p:ext uri="{BB962C8B-B14F-4D97-AF65-F5344CB8AC3E}">
        <p14:creationId xmlns:p14="http://schemas.microsoft.com/office/powerpoint/2010/main" val="2642072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7200" b="1" spc="600" dirty="0">
                <a:solidFill>
                  <a:schemeClr val="bg1"/>
                </a:solidFill>
              </a:rPr>
              <a:t>CONTROL FLOW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bg1"/>
                </a:solidFill>
              </a:rPr>
              <a:t>Errr</a:t>
            </a:r>
            <a:r>
              <a:rPr lang="en-GB" dirty="0">
                <a:solidFill>
                  <a:schemeClr val="bg1"/>
                </a:solidFill>
              </a:rPr>
              <a:t>.. What happens next?!?!</a:t>
            </a:r>
          </a:p>
        </p:txBody>
      </p:sp>
    </p:spTree>
    <p:extLst>
      <p:ext uri="{BB962C8B-B14F-4D97-AF65-F5344CB8AC3E}">
        <p14:creationId xmlns:p14="http://schemas.microsoft.com/office/powerpoint/2010/main" val="198045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Branching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451" y="-149401"/>
            <a:ext cx="4421875" cy="1992055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688710" y="1994620"/>
            <a:ext cx="2765501" cy="2550338"/>
            <a:chOff x="428767" y="1992055"/>
            <a:chExt cx="2765501" cy="2550338"/>
          </a:xfrm>
        </p:grpSpPr>
        <p:sp>
          <p:nvSpPr>
            <p:cNvPr id="3" name="Rectangle 1"/>
            <p:cNvSpPr>
              <a:spLocks noChangeArrowheads="1"/>
            </p:cNvSpPr>
            <p:nvPr/>
          </p:nvSpPr>
          <p:spPr bwMode="auto">
            <a:xfrm>
              <a:off x="428767" y="2480290"/>
              <a:ext cx="2765501" cy="206210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E0"/>
                  </a:solidFill>
                  <a:effectLst/>
                  <a:latin typeface="Consolas" panose="020B0609020204030204" pitchFamily="49" charset="0"/>
                </a:rPr>
                <a:t>if 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en-US" altLang="en-US" sz="1600" b="0" i="0" u="none" strike="noStrike" cap="none" normalizeH="0" baseline="0" dirty="0" err="1">
                  <a:ln>
                    <a:noFill/>
                  </a:ln>
                  <a:solidFill>
                    <a:srgbClr val="00008B"/>
                  </a:solidFill>
                  <a:effectLst/>
                  <a:latin typeface="Consolas" panose="020B0609020204030204" pitchFamily="49" charset="0"/>
                </a:rPr>
                <a:t>booleanExpression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  <a:b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  <a:b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   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7F00"/>
                  </a:solidFill>
                  <a:effectLst/>
                  <a:latin typeface="Consolas" panose="020B0609020204030204" pitchFamily="49" charset="0"/>
                </a:rPr>
                <a:t>// Go here if true</a:t>
              </a:r>
              <a:b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7F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  <a:b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E0"/>
                  </a:solidFill>
                  <a:effectLst/>
                  <a:latin typeface="Consolas" panose="020B0609020204030204" pitchFamily="49" charset="0"/>
                </a:rPr>
                <a:t>else</a:t>
              </a:r>
              <a:b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E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  <a:b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   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7F00"/>
                  </a:solidFill>
                  <a:effectLst/>
                  <a:latin typeface="Consolas" panose="020B0609020204030204" pitchFamily="49" charset="0"/>
                </a:rPr>
                <a:t>// Go here if false</a:t>
              </a:r>
              <a:b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7F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6036" y="1992055"/>
              <a:ext cx="2674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If statements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024519" y="1994620"/>
            <a:ext cx="5458546" cy="4286771"/>
            <a:chOff x="4203510" y="1964241"/>
            <a:chExt cx="5458546" cy="4286771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4203510" y="2465360"/>
              <a:ext cx="5458546" cy="378565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 err="1">
                  <a:ln>
                    <a:noFill/>
                  </a:ln>
                  <a:solidFill>
                    <a:srgbClr val="0000E0"/>
                  </a:solidFill>
                  <a:effectLst/>
                  <a:latin typeface="Consolas" panose="020B0609020204030204" pitchFamily="49" charset="0"/>
                </a:rPr>
                <a:t>var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E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en-US" altLang="en-US" sz="1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value 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= 6;</a:t>
              </a:r>
              <a:b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E0"/>
                  </a:solidFill>
                  <a:effectLst/>
                  <a:latin typeface="Consolas" panose="020B0609020204030204" pitchFamily="49" charset="0"/>
                </a:rPr>
                <a:t>switch 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en-US" altLang="en-US" sz="1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value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  <a:b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  <a:b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   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E0"/>
                  </a:solidFill>
                  <a:effectLst/>
                  <a:latin typeface="Consolas" panose="020B0609020204030204" pitchFamily="49" charset="0"/>
                </a:rPr>
                <a:t>case 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1:</a:t>
              </a:r>
              <a:b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   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E0"/>
                  </a:solidFill>
                  <a:effectLst/>
                  <a:latin typeface="Consolas" panose="020B0609020204030204" pitchFamily="49" charset="0"/>
                </a:rPr>
                <a:t>case 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4:</a:t>
              </a:r>
              <a:b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       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7F00"/>
                  </a:solidFill>
                  <a:effectLst/>
                  <a:latin typeface="Consolas" panose="020B0609020204030204" pitchFamily="49" charset="0"/>
                </a:rPr>
                <a:t>// Go here when 1 or 4</a:t>
              </a:r>
              <a:b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7F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7F00"/>
                  </a:solidFill>
                  <a:effectLst/>
                  <a:latin typeface="Consolas" panose="020B0609020204030204" pitchFamily="49" charset="0"/>
                </a:rPr>
                <a:t>        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E0"/>
                  </a:solidFill>
                  <a:effectLst/>
                  <a:latin typeface="Consolas" panose="020B0609020204030204" pitchFamily="49" charset="0"/>
                </a:rPr>
                <a:t>break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b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   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E0"/>
                  </a:solidFill>
                  <a:effectLst/>
                  <a:latin typeface="Consolas" panose="020B0609020204030204" pitchFamily="49" charset="0"/>
                </a:rPr>
                <a:t>case 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2:</a:t>
              </a:r>
              <a:b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       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7F00"/>
                  </a:solidFill>
                  <a:effectLst/>
                  <a:latin typeface="Consolas" panose="020B0609020204030204" pitchFamily="49" charset="0"/>
                </a:rPr>
                <a:t>// Go here when 2</a:t>
              </a:r>
              <a:b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7F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7F00"/>
                  </a:solidFill>
                  <a:effectLst/>
                  <a:latin typeface="Consolas" panose="020B0609020204030204" pitchFamily="49" charset="0"/>
                </a:rPr>
                <a:t>        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E0"/>
                  </a:solidFill>
                  <a:effectLst/>
                  <a:latin typeface="Consolas" panose="020B0609020204030204" pitchFamily="49" charset="0"/>
                </a:rPr>
                <a:t>break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b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   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E0"/>
                  </a:solidFill>
                  <a:effectLst/>
                  <a:latin typeface="Consolas" panose="020B0609020204030204" pitchFamily="49" charset="0"/>
                </a:rPr>
                <a:t>default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</a:t>
              </a:r>
              <a:b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       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7F00"/>
                  </a:solidFill>
                  <a:effectLst/>
                  <a:latin typeface="Consolas" panose="020B0609020204030204" pitchFamily="49" charset="0"/>
                </a:rPr>
                <a:t>// Go here when no previous cases match</a:t>
              </a:r>
              <a:b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7F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7F00"/>
                  </a:solidFill>
                  <a:effectLst/>
                  <a:latin typeface="Consolas" panose="020B0609020204030204" pitchFamily="49" charset="0"/>
                </a:rPr>
                <a:t>        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E0"/>
                  </a:solidFill>
                  <a:effectLst/>
                  <a:latin typeface="Consolas" panose="020B0609020204030204" pitchFamily="49" charset="0"/>
                </a:rPr>
                <a:t>break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b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  <a:b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E0"/>
                  </a:solidFill>
                  <a:effectLst/>
                  <a:latin typeface="Consolas" panose="020B0609020204030204" pitchFamily="49" charset="0"/>
                </a:rPr>
                <a:t>return </a:t>
              </a:r>
              <a:r>
                <a:rPr kumimoji="0" lang="en-US" altLang="en-US" sz="1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value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203510" y="1964241"/>
              <a:ext cx="2674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switch statements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05979" y="5337125"/>
            <a:ext cx="3663182" cy="1246495"/>
            <a:chOff x="446036" y="5357000"/>
            <a:chExt cx="3663182" cy="1246495"/>
          </a:xfrm>
        </p:grpSpPr>
        <p:sp>
          <p:nvSpPr>
            <p:cNvPr id="13" name="TextBox 12"/>
            <p:cNvSpPr txBox="1"/>
            <p:nvPr/>
          </p:nvSpPr>
          <p:spPr>
            <a:xfrm>
              <a:off x="446036" y="5357000"/>
              <a:ext cx="2674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Conditional operator</a:t>
              </a:r>
            </a:p>
          </p:txBody>
        </p:sp>
        <p:sp>
          <p:nvSpPr>
            <p:cNvPr id="18" name="Rectangle 6"/>
            <p:cNvSpPr>
              <a:spLocks noChangeArrowheads="1"/>
            </p:cNvSpPr>
            <p:nvPr/>
          </p:nvSpPr>
          <p:spPr bwMode="auto">
            <a:xfrm>
              <a:off x="446036" y="5772498"/>
              <a:ext cx="3663182" cy="8309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 err="1">
                  <a:ln>
                    <a:noFill/>
                  </a:ln>
                  <a:solidFill>
                    <a:srgbClr val="0000E0"/>
                  </a:solidFill>
                  <a:effectLst/>
                  <a:latin typeface="Consolas" panose="020B0609020204030204" pitchFamily="49" charset="0"/>
                </a:rPr>
                <a:t>var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E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en-US" altLang="en-US" sz="160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result</a:t>
              </a:r>
              <a:r>
                <a:rPr kumimoji="0" lang="en-US" altLang="en-US" sz="1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= </a:t>
              </a:r>
              <a:r>
                <a:rPr lang="en-US" altLang="en-US" sz="1600" dirty="0" err="1">
                  <a:solidFill>
                    <a:srgbClr val="00008B"/>
                  </a:solidFill>
                  <a:latin typeface="Consolas" panose="020B0609020204030204" pitchFamily="49" charset="0"/>
                </a:rPr>
                <a:t>booleanExpression</a:t>
              </a:r>
              <a:r>
                <a:rPr kumimoji="0" lang="en-US" altLang="en-US" sz="1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br>
                <a:rPr kumimoji="0" lang="en-US" altLang="en-US" sz="1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   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? </a:t>
              </a:r>
              <a:r>
                <a:rPr kumimoji="0" lang="en-US" altLang="en-US" sz="1600" b="1" i="0" u="none" strike="noStrike" cap="none" normalizeH="0" baseline="0" dirty="0" err="1">
                  <a:ln>
                    <a:noFill/>
                  </a:ln>
                  <a:solidFill>
                    <a:srgbClr val="800080"/>
                  </a:solidFill>
                  <a:effectLst/>
                  <a:latin typeface="Consolas" panose="020B0609020204030204" pitchFamily="49" charset="0"/>
                </a:rPr>
                <a:t>valueIfTrue</a:t>
              </a:r>
              <a:r>
                <a:rPr kumimoji="0" lang="en-US" altLang="en-US" sz="1600" b="1" i="0" u="none" strike="noStrike" cap="none" normalizeH="0" baseline="0" dirty="0">
                  <a:ln>
                    <a:noFill/>
                  </a:ln>
                  <a:solidFill>
                    <a:srgbClr val="800080"/>
                  </a:solidFill>
                  <a:effectLst/>
                  <a:latin typeface="Consolas" panose="020B0609020204030204" pitchFamily="49" charset="0"/>
                </a:rPr>
                <a:t> </a:t>
              </a:r>
              <a:br>
                <a:rPr kumimoji="0" lang="en-US" altLang="en-US" sz="1600" b="1" i="0" u="none" strike="noStrike" cap="none" normalizeH="0" baseline="0" dirty="0">
                  <a:ln>
                    <a:noFill/>
                  </a:ln>
                  <a:solidFill>
                    <a:srgbClr val="80008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600" b="1" i="0" u="none" strike="noStrike" cap="none" normalizeH="0" baseline="0" dirty="0">
                  <a:ln>
                    <a:noFill/>
                  </a:ln>
                  <a:solidFill>
                    <a:srgbClr val="800080"/>
                  </a:solidFill>
                  <a:effectLst/>
                  <a:latin typeface="Consolas" panose="020B0609020204030204" pitchFamily="49" charset="0"/>
                </a:rPr>
                <a:t>    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 </a:t>
              </a:r>
              <a:r>
                <a:rPr kumimoji="0" lang="en-US" altLang="en-US" sz="1600" b="1" i="0" u="none" strike="noStrike" cap="none" normalizeH="0" baseline="0" dirty="0" err="1">
                  <a:ln>
                    <a:noFill/>
                  </a:ln>
                  <a:solidFill>
                    <a:srgbClr val="800080"/>
                  </a:solidFill>
                  <a:effectLst/>
                  <a:latin typeface="Consolas" panose="020B0609020204030204" pitchFamily="49" charset="0"/>
                </a:rPr>
                <a:t>valueIfFalse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1521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681" y="144966"/>
            <a:ext cx="10515600" cy="1325563"/>
          </a:xfrm>
        </p:spPr>
        <p:txBody>
          <a:bodyPr/>
          <a:lstStyle/>
          <a:p>
            <a:r>
              <a:rPr lang="en-GB" dirty="0"/>
              <a:t>Looping and repeating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454435" y="5407891"/>
            <a:ext cx="5346335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counter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1;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counter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 5;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B8B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12792" y="1620300"/>
            <a:ext cx="5182700" cy="2347418"/>
            <a:chOff x="612792" y="1620300"/>
            <a:chExt cx="5182700" cy="2347418"/>
          </a:xfrm>
        </p:grpSpPr>
        <p:sp>
          <p:nvSpPr>
            <p:cNvPr id="3" name="Rectangle 1"/>
            <p:cNvSpPr>
              <a:spLocks noChangeArrowheads="1"/>
            </p:cNvSpPr>
            <p:nvPr/>
          </p:nvSpPr>
          <p:spPr bwMode="auto">
            <a:xfrm>
              <a:off x="612792" y="2398058"/>
              <a:ext cx="3663182" cy="15696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E0"/>
                  </a:solidFill>
                  <a:effectLst/>
                  <a:latin typeface="Consolas" panose="020B0609020204030204" pitchFamily="49" charset="0"/>
                </a:rPr>
                <a:t>bool </a:t>
              </a:r>
              <a:r>
                <a:rPr kumimoji="0" lang="en-US" altLang="en-US" sz="16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booleanExpression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b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E0"/>
                  </a:solidFill>
                  <a:effectLst/>
                  <a:latin typeface="Consolas" panose="020B0609020204030204" pitchFamily="49" charset="0"/>
                </a:rPr>
                <a:t>while 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en-US" altLang="en-US" sz="16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booleanExpression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  <a:b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  <a:b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   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7F00"/>
                  </a:solidFill>
                  <a:effectLst/>
                  <a:latin typeface="Consolas" panose="020B0609020204030204" pitchFamily="49" charset="0"/>
                </a:rPr>
                <a:t>// execute these statements</a:t>
              </a:r>
              <a:b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7F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7F00"/>
                  </a:solidFill>
                  <a:effectLst/>
                  <a:latin typeface="Consolas" panose="020B0609020204030204" pitchFamily="49" charset="0"/>
                </a:rPr>
                <a:t>    // ..</a:t>
              </a:r>
              <a:b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7F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2792" y="1620300"/>
              <a:ext cx="51827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/>
                <a:t>while loop</a:t>
              </a:r>
            </a:p>
            <a:p>
              <a:r>
                <a:rPr lang="en-GB" sz="2000" dirty="0"/>
                <a:t>Repeat statements while something is true</a:t>
              </a:r>
            </a:p>
          </p:txBody>
        </p:sp>
      </p:grp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12792" y="5284781"/>
            <a:ext cx="3663182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do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F00"/>
                </a:solidFill>
                <a:effectLst/>
                <a:latin typeface="Consolas" panose="020B0609020204030204" pitchFamily="49" charset="0"/>
              </a:rPr>
              <a:t>// execute these statements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F00"/>
                </a:solidFill>
                <a:effectLst/>
                <a:latin typeface="Consolas" panose="020B0609020204030204" pitchFamily="49" charset="0"/>
              </a:rPr>
              <a:t>    // ..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booleanExpression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54435" y="2950287"/>
            <a:ext cx="48993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for loop – old </a:t>
            </a:r>
            <a:r>
              <a:rPr lang="en-GB" sz="2000" b="1" dirty="0" err="1"/>
              <a:t>skool</a:t>
            </a:r>
            <a:endParaRPr lang="en-GB" sz="2000" b="1" dirty="0"/>
          </a:p>
          <a:p>
            <a:r>
              <a:rPr lang="en-GB" sz="2000" dirty="0"/>
              <a:t>Manage a looping variable to determine when to stop looping </a:t>
            </a:r>
          </a:p>
          <a:p>
            <a:endParaRPr lang="en-GB" sz="2000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6454435" y="365125"/>
            <a:ext cx="4899365" cy="2108707"/>
            <a:chOff x="5664557" y="1723357"/>
            <a:chExt cx="4899365" cy="2108707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5666704" y="2508625"/>
              <a:ext cx="4224233" cy="132343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 err="1">
                  <a:ln>
                    <a:noFill/>
                  </a:ln>
                  <a:solidFill>
                    <a:srgbClr val="0000E0"/>
                  </a:solidFill>
                  <a:effectLst/>
                  <a:latin typeface="Consolas" panose="020B0609020204030204" pitchFamily="49" charset="0"/>
                </a:rPr>
                <a:t>var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E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numbers = 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E0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[] {1, 2, 3, 4, 5};</a:t>
              </a:r>
              <a:b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600" b="0" i="0" u="none" strike="noStrike" cap="none" normalizeH="0" baseline="0" dirty="0" err="1">
                  <a:ln>
                    <a:noFill/>
                  </a:ln>
                  <a:solidFill>
                    <a:srgbClr val="0000E0"/>
                  </a:solidFill>
                  <a:effectLst/>
                  <a:latin typeface="Consolas" panose="020B0609020204030204" pitchFamily="49" charset="0"/>
                </a:rPr>
                <a:t>foreach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E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en-US" altLang="en-US" sz="1600" b="0" i="0" u="none" strike="noStrike" cap="none" normalizeH="0" baseline="0" dirty="0" err="1">
                  <a:ln>
                    <a:noFill/>
                  </a:ln>
                  <a:solidFill>
                    <a:srgbClr val="0000E0"/>
                  </a:solidFill>
                  <a:effectLst/>
                  <a:latin typeface="Consolas" panose="020B0609020204030204" pitchFamily="49" charset="0"/>
                </a:rPr>
                <a:t>var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E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en-US" altLang="en-US" sz="1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number 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E0"/>
                  </a:solidFill>
                  <a:effectLst/>
                  <a:latin typeface="Consolas" panose="020B0609020204030204" pitchFamily="49" charset="0"/>
                </a:rPr>
                <a:t>in 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numbers)</a:t>
              </a:r>
              <a:b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  <a:b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   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7F00"/>
                  </a:solidFill>
                  <a:effectLst/>
                  <a:latin typeface="Consolas" panose="020B0609020204030204" pitchFamily="49" charset="0"/>
                </a:rPr>
                <a:t>// do something with the number</a:t>
              </a:r>
              <a:b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7F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 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664557" y="1723357"/>
              <a:ext cx="489936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 err="1"/>
                <a:t>foreach</a:t>
              </a:r>
              <a:r>
                <a:rPr lang="en-GB" sz="2000" b="1" dirty="0"/>
                <a:t> loop</a:t>
              </a:r>
            </a:p>
            <a:p>
              <a:r>
                <a:rPr lang="en-GB" sz="2000" dirty="0"/>
                <a:t>Loop over each element in a set</a:t>
              </a:r>
            </a:p>
            <a:p>
              <a:endParaRPr lang="en-GB" sz="2000" b="1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12792" y="4441279"/>
            <a:ext cx="48993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do loop</a:t>
            </a:r>
          </a:p>
          <a:p>
            <a:r>
              <a:rPr lang="en-GB" sz="2000" dirty="0"/>
              <a:t>Repeat statements while something is true</a:t>
            </a:r>
          </a:p>
          <a:p>
            <a:endParaRPr lang="en-GB" sz="2000" b="1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6454435" y="4154401"/>
            <a:ext cx="5458546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en-US" sz="16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booleanExpression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en-US" sz="16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afterEachLoop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statements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102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Jail break!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0769" y="2355891"/>
            <a:ext cx="43648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i="1" dirty="0">
                <a:solidFill>
                  <a:srgbClr val="0070C0"/>
                </a:solidFill>
              </a:rPr>
              <a:t>break</a:t>
            </a:r>
            <a:r>
              <a:rPr lang="en-GB" sz="2400" dirty="0"/>
              <a:t> terminates the loop, and moves to the next statement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465196" y="3852091"/>
            <a:ext cx="5253361" cy="16004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myPets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{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tigger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"sandy"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"mischief"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"whiskers"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index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1;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index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myPets.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400" dirty="0" err="1">
                <a:solidFill>
                  <a:srgbClr val="00008B"/>
                </a:solidFill>
                <a:latin typeface="Consolas" panose="020B0609020204030204" pitchFamily="49" charset="0"/>
              </a:rPr>
              <a:t>Console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400" dirty="0" err="1">
                <a:solidFill>
                  <a:srgbClr val="008B8B"/>
                </a:solidFill>
                <a:latin typeface="Consolas" panose="020B0609020204030204" pitchFamily="49" charset="0"/>
              </a:rPr>
              <a:t>WriteLine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myPets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index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80769" y="3852091"/>
            <a:ext cx="5253361" cy="16004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myPets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{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tigger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"sandy"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"mischief"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"whiskers"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index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1;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index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myPets.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8B8B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myPets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65196" y="2354948"/>
            <a:ext cx="33833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i="1" dirty="0">
                <a:solidFill>
                  <a:srgbClr val="0070C0"/>
                </a:solidFill>
              </a:rPr>
              <a:t>continue</a:t>
            </a:r>
            <a:r>
              <a:rPr lang="en-GB" sz="2400" dirty="0"/>
              <a:t> terminates only </a:t>
            </a:r>
          </a:p>
          <a:p>
            <a:r>
              <a:rPr lang="en-GB" sz="2400" dirty="0"/>
              <a:t>the current iteration</a:t>
            </a:r>
          </a:p>
        </p:txBody>
      </p:sp>
    </p:spTree>
    <p:extLst>
      <p:ext uri="{BB962C8B-B14F-4D97-AF65-F5344CB8AC3E}">
        <p14:creationId xmlns:p14="http://schemas.microsoft.com/office/powerpoint/2010/main" val="1665538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/ Methods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6975" y="1587657"/>
            <a:ext cx="109856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Group a bunch of statements into together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Calling the function, will execute those statements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Can send information to the function, to be used by the statements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Can return some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Have a method signature, made up of return type, Name, Parameter Types and order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49181" y="5187031"/>
            <a:ext cx="10844635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public virtual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Coffee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MakeCoffee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customerName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numberOfSugars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useTakeAwayCup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// multiple statements, that execute in the scope of this method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718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E1A08-559F-4D90-A4C6-5177F6F1D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E7AFCBA-E0A3-48E9-811F-4A8757047A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241878"/>
              </p:ext>
            </p:extLst>
          </p:nvPr>
        </p:nvGraphicFramePr>
        <p:xfrm>
          <a:off x="3609975" y="1996015"/>
          <a:ext cx="5238750" cy="445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8750">
                  <a:extLst>
                    <a:ext uri="{9D8B030D-6E8A-4147-A177-3AD203B41FA5}">
                      <a16:colId xmlns:a16="http://schemas.microsoft.com/office/drawing/2014/main" val="2758454368"/>
                    </a:ext>
                  </a:extLst>
                </a:gridCol>
              </a:tblGrid>
              <a:tr h="556551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115931"/>
                  </a:ext>
                </a:extLst>
              </a:tr>
              <a:tr h="556551">
                <a:tc>
                  <a:txBody>
                    <a:bodyPr/>
                    <a:lstStyle/>
                    <a:p>
                      <a:r>
                        <a:rPr lang="en-GB" dirty="0"/>
                        <a:t>Variables and Data Types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566821"/>
                  </a:ext>
                </a:extLst>
              </a:tr>
              <a:tr h="556551">
                <a:tc>
                  <a:txBody>
                    <a:bodyPr/>
                    <a:lstStyle/>
                    <a:p>
                      <a:r>
                        <a:rPr lang="en-GB" dirty="0"/>
                        <a:t>Control Flow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88157"/>
                  </a:ext>
                </a:extLst>
              </a:tr>
              <a:tr h="556551">
                <a:tc>
                  <a:txBody>
                    <a:bodyPr/>
                    <a:lstStyle/>
                    <a:p>
                      <a:r>
                        <a:rPr lang="en-GB" dirty="0"/>
                        <a:t>Classes and Object Hierarchies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860423"/>
                  </a:ext>
                </a:extLst>
              </a:tr>
              <a:tr h="55655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LUNCH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3550452"/>
                  </a:ext>
                </a:extLst>
              </a:tr>
              <a:tr h="556551">
                <a:tc>
                  <a:txBody>
                    <a:bodyPr/>
                    <a:lstStyle/>
                    <a:p>
                      <a:r>
                        <a:rPr lang="en-GB" dirty="0"/>
                        <a:t>Interfaces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858726"/>
                  </a:ext>
                </a:extLst>
              </a:tr>
              <a:tr h="556551">
                <a:tc>
                  <a:txBody>
                    <a:bodyPr/>
                    <a:lstStyle/>
                    <a:p>
                      <a:r>
                        <a:rPr lang="en-GB" dirty="0"/>
                        <a:t>Errors and Exceptions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885467"/>
                  </a:ext>
                </a:extLst>
              </a:tr>
              <a:tr h="556551">
                <a:tc>
                  <a:txBody>
                    <a:bodyPr/>
                    <a:lstStyle/>
                    <a:p>
                      <a:r>
                        <a:rPr lang="en-GB" dirty="0"/>
                        <a:t>Generics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0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25876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Working with functions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3160" y="1690688"/>
            <a:ext cx="109856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Must specify a return type, and return something of that type using the </a:t>
            </a:r>
            <a:r>
              <a:rPr lang="en-GB" sz="2400" b="1" i="1" dirty="0">
                <a:solidFill>
                  <a:srgbClr val="0070C0"/>
                </a:solidFill>
              </a:rPr>
              <a:t>return</a:t>
            </a:r>
            <a:r>
              <a:rPr lang="en-GB" sz="2400" dirty="0"/>
              <a:t> keyword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Can opt to not send anything back, specifying </a:t>
            </a:r>
            <a:r>
              <a:rPr lang="en-GB" sz="2400" b="1" i="1" dirty="0">
                <a:solidFill>
                  <a:srgbClr val="0070C0"/>
                </a:solidFill>
              </a:rPr>
              <a:t>void</a:t>
            </a:r>
            <a:r>
              <a:rPr lang="en-GB" sz="2400" dirty="0"/>
              <a:t> as the return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Can have data sent into it, via parameters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05367" y="5308913"/>
            <a:ext cx="11517897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public virtual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Coffee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B8B"/>
                </a:solidFill>
                <a:effectLst/>
                <a:latin typeface="Consolas" panose="020B0609020204030204" pitchFamily="49" charset="0"/>
              </a:rPr>
              <a:t>MakeCoffee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customerName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numberOfSugars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bool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useTakeAwayCup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true)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return new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Coffee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Sugars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numberOfSugars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IsTakeAway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useTakeAwayCup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customerName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05367" y="4231695"/>
            <a:ext cx="6468437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"Paulo"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beverage1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B8B"/>
                </a:solidFill>
                <a:effectLst/>
                <a:latin typeface="Consolas" panose="020B0609020204030204" pitchFamily="49" charset="0"/>
              </a:rPr>
              <a:t>MakeCoffee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"Ian"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0,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beverage2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B8B"/>
                </a:solidFill>
                <a:effectLst/>
                <a:latin typeface="Consolas" panose="020B0609020204030204" pitchFamily="49" charset="0"/>
              </a:rPr>
              <a:t>MakeCoffee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(name,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Int32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MaxValue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794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972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 txBox="1">
            <a:spLocks/>
          </p:cNvSpPr>
          <p:nvPr/>
        </p:nvSpPr>
        <p:spPr>
          <a:xfrm>
            <a:off x="2498499" y="3965381"/>
            <a:ext cx="7173533" cy="114676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 b="1" i="0" kern="1200" spc="300">
                <a:solidFill>
                  <a:schemeClr val="bg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Futura PT Medium" charset="0"/>
                <a:ea typeface="Futura PT Medium" charset="0"/>
                <a:cs typeface="Futura PT Medium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Futura PT Medium" charset="0"/>
                <a:ea typeface="Futura PT Medium" charset="0"/>
                <a:cs typeface="Futura PT Medium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Futura PT Medium" charset="0"/>
                <a:ea typeface="Futura PT Medium" charset="0"/>
                <a:cs typeface="Futura PT Medium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Futura PT Medium" charset="0"/>
                <a:ea typeface="Futura PT Medium" charset="0"/>
                <a:cs typeface="Futura PT Medium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Complete the following </a:t>
            </a:r>
            <a:r>
              <a:rPr lang="en-US" dirty="0" err="1"/>
              <a:t>Koans</a:t>
            </a:r>
            <a:r>
              <a:rPr lang="en-US" dirty="0"/>
              <a:t>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About Control Statements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2975017" y="1899125"/>
            <a:ext cx="6220495" cy="121140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1" kern="1200">
                <a:solidFill>
                  <a:schemeClr val="bg1"/>
                </a:solidFill>
                <a:latin typeface="Futura PT ExtraBold Oblique" charset="0"/>
                <a:ea typeface="Futura PT ExtraBold Oblique" charset="0"/>
                <a:cs typeface="Futura PT ExtraBold Oblique" charset="0"/>
              </a:defRPr>
            </a:lvl1pPr>
          </a:lstStyle>
          <a:p>
            <a:pPr algn="ctr"/>
            <a:r>
              <a:rPr lang="en-US" sz="7200" spc="600" dirty="0">
                <a:latin typeface="+mj-lt"/>
                <a:ea typeface="+mj-ea"/>
                <a:cs typeface="+mj-cs"/>
              </a:rPr>
              <a:t>Over To You!</a:t>
            </a:r>
          </a:p>
        </p:txBody>
      </p:sp>
    </p:spTree>
    <p:extLst>
      <p:ext uri="{BB962C8B-B14F-4D97-AF65-F5344CB8AC3E}">
        <p14:creationId xmlns:p14="http://schemas.microsoft.com/office/powerpoint/2010/main" val="2755186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7500" y="1135063"/>
            <a:ext cx="9144000" cy="2387600"/>
          </a:xfrm>
        </p:spPr>
        <p:txBody>
          <a:bodyPr>
            <a:normAutofit/>
          </a:bodyPr>
          <a:lstStyle/>
          <a:p>
            <a:r>
              <a:rPr lang="en-GB" sz="7200" b="1" spc="600" dirty="0">
                <a:solidFill>
                  <a:schemeClr val="bg1"/>
                </a:solidFill>
              </a:rPr>
              <a:t>CLASSES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7500" y="3614738"/>
            <a:ext cx="9144000" cy="1655762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As used in OOP (Object Orientated Programming)</a:t>
            </a:r>
          </a:p>
        </p:txBody>
      </p:sp>
    </p:spTree>
    <p:extLst>
      <p:ext uri="{BB962C8B-B14F-4D97-AF65-F5344CB8AC3E}">
        <p14:creationId xmlns:p14="http://schemas.microsoft.com/office/powerpoint/2010/main" val="3251305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Classes – what we will cover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67367" y="1690688"/>
            <a:ext cx="6417733" cy="341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Class definitions and object instances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Creating and destroying object instances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Properties and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Accessibility</a:t>
            </a:r>
            <a:endParaRPr lang="en-GB" sz="2400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Inheritance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Static members</a:t>
            </a:r>
          </a:p>
          <a:p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7973133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What’s OOP about?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87698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It is a  way to model </a:t>
            </a:r>
            <a:r>
              <a:rPr lang="en-GB" sz="2400" i="1" dirty="0"/>
              <a:t>things</a:t>
            </a:r>
            <a:r>
              <a:rPr lang="en-GB" sz="2400" dirty="0"/>
              <a:t> in the program</a:t>
            </a:r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r>
              <a:rPr lang="en-GB" sz="2400" dirty="0"/>
              <a:t>Developers model things as Objects.. where an Object has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some state (i.e. data it holds about itself)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some behaviour</a:t>
            </a:r>
          </a:p>
          <a:p>
            <a:pPr lvl="1"/>
            <a:endParaRPr lang="en-GB" sz="2400" dirty="0"/>
          </a:p>
          <a:p>
            <a:pPr lvl="1"/>
            <a:endParaRPr lang="en-GB" sz="2400" dirty="0"/>
          </a:p>
          <a:p>
            <a:r>
              <a:rPr lang="en-GB" sz="2400" dirty="0"/>
              <a:t>Programs are then made up of objects that can then </a:t>
            </a:r>
            <a:r>
              <a:rPr lang="en-GB" sz="2400" i="1" dirty="0"/>
              <a:t>interact</a:t>
            </a:r>
            <a:r>
              <a:rPr lang="en-GB" sz="2400" dirty="0"/>
              <a:t> with each other</a:t>
            </a:r>
          </a:p>
        </p:txBody>
      </p:sp>
    </p:spTree>
    <p:extLst>
      <p:ext uri="{BB962C8B-B14F-4D97-AF65-F5344CB8AC3E}">
        <p14:creationId xmlns:p14="http://schemas.microsoft.com/office/powerpoint/2010/main" val="1899077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Neighbourhood of Houses</a:t>
            </a:r>
          </a:p>
        </p:txBody>
      </p:sp>
      <p:pic>
        <p:nvPicPr>
          <p:cNvPr id="1026" name="Picture 2" descr="Image result for architectural bluepr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759" y="1690688"/>
            <a:ext cx="2052021" cy="1535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c 6">
            <a:extLst/>
          </p:cNvPr>
          <p:cNvSpPr/>
          <p:nvPr/>
        </p:nvSpPr>
        <p:spPr>
          <a:xfrm rot="5977158" flipH="1">
            <a:off x="9788921" y="2412213"/>
            <a:ext cx="755501" cy="1923354"/>
          </a:xfrm>
          <a:prstGeom prst="arc">
            <a:avLst>
              <a:gd name="adj1" fmla="val 16266965"/>
              <a:gd name="adj2" fmla="val 142064"/>
            </a:avLst>
          </a:prstGeom>
          <a:ln>
            <a:solidFill>
              <a:srgbClr val="00B0F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Arc 7">
            <a:extLst/>
          </p:cNvPr>
          <p:cNvSpPr/>
          <p:nvPr/>
        </p:nvSpPr>
        <p:spPr>
          <a:xfrm rot="10580259">
            <a:off x="9024431" y="3433408"/>
            <a:ext cx="499392" cy="1733051"/>
          </a:xfrm>
          <a:prstGeom prst="arc">
            <a:avLst>
              <a:gd name="adj1" fmla="val 17939031"/>
              <a:gd name="adj2" fmla="val 4933646"/>
            </a:avLst>
          </a:prstGeom>
          <a:ln>
            <a:solidFill>
              <a:srgbClr val="00B0F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0281" y="3657600"/>
            <a:ext cx="1981200" cy="27800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243" y="4745777"/>
            <a:ext cx="1454146" cy="169184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830" y="4745776"/>
            <a:ext cx="3483521" cy="1691843"/>
          </a:xfrm>
          <a:prstGeom prst="rect">
            <a:avLst/>
          </a:prstGeom>
        </p:spPr>
      </p:pic>
      <p:sp>
        <p:nvSpPr>
          <p:cNvPr id="16" name="Arc 15">
            <a:extLst/>
          </p:cNvPr>
          <p:cNvSpPr/>
          <p:nvPr/>
        </p:nvSpPr>
        <p:spPr>
          <a:xfrm rot="13870730">
            <a:off x="7064997" y="3008009"/>
            <a:ext cx="857406" cy="2025522"/>
          </a:xfrm>
          <a:prstGeom prst="arc">
            <a:avLst>
              <a:gd name="adj1" fmla="val 16467654"/>
              <a:gd name="adj2" fmla="val 3361878"/>
            </a:avLst>
          </a:prstGeom>
          <a:ln>
            <a:solidFill>
              <a:srgbClr val="00B0F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TextBox 16">
            <a:extLst/>
          </p:cNvPr>
          <p:cNvSpPr txBox="1"/>
          <p:nvPr/>
        </p:nvSpPr>
        <p:spPr>
          <a:xfrm>
            <a:off x="527662" y="1953284"/>
            <a:ext cx="66303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This is a </a:t>
            </a:r>
            <a:r>
              <a:rPr lang="en-GB" sz="2000" b="1" i="1" dirty="0">
                <a:solidFill>
                  <a:srgbClr val="0070C0"/>
                </a:solidFill>
              </a:rPr>
              <a:t>CLASS</a:t>
            </a:r>
            <a:r>
              <a:rPr lang="en-GB" sz="2000" dirty="0">
                <a:solidFill>
                  <a:schemeClr val="accent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, representing a house </a:t>
            </a:r>
          </a:p>
          <a:p>
            <a:pPr algn="ctr"/>
            <a:r>
              <a:rPr lang="en-GB" sz="2000" b="1" dirty="0"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You define this when coding</a:t>
            </a:r>
          </a:p>
          <a:p>
            <a:pPr algn="ctr"/>
            <a:endParaRPr lang="en-GB" sz="2000" dirty="0">
              <a:solidFill>
                <a:schemeClr val="accent2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ctr"/>
            <a:r>
              <a:rPr lang="en-GB" sz="2000" dirty="0">
                <a:solidFill>
                  <a:schemeClr val="accent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(</a:t>
            </a:r>
            <a:r>
              <a:rPr lang="en-GB" sz="2000" b="1" i="1" dirty="0">
                <a:solidFill>
                  <a:srgbClr val="0070C0"/>
                </a:solidFill>
              </a:rPr>
              <a:t>CLASS</a:t>
            </a:r>
            <a:r>
              <a:rPr lang="en-GB" sz="2000" dirty="0">
                <a:solidFill>
                  <a:schemeClr val="accent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and </a:t>
            </a:r>
            <a:r>
              <a:rPr lang="en-GB" sz="2000" b="1" i="1" dirty="0">
                <a:solidFill>
                  <a:srgbClr val="0070C0"/>
                </a:solidFill>
              </a:rPr>
              <a:t>TYPE</a:t>
            </a:r>
            <a:r>
              <a:rPr lang="en-GB" sz="2000" b="1" dirty="0">
                <a:solidFill>
                  <a:srgbClr val="C0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GB" sz="2000" dirty="0">
                <a:solidFill>
                  <a:schemeClr val="accent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can </a:t>
            </a:r>
            <a:r>
              <a:rPr lang="en-GB" sz="2000" i="1" dirty="0">
                <a:solidFill>
                  <a:schemeClr val="accent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almost</a:t>
            </a:r>
            <a:r>
              <a:rPr lang="en-GB" sz="2000" dirty="0">
                <a:solidFill>
                  <a:schemeClr val="accent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be used interchangeably)</a:t>
            </a:r>
          </a:p>
        </p:txBody>
      </p:sp>
      <p:sp>
        <p:nvSpPr>
          <p:cNvPr id="19" name="TextBox 18">
            <a:extLst/>
          </p:cNvPr>
          <p:cNvSpPr txBox="1"/>
          <p:nvPr/>
        </p:nvSpPr>
        <p:spPr>
          <a:xfrm>
            <a:off x="163495" y="5083865"/>
            <a:ext cx="36195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>
                <a:solidFill>
                  <a:schemeClr val="accent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These are </a:t>
            </a:r>
            <a:r>
              <a:rPr lang="en-GB" sz="2000" b="1" i="1" dirty="0">
                <a:solidFill>
                  <a:srgbClr val="0070C0"/>
                </a:solidFill>
              </a:rPr>
              <a:t>OBJECT</a:t>
            </a:r>
            <a:r>
              <a:rPr lang="en-GB" sz="2000" b="1" dirty="0">
                <a:solidFill>
                  <a:srgbClr val="C0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GB" sz="2000" b="1" i="1" dirty="0">
                <a:solidFill>
                  <a:srgbClr val="0070C0"/>
                </a:solidFill>
              </a:rPr>
              <a:t>INSTANCES</a:t>
            </a:r>
            <a:r>
              <a:rPr lang="en-GB" sz="2000" dirty="0">
                <a:solidFill>
                  <a:schemeClr val="accent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,  </a:t>
            </a:r>
          </a:p>
          <a:p>
            <a:pPr algn="r"/>
            <a:r>
              <a:rPr lang="en-GB" sz="2000" dirty="0">
                <a:solidFill>
                  <a:schemeClr val="accent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Created when your program is running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6203852" y="2096087"/>
            <a:ext cx="1505243" cy="13244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830073" y="5313088"/>
            <a:ext cx="670865" cy="5740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1377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sample – define, and create 2 houses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38200" y="1716243"/>
            <a:ext cx="6673755" cy="427809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// The blue print</a:t>
            </a:r>
            <a:r>
              <a:rPr kumimoji="0" lang="en-US" altLang="en-US" sz="1600" b="0" i="0" u="none" strike="noStrike" cap="none" normalizeH="0" dirty="0">
                <a:ln>
                  <a:noFill/>
                </a:ln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 for a house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House	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numberOfWindows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House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numberOfWindows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2;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B8B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    // create some houses!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darkHouse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House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brightHouse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House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8209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Constructing Houses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959" y="5089267"/>
            <a:ext cx="553796" cy="55647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180859" y="5552169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myDreamHouse</a:t>
            </a:r>
            <a:endParaRPr lang="en-GB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766159" y="5182837"/>
            <a:ext cx="438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12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356" y="4318995"/>
            <a:ext cx="1790950" cy="2010056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>
            <a:off x="7537924" y="5505384"/>
            <a:ext cx="1310185" cy="0"/>
          </a:xfrm>
          <a:prstGeom prst="line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 30">
            <a:extLst/>
          </p:cNvPr>
          <p:cNvSpPr/>
          <p:nvPr/>
        </p:nvSpPr>
        <p:spPr>
          <a:xfrm rot="12485924">
            <a:off x="9582123" y="3561718"/>
            <a:ext cx="1081885" cy="1648132"/>
          </a:xfrm>
          <a:prstGeom prst="arc">
            <a:avLst>
              <a:gd name="adj1" fmla="val 19140825"/>
              <a:gd name="adj2" fmla="val 142064"/>
            </a:avLst>
          </a:prstGeom>
          <a:ln>
            <a:solidFill>
              <a:srgbClr val="00B0F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80736" y="1952382"/>
            <a:ext cx="2316660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House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myDreamHouse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08000" y="2204433"/>
            <a:ext cx="3214341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myDreamHouse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House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3755" y="2902536"/>
            <a:ext cx="1154033" cy="13426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8000" y="322973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E0"/>
                </a:solidFill>
                <a:latin typeface="Consolas" panose="020B0609020204030204" pitchFamily="49" charset="0"/>
              </a:rPr>
              <a:t>public class </a:t>
            </a:r>
            <a:r>
              <a:rPr lang="en-US" altLang="en-US" dirty="0">
                <a:solidFill>
                  <a:srgbClr val="00008B"/>
                </a:solidFill>
                <a:latin typeface="Consolas" panose="020B0609020204030204" pitchFamily="49" charset="0"/>
              </a:rPr>
              <a:t>House	</a:t>
            </a:r>
            <a:br>
              <a:rPr lang="en-US" altLang="en-US" dirty="0">
                <a:solidFill>
                  <a:srgbClr val="00008B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dirty="0">
                <a:solidFill>
                  <a:srgbClr val="0000E0"/>
                </a:solidFill>
                <a:latin typeface="Consolas" panose="020B0609020204030204" pitchFamily="49" charset="0"/>
              </a:rPr>
              <a:t>private </a:t>
            </a:r>
            <a:r>
              <a:rPr lang="en-US" altLang="en-US" dirty="0" err="1">
                <a:solidFill>
                  <a:srgbClr val="0000E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E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800080"/>
                </a:solidFill>
                <a:latin typeface="Consolas" panose="020B0609020204030204" pitchFamily="49" charset="0"/>
              </a:rPr>
              <a:t>_</a:t>
            </a:r>
            <a:r>
              <a:rPr lang="en-US" altLang="en-US" dirty="0" err="1">
                <a:solidFill>
                  <a:srgbClr val="800080"/>
                </a:solidFill>
                <a:latin typeface="Consolas" panose="020B0609020204030204" pitchFamily="49" charset="0"/>
              </a:rPr>
              <a:t>numberOfWindows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// THE CONSTRUCTOR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dirty="0">
                <a:solidFill>
                  <a:srgbClr val="0000E0"/>
                </a:solidFill>
                <a:latin typeface="Consolas" panose="020B0609020204030204" pitchFamily="49" charset="0"/>
              </a:rPr>
              <a:t>public </a:t>
            </a:r>
            <a:r>
              <a:rPr lang="en-US" altLang="en-US" dirty="0">
                <a:solidFill>
                  <a:srgbClr val="00008B"/>
                </a:solidFill>
                <a:latin typeface="Consolas" panose="020B0609020204030204" pitchFamily="49" charset="0"/>
              </a:rPr>
              <a:t>House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dirty="0">
                <a:solidFill>
                  <a:srgbClr val="800080"/>
                </a:solidFill>
                <a:latin typeface="Consolas" panose="020B0609020204030204" pitchFamily="49" charset="0"/>
              </a:rPr>
              <a:t>_</a:t>
            </a:r>
            <a:r>
              <a:rPr lang="en-US" altLang="en-US" dirty="0" err="1">
                <a:solidFill>
                  <a:srgbClr val="800080"/>
                </a:solidFill>
                <a:latin typeface="Consolas" panose="020B0609020204030204" pitchFamily="49" charset="0"/>
              </a:rPr>
              <a:t>numberOfWindows</a:t>
            </a:r>
            <a:r>
              <a:rPr lang="en-US" altLang="en-US" dirty="0">
                <a:solidFill>
                  <a:srgbClr val="8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= 4;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3601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31" grpId="0" animBg="1"/>
      <p:bldP spid="4" grpId="0" animBg="1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every house is equal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784191"/>
            <a:ext cx="645539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Houses can have different state, held within </a:t>
            </a:r>
            <a:r>
              <a:rPr lang="en-GB" sz="2400" b="1" i="1" dirty="0">
                <a:solidFill>
                  <a:srgbClr val="0070C0"/>
                </a:solidFill>
              </a:rPr>
              <a:t>properties</a:t>
            </a:r>
            <a:r>
              <a:rPr lang="en-GB" sz="2400" dirty="0"/>
              <a:t> and </a:t>
            </a:r>
            <a:r>
              <a:rPr lang="en-GB" sz="2400" b="1" i="1" dirty="0">
                <a:solidFill>
                  <a:srgbClr val="0070C0"/>
                </a:solidFill>
              </a:rPr>
              <a:t>fields</a:t>
            </a:r>
            <a:r>
              <a:rPr lang="en-GB" sz="2400" dirty="0"/>
              <a:t>.</a:t>
            </a:r>
          </a:p>
          <a:p>
            <a:r>
              <a:rPr lang="en-GB" sz="2400" dirty="0"/>
              <a:t>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# of floors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# and shape of windows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Main material built with</a:t>
            </a:r>
          </a:p>
          <a:p>
            <a:endParaRPr lang="en-GB" sz="2400" dirty="0"/>
          </a:p>
          <a:p>
            <a:r>
              <a:rPr lang="en-GB" sz="2400" dirty="0"/>
              <a:t>Behaviour of a house may be different dependant on the state. Behaviour is defined in </a:t>
            </a:r>
            <a:r>
              <a:rPr lang="en-GB" sz="2400" b="1" i="1" dirty="0">
                <a:solidFill>
                  <a:srgbClr val="0070C0"/>
                </a:solidFill>
              </a:rPr>
              <a:t>methods</a:t>
            </a:r>
          </a:p>
          <a:p>
            <a:endParaRPr lang="en-GB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If the wind blows, the house of cards and house of bricks behave differently</a:t>
            </a:r>
          </a:p>
          <a:p>
            <a:endParaRPr lang="en-GB" sz="2400" dirty="0"/>
          </a:p>
          <a:p>
            <a:endParaRPr lang="en-GB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928" y="801853"/>
            <a:ext cx="4067033" cy="538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1961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can do what to your house?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6219" y="1957589"/>
            <a:ext cx="102075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Some functionality may only be accessible to the house itself.  It is </a:t>
            </a:r>
            <a:r>
              <a:rPr lang="en-GB" sz="2400" b="1" i="1" dirty="0">
                <a:solidFill>
                  <a:srgbClr val="0070C0"/>
                </a:solidFill>
              </a:rPr>
              <a:t>private</a:t>
            </a:r>
            <a:r>
              <a:rPr lang="en-GB" sz="2400" dirty="0"/>
              <a:t> functionality.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46105" y="2992306"/>
            <a:ext cx="4673074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private bool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B8B"/>
                </a:solidFill>
                <a:effectLst/>
                <a:latin typeface="Consolas" panose="020B0609020204030204" pitchFamily="49" charset="0"/>
              </a:rPr>
              <a:t>IsTempBelowThreshold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 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846105" y="4781060"/>
            <a:ext cx="3983783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B8B"/>
                </a:solidFill>
                <a:effectLst/>
                <a:latin typeface="Consolas" panose="020B0609020204030204" pitchFamily="49" charset="0"/>
              </a:rPr>
              <a:t>RingDoorbell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46219" y="3648156"/>
            <a:ext cx="108182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Some functionality may be accessible to other objects that interact with the house. It is </a:t>
            </a:r>
            <a:r>
              <a:rPr lang="en-GB" sz="2400" b="1" i="1" dirty="0">
                <a:solidFill>
                  <a:srgbClr val="0070C0"/>
                </a:solidFill>
              </a:rPr>
              <a:t>public</a:t>
            </a:r>
            <a:r>
              <a:rPr lang="en-GB" sz="2400" dirty="0"/>
              <a:t> functionality, and essentially contributes to the </a:t>
            </a:r>
            <a:r>
              <a:rPr lang="en-GB" sz="2400" b="1" i="1" dirty="0">
                <a:solidFill>
                  <a:srgbClr val="0070C0"/>
                </a:solidFill>
              </a:rPr>
              <a:t>interface</a:t>
            </a:r>
            <a:r>
              <a:rPr lang="en-GB" sz="2400" dirty="0"/>
              <a:t> for the class.</a:t>
            </a:r>
          </a:p>
        </p:txBody>
      </p:sp>
    </p:spTree>
    <p:extLst>
      <p:ext uri="{BB962C8B-B14F-4D97-AF65-F5344CB8AC3E}">
        <p14:creationId xmlns:p14="http://schemas.microsoft.com/office/powerpoint/2010/main" val="735275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expectations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77900" y="1546792"/>
            <a:ext cx="9626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Introduction to key concepts in C# that need to be  understood</a:t>
            </a:r>
          </a:p>
          <a:p>
            <a:endParaRPr lang="en-GB" sz="2000" dirty="0"/>
          </a:p>
          <a:p>
            <a:r>
              <a:rPr lang="en-GB" sz="2000" dirty="0"/>
              <a:t>Some coding demos, illustrating the concepts.</a:t>
            </a:r>
          </a:p>
          <a:p>
            <a:endParaRPr lang="en-GB" sz="2000" dirty="0"/>
          </a:p>
          <a:p>
            <a:r>
              <a:rPr lang="en-GB" sz="2000" dirty="0"/>
              <a:t>Some practical exercise for you to do – Getting your feet wet with some </a:t>
            </a:r>
            <a:r>
              <a:rPr lang="en-GB" sz="2000" dirty="0" err="1"/>
              <a:t>Koans</a:t>
            </a:r>
            <a:r>
              <a:rPr lang="en-GB" sz="2000" dirty="0"/>
              <a:t>!</a:t>
            </a:r>
          </a:p>
          <a:p>
            <a:endParaRPr lang="en-GB" sz="2000" dirty="0"/>
          </a:p>
          <a:p>
            <a:endParaRPr lang="en-GB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977900" y="3595688"/>
            <a:ext cx="9626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Cannot cover all the topics in C#. We will concentrate on the basics!</a:t>
            </a:r>
          </a:p>
          <a:p>
            <a:endParaRPr lang="en-GB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More advanced topics will need to be discovered by you.</a:t>
            </a:r>
          </a:p>
          <a:p>
            <a:endParaRPr lang="en-GB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You should continue learning after this.  Best way is to practice and ask questions! 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</a:t>
            </a:r>
          </a:p>
          <a:p>
            <a:endParaRPr lang="en-GB" sz="2000" dirty="0">
              <a:solidFill>
                <a:schemeClr val="accent2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endParaRPr lang="en-GB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8634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348" y="153090"/>
            <a:ext cx="10906773" cy="1325563"/>
          </a:xfrm>
        </p:spPr>
        <p:txBody>
          <a:bodyPr/>
          <a:lstStyle/>
          <a:p>
            <a:r>
              <a:rPr lang="en-GB" dirty="0"/>
              <a:t>Defining specialized houses (ahem.. </a:t>
            </a:r>
            <a:r>
              <a:rPr lang="en-GB" i="1" dirty="0"/>
              <a:t>mammals</a:t>
            </a:r>
            <a:r>
              <a:rPr lang="en-GB" dirty="0"/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958" y="1876236"/>
            <a:ext cx="5529395" cy="39547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3349" y="1703958"/>
            <a:ext cx="62065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Define a more specialized class using by </a:t>
            </a:r>
            <a:r>
              <a:rPr lang="en-GB" sz="2400" b="1" i="1" dirty="0">
                <a:solidFill>
                  <a:srgbClr val="0070C0"/>
                </a:solidFill>
              </a:rPr>
              <a:t>inheriting</a:t>
            </a:r>
            <a:r>
              <a:rPr lang="en-GB" sz="2400" dirty="0"/>
              <a:t> from a </a:t>
            </a:r>
            <a:r>
              <a:rPr lang="en-GB" sz="2400" b="1" i="1" dirty="0">
                <a:solidFill>
                  <a:srgbClr val="0070C0"/>
                </a:solidFill>
              </a:rPr>
              <a:t>base class</a:t>
            </a:r>
          </a:p>
          <a:p>
            <a:endParaRPr lang="en-GB" sz="2400" b="1" i="1" dirty="0">
              <a:solidFill>
                <a:srgbClr val="0070C0"/>
              </a:solidFill>
            </a:endParaRPr>
          </a:p>
          <a:p>
            <a:r>
              <a:rPr lang="en-GB" sz="2400" dirty="0"/>
              <a:t>The subclasses inherit the state and behaviour from the base class, but can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Add</a:t>
            </a:r>
            <a:r>
              <a:rPr lang="en-GB" sz="2400" dirty="0"/>
              <a:t> behaviour and extra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Override</a:t>
            </a:r>
            <a:r>
              <a:rPr lang="en-GB" sz="2400" dirty="0"/>
              <a:t> the base/super classes behaviour (if it is marked a </a:t>
            </a:r>
            <a:r>
              <a:rPr lang="en-GB" sz="2400" b="1" i="1" dirty="0">
                <a:solidFill>
                  <a:srgbClr val="0070C0"/>
                </a:solidFill>
              </a:rPr>
              <a:t>virtual</a:t>
            </a:r>
            <a:r>
              <a:rPr lang="en-GB" sz="2400" dirty="0"/>
              <a:t>)</a:t>
            </a:r>
          </a:p>
          <a:p>
            <a:endParaRPr lang="en-GB" sz="2400" dirty="0"/>
          </a:p>
          <a:p>
            <a:r>
              <a:rPr lang="en-GB" sz="2400" b="1" i="1" dirty="0">
                <a:solidFill>
                  <a:srgbClr val="0070C0"/>
                </a:solidFill>
              </a:rPr>
              <a:t>Abstract</a:t>
            </a:r>
            <a:r>
              <a:rPr lang="en-GB" sz="2400" dirty="0"/>
              <a:t> classes are partially complete classes that cannot be instantiated (via </a:t>
            </a:r>
            <a:r>
              <a:rPr lang="en-GB" sz="2400" b="1" i="1" dirty="0">
                <a:solidFill>
                  <a:srgbClr val="0070C0"/>
                </a:solidFill>
              </a:rPr>
              <a:t>new</a:t>
            </a:r>
            <a:r>
              <a:rPr lang="en-GB" sz="2400" dirty="0"/>
              <a:t>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800510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078" y="-115550"/>
            <a:ext cx="10515600" cy="1325563"/>
          </a:xfrm>
        </p:spPr>
        <p:txBody>
          <a:bodyPr/>
          <a:lstStyle/>
          <a:p>
            <a:r>
              <a:rPr lang="en-GB" dirty="0"/>
              <a:t>Inheritance code example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77078" y="1016171"/>
            <a:ext cx="7029488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public abstract class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Mammal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oxygenLevel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public virtual 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B8B"/>
                </a:solidFill>
                <a:effectLst/>
                <a:latin typeface="Consolas" panose="020B0609020204030204" pitchFamily="49" charset="0"/>
              </a:rPr>
              <a:t>Breathe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oxygenLevel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+= 10;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Dog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Mammal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public override 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B8B"/>
                </a:solidFill>
                <a:effectLst/>
                <a:latin typeface="Consolas" panose="020B0609020204030204" pitchFamily="49" charset="0"/>
              </a:rPr>
              <a:t>Breathe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B8B"/>
                </a:solidFill>
                <a:effectLst/>
                <a:latin typeface="Consolas" panose="020B0609020204030204" pitchFamily="49" charset="0"/>
              </a:rPr>
              <a:t>Breathe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B8B"/>
                </a:solidFill>
                <a:effectLst/>
                <a:latin typeface="Consolas" panose="020B0609020204030204" pitchFamily="49" charset="0"/>
              </a:rPr>
              <a:t>Drool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B8B"/>
                </a:solidFill>
                <a:effectLst/>
                <a:latin typeface="Consolas" panose="020B0609020204030204" pitchFamily="49" charset="0"/>
              </a:rPr>
              <a:t>ShowPuppyDogEyes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private 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B8B"/>
                </a:solidFill>
                <a:effectLst/>
                <a:latin typeface="Consolas" panose="020B0609020204030204" pitchFamily="49" charset="0"/>
              </a:rPr>
              <a:t>Drool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Elephant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Mammal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B8B"/>
                </a:solidFill>
                <a:effectLst/>
                <a:latin typeface="Consolas" panose="020B0609020204030204" pitchFamily="49" charset="0"/>
              </a:rPr>
              <a:t>Trumpet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157" y="2893201"/>
            <a:ext cx="4734153" cy="3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1492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needs an object instance?!?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596981"/>
            <a:ext cx="111550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Data or behaviour can be defined on the </a:t>
            </a:r>
            <a:r>
              <a:rPr lang="en-GB" sz="2400" b="1" i="1" dirty="0">
                <a:solidFill>
                  <a:srgbClr val="0070C0"/>
                </a:solidFill>
              </a:rPr>
              <a:t>class/type. </a:t>
            </a:r>
            <a:r>
              <a:rPr lang="en-GB" sz="2400" dirty="0"/>
              <a:t>Think having some data stored on the architectural blueprint itself</a:t>
            </a:r>
          </a:p>
          <a:p>
            <a:endParaRPr lang="en-GB" sz="2400" dirty="0"/>
          </a:p>
          <a:p>
            <a:r>
              <a:rPr lang="en-GB" sz="2400" dirty="0"/>
              <a:t>Defined with the keyword </a:t>
            </a:r>
            <a:r>
              <a:rPr lang="en-GB" sz="2400" b="1" i="1" dirty="0">
                <a:solidFill>
                  <a:srgbClr val="0070C0"/>
                </a:solidFill>
              </a:rPr>
              <a:t>static</a:t>
            </a:r>
            <a:r>
              <a:rPr lang="en-GB" sz="2400" dirty="0"/>
              <a:t>, and is accessed </a:t>
            </a:r>
            <a:r>
              <a:rPr lang="en-GB" sz="2400" b="1" dirty="0"/>
              <a:t>without</a:t>
            </a:r>
            <a:r>
              <a:rPr lang="en-GB" sz="2400" dirty="0"/>
              <a:t> an object instance</a:t>
            </a:r>
            <a:r>
              <a:rPr lang="en-GB" sz="2400" b="1" i="1" dirty="0">
                <a:solidFill>
                  <a:srgbClr val="0070C0"/>
                </a:solidFill>
              </a:rPr>
              <a:t>`</a:t>
            </a:r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251762" y="3710455"/>
            <a:ext cx="7276351" cy="25853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House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public static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IdealRoomTemperature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B8B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B8B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House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IdealRoomTemperature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28;</a:t>
            </a: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5990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Tenets of OOP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73400" y="2273300"/>
            <a:ext cx="5486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/>
              <a:t>Encapsulation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/>
              <a:t>Inheritance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/>
              <a:t>Polymorphism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/>
              <a:t>Abstraction</a:t>
            </a:r>
          </a:p>
        </p:txBody>
      </p:sp>
    </p:spTree>
    <p:extLst>
      <p:ext uri="{BB962C8B-B14F-4D97-AF65-F5344CB8AC3E}">
        <p14:creationId xmlns:p14="http://schemas.microsoft.com/office/powerpoint/2010/main" val="147358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972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 txBox="1">
            <a:spLocks/>
          </p:cNvSpPr>
          <p:nvPr/>
        </p:nvSpPr>
        <p:spPr>
          <a:xfrm>
            <a:off x="2498501" y="3064630"/>
            <a:ext cx="7173533" cy="114676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 b="1" i="0" kern="1200" spc="300">
                <a:solidFill>
                  <a:schemeClr val="bg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Futura PT Medium" charset="0"/>
                <a:ea typeface="Futura PT Medium" charset="0"/>
                <a:cs typeface="Futura PT Medium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Futura PT Medium" charset="0"/>
                <a:ea typeface="Futura PT Medium" charset="0"/>
                <a:cs typeface="Futura PT Medium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Futura PT Medium" charset="0"/>
                <a:ea typeface="Futura PT Medium" charset="0"/>
                <a:cs typeface="Futura PT Medium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Futura PT Medium" charset="0"/>
                <a:ea typeface="Futura PT Medium" charset="0"/>
                <a:cs typeface="Futura PT Medium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Complete the following </a:t>
            </a:r>
            <a:r>
              <a:rPr lang="en-US" dirty="0" err="1"/>
              <a:t>Koans</a:t>
            </a:r>
            <a:r>
              <a:rPr lang="en-US" dirty="0"/>
              <a:t> 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AboutInheritance</a:t>
            </a:r>
            <a:r>
              <a:rPr lang="en-US" dirty="0"/>
              <a:t> 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129566" y="1476044"/>
            <a:ext cx="6220495" cy="121140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1" kern="1200">
                <a:solidFill>
                  <a:schemeClr val="bg1"/>
                </a:solidFill>
                <a:latin typeface="Futura PT ExtraBold Oblique" charset="0"/>
                <a:ea typeface="Futura PT ExtraBold Oblique" charset="0"/>
                <a:cs typeface="Futura PT ExtraBold Oblique" charset="0"/>
              </a:defRPr>
            </a:lvl1pPr>
          </a:lstStyle>
          <a:p>
            <a:pPr algn="ctr"/>
            <a:r>
              <a:rPr lang="en-US" sz="7200" spc="600" dirty="0">
                <a:latin typeface="+mj-lt"/>
                <a:ea typeface="+mj-ea"/>
                <a:cs typeface="+mj-cs"/>
              </a:rPr>
              <a:t>Over To You!</a:t>
            </a:r>
          </a:p>
        </p:txBody>
      </p:sp>
    </p:spTree>
    <p:extLst>
      <p:ext uri="{BB962C8B-B14F-4D97-AF65-F5344CB8AC3E}">
        <p14:creationId xmlns:p14="http://schemas.microsoft.com/office/powerpoint/2010/main" val="41195581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7200" b="1" spc="600" dirty="0">
                <a:solidFill>
                  <a:schemeClr val="bg1"/>
                </a:solidFill>
              </a:rPr>
              <a:t>INTERFACES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What does that object look like? </a:t>
            </a:r>
          </a:p>
          <a:p>
            <a:r>
              <a:rPr lang="en-GB" dirty="0">
                <a:solidFill>
                  <a:schemeClr val="bg1"/>
                </a:solidFill>
              </a:rPr>
              <a:t>How do I work with it?</a:t>
            </a:r>
          </a:p>
        </p:txBody>
      </p:sp>
    </p:spTree>
    <p:extLst>
      <p:ext uri="{BB962C8B-B14F-4D97-AF65-F5344CB8AC3E}">
        <p14:creationId xmlns:p14="http://schemas.microsoft.com/office/powerpoint/2010/main" val="37231441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59458"/>
            <a:ext cx="10515600" cy="1325563"/>
          </a:xfrm>
        </p:spPr>
        <p:txBody>
          <a:bodyPr/>
          <a:lstStyle/>
          <a:p>
            <a:r>
              <a:rPr lang="en-GB" dirty="0"/>
              <a:t>What is an interface?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49625" y="1099145"/>
            <a:ext cx="549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What is an interface, in the general world?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92475" y="6091758"/>
            <a:ext cx="5607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What makes up the interface for an object?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11395" y="5534908"/>
            <a:ext cx="7369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Can different things, have the same interface?  Examples?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79221" y="1664858"/>
            <a:ext cx="60335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Any examples of things that have an interface?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0" y="2192220"/>
            <a:ext cx="12192000" cy="2900480"/>
            <a:chOff x="0" y="1976320"/>
            <a:chExt cx="12192000" cy="2900480"/>
          </a:xfrm>
        </p:grpSpPr>
        <p:sp>
          <p:nvSpPr>
            <p:cNvPr id="12" name="Rectangle 11"/>
            <p:cNvSpPr/>
            <p:nvPr/>
          </p:nvSpPr>
          <p:spPr>
            <a:xfrm>
              <a:off x="0" y="2701801"/>
              <a:ext cx="12192000" cy="2174999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13088" y="3101553"/>
              <a:ext cx="632142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GB" sz="2400" dirty="0">
                  <a:solidFill>
                    <a:schemeClr val="bg1"/>
                  </a:solidFill>
                </a:rPr>
                <a:t>Define the interface for your assigned object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GB" sz="2400" dirty="0">
                  <a:solidFill>
                    <a:schemeClr val="bg1"/>
                  </a:solidFill>
                </a:rPr>
                <a:t>Present back to the other teams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GB" sz="2400" dirty="0">
                  <a:solidFill>
                    <a:schemeClr val="bg1"/>
                  </a:solidFill>
                </a:rPr>
                <a:t>Check your understanding of the other teams interface definitions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4150" y="1976320"/>
              <a:ext cx="4203700" cy="13115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401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against interfaces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65200" y="1536700"/>
            <a:ext cx="100330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An </a:t>
            </a:r>
            <a:r>
              <a:rPr lang="en-GB" sz="2000" b="1" dirty="0"/>
              <a:t>interface</a:t>
            </a:r>
            <a:r>
              <a:rPr lang="en-GB" sz="2000" dirty="0"/>
              <a:t> 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is by default public (otherwise what is the point)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Specifies the method signatures and properties, so users know how to use an object that implements that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By convention, starts with a capital I</a:t>
            </a:r>
          </a:p>
          <a:p>
            <a:endParaRPr lang="en-GB" sz="2000" dirty="0"/>
          </a:p>
          <a:p>
            <a:r>
              <a:rPr lang="en-GB" sz="2000" dirty="0"/>
              <a:t>Classes can implement many interfaces</a:t>
            </a:r>
          </a:p>
          <a:p>
            <a:endParaRPr lang="en-GB" sz="2000" dirty="0"/>
          </a:p>
          <a:p>
            <a:r>
              <a:rPr lang="en-GB" sz="2000" dirty="0"/>
              <a:t>The term </a:t>
            </a:r>
            <a:r>
              <a:rPr lang="en-GB" sz="2000" b="1" dirty="0"/>
              <a:t>concrete class </a:t>
            </a:r>
            <a:r>
              <a:rPr lang="en-GB" sz="2000" dirty="0"/>
              <a:t>is used when a specific type is used</a:t>
            </a:r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Coding against interfaces (instead of concrete types) allows different types of objects to swapped in, as long as the object implements the expected interface!</a:t>
            </a:r>
          </a:p>
          <a:p>
            <a:endParaRPr lang="en-GB" sz="20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65200" y="4350891"/>
            <a:ext cx="4448654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IDog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B8B"/>
                </a:solidFill>
                <a:effectLst/>
                <a:latin typeface="Consolas" panose="020B0609020204030204" pitchFamily="49" charset="0"/>
              </a:rPr>
              <a:t>Purchase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dog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LabradorRetriever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dog;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4572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7200" b="1" spc="600" dirty="0">
                <a:solidFill>
                  <a:schemeClr val="bg1"/>
                </a:solidFill>
              </a:rPr>
              <a:t>ERRORS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  </a:t>
            </a:r>
          </a:p>
          <a:p>
            <a:r>
              <a:rPr lang="en-GB" dirty="0">
                <a:solidFill>
                  <a:schemeClr val="bg1"/>
                </a:solidFill>
              </a:rPr>
              <a:t>Oh $%^&amp;!.  </a:t>
            </a:r>
          </a:p>
          <a:p>
            <a:r>
              <a:rPr lang="en-GB" dirty="0">
                <a:solidFill>
                  <a:schemeClr val="bg1"/>
                </a:solidFill>
              </a:rPr>
              <a:t>What do we do now??!?!</a:t>
            </a:r>
          </a:p>
        </p:txBody>
      </p:sp>
    </p:spTree>
    <p:extLst>
      <p:ext uri="{BB962C8B-B14F-4D97-AF65-F5344CB8AC3E}">
        <p14:creationId xmlns:p14="http://schemas.microsoft.com/office/powerpoint/2010/main" val="26600804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Handling Errors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366000" y="2023696"/>
            <a:ext cx="4336444" cy="32932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try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F00"/>
                </a:solidFill>
                <a:effectLst/>
                <a:latin typeface="Consolas" panose="020B0609020204030204" pitchFamily="49" charset="0"/>
              </a:rPr>
              <a:t>// do a bunch of work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catch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ArgumentOutOfRangeException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F00"/>
                </a:solidFill>
                <a:effectLst/>
                <a:latin typeface="Consolas" panose="020B0609020204030204" pitchFamily="49" charset="0"/>
              </a:rPr>
              <a:t>// handle elegantly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catch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Exception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Trace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B8B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57531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try execute a section of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 an error occurs while executing that code, an Exception is thrown.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can catch that Exception, and handle it elegantly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 we don’t catch that Exception, it gets bubbled up through the call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 it gets bubbled all the way to the entry point of your application and it is not handled there, the application dies. DEAD.  KAPUT.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5647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7200" b="1" spc="600" dirty="0">
                <a:solidFill>
                  <a:schemeClr val="bg1"/>
                </a:solidFill>
              </a:rPr>
              <a:t>VARIABLES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Think of them as buckets.   Yep, that’s right - buckets.  Buckets of….?</a:t>
            </a:r>
          </a:p>
        </p:txBody>
      </p:sp>
    </p:spTree>
    <p:extLst>
      <p:ext uri="{BB962C8B-B14F-4D97-AF65-F5344CB8AC3E}">
        <p14:creationId xmlns:p14="http://schemas.microsoft.com/office/powerpoint/2010/main" val="19194586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Guess what happens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46" y="4779142"/>
            <a:ext cx="553796" cy="55647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357754" y="5244518"/>
            <a:ext cx="81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myCar</a:t>
            </a:r>
            <a:endParaRPr lang="en-GB" b="1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610" y="4396893"/>
            <a:ext cx="1424884" cy="159920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20991">
            <a:off x="6464361" y="3236424"/>
            <a:ext cx="2380414" cy="809959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10616821" y="4918260"/>
            <a:ext cx="1473958" cy="834708"/>
            <a:chOff x="1356816" y="4662848"/>
            <a:chExt cx="1473958" cy="834708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6199" y="4662848"/>
              <a:ext cx="553796" cy="556472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1356816" y="5128224"/>
              <a:ext cx="1473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err="1"/>
                <a:t>myDadsCar</a:t>
              </a:r>
              <a:endParaRPr lang="en-GB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655399" y="4756418"/>
              <a:ext cx="4383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97</a:t>
              </a:r>
            </a:p>
          </p:txBody>
        </p:sp>
      </p:grpSp>
      <p:cxnSp>
        <p:nvCxnSpPr>
          <p:cNvPr id="34" name="Straight Connector 33"/>
          <p:cNvCxnSpPr/>
          <p:nvPr/>
        </p:nvCxnSpPr>
        <p:spPr>
          <a:xfrm flipH="1">
            <a:off x="7654568" y="5335614"/>
            <a:ext cx="2962254" cy="0"/>
          </a:xfrm>
          <a:prstGeom prst="line">
            <a:avLst/>
          </a:prstGeom>
          <a:ln w="25400">
            <a:solidFill>
              <a:srgbClr val="C00000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1526044"/>
            <a:ext cx="2337499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myCar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8B8B"/>
                </a:solidFill>
                <a:effectLst/>
                <a:latin typeface="Consolas" panose="020B0609020204030204" pitchFamily="49" charset="0"/>
              </a:rPr>
              <a:t>SwitchOn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38200" y="1984276"/>
            <a:ext cx="2464136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myCar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myDadsCar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2379008"/>
            <a:ext cx="2970685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myDadsCar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Arc 34">
            <a:extLst/>
          </p:cNvPr>
          <p:cNvSpPr/>
          <p:nvPr/>
        </p:nvSpPr>
        <p:spPr>
          <a:xfrm rot="5400000">
            <a:off x="3487937" y="3344669"/>
            <a:ext cx="1081885" cy="4169028"/>
          </a:xfrm>
          <a:prstGeom prst="arc">
            <a:avLst>
              <a:gd name="adj1" fmla="val 16618246"/>
              <a:gd name="adj2" fmla="val 4977523"/>
            </a:avLst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983979" y="1190195"/>
            <a:ext cx="6367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!!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79009" flipH="1">
            <a:off x="8168243" y="1114820"/>
            <a:ext cx="2296106" cy="1247775"/>
          </a:xfrm>
          <a:prstGeom prst="rect">
            <a:avLst/>
          </a:prstGeom>
          <a:noFill/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149" y="2563674"/>
            <a:ext cx="1632453" cy="1832168"/>
          </a:xfrm>
          <a:prstGeom prst="rect">
            <a:avLst/>
          </a:prstGeom>
        </p:spPr>
      </p:pic>
      <p:sp>
        <p:nvSpPr>
          <p:cNvPr id="39" name="Arc 38">
            <a:extLst/>
          </p:cNvPr>
          <p:cNvSpPr/>
          <p:nvPr/>
        </p:nvSpPr>
        <p:spPr>
          <a:xfrm rot="20628325" flipH="1">
            <a:off x="10467113" y="4262939"/>
            <a:ext cx="117032" cy="924299"/>
          </a:xfrm>
          <a:prstGeom prst="arc">
            <a:avLst>
              <a:gd name="adj1" fmla="val 16618246"/>
              <a:gd name="adj2" fmla="val 4977523"/>
            </a:avLst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TextBox 39"/>
          <p:cNvSpPr txBox="1"/>
          <p:nvPr/>
        </p:nvSpPr>
        <p:spPr>
          <a:xfrm>
            <a:off x="1542804" y="4922930"/>
            <a:ext cx="438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97</a:t>
            </a:r>
          </a:p>
        </p:txBody>
      </p:sp>
    </p:spTree>
    <p:extLst>
      <p:ext uri="{BB962C8B-B14F-4D97-AF65-F5344CB8AC3E}">
        <p14:creationId xmlns:p14="http://schemas.microsoft.com/office/powerpoint/2010/main" val="3776869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7" grpId="0"/>
      <p:bldP spid="39" grpId="0" animBg="1"/>
      <p:bldP spid="4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Null.  A Four Letter Word.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73400" y="3238500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Find out all about it, in the </a:t>
            </a:r>
            <a:r>
              <a:rPr lang="en-GB" sz="2400" b="1" dirty="0" err="1"/>
              <a:t>AboutNull</a:t>
            </a:r>
            <a:r>
              <a:rPr lang="en-GB" sz="2400" dirty="0"/>
              <a:t> </a:t>
            </a:r>
            <a:r>
              <a:rPr lang="en-GB" sz="2400" dirty="0" err="1"/>
              <a:t>Koan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4863712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972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 txBox="1">
            <a:spLocks/>
          </p:cNvSpPr>
          <p:nvPr/>
        </p:nvSpPr>
        <p:spPr>
          <a:xfrm>
            <a:off x="2498501" y="3064630"/>
            <a:ext cx="7173533" cy="114676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 b="1" i="0" kern="1200" spc="300">
                <a:solidFill>
                  <a:schemeClr val="bg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Futura PT Medium" charset="0"/>
                <a:ea typeface="Futura PT Medium" charset="0"/>
                <a:cs typeface="Futura PT Medium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Futura PT Medium" charset="0"/>
                <a:ea typeface="Futura PT Medium" charset="0"/>
                <a:cs typeface="Futura PT Medium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Futura PT Medium" charset="0"/>
                <a:ea typeface="Futura PT Medium" charset="0"/>
                <a:cs typeface="Futura PT Medium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Futura PT Medium" charset="0"/>
                <a:ea typeface="Futura PT Medium" charset="0"/>
                <a:cs typeface="Futura PT Medium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Complete the following </a:t>
            </a:r>
            <a:r>
              <a:rPr lang="en-US" dirty="0" err="1"/>
              <a:t>Koans</a:t>
            </a:r>
            <a:r>
              <a:rPr lang="en-US" dirty="0"/>
              <a:t>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About Null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129566" y="1476044"/>
            <a:ext cx="6220495" cy="121140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1" kern="1200">
                <a:solidFill>
                  <a:schemeClr val="bg1"/>
                </a:solidFill>
                <a:latin typeface="Futura PT ExtraBold Oblique" charset="0"/>
                <a:ea typeface="Futura PT ExtraBold Oblique" charset="0"/>
                <a:cs typeface="Futura PT ExtraBold Oblique" charset="0"/>
              </a:defRPr>
            </a:lvl1pPr>
          </a:lstStyle>
          <a:p>
            <a:pPr algn="ctr"/>
            <a:r>
              <a:rPr lang="en-US" sz="7200" spc="600" dirty="0">
                <a:latin typeface="+mj-lt"/>
                <a:ea typeface="+mj-ea"/>
                <a:cs typeface="+mj-cs"/>
              </a:rPr>
              <a:t>Over To You!</a:t>
            </a:r>
          </a:p>
        </p:txBody>
      </p:sp>
    </p:spTree>
    <p:extLst>
      <p:ext uri="{BB962C8B-B14F-4D97-AF65-F5344CB8AC3E}">
        <p14:creationId xmlns:p14="http://schemas.microsoft.com/office/powerpoint/2010/main" val="40867640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600" y="1223963"/>
            <a:ext cx="9144000" cy="2387600"/>
          </a:xfrm>
        </p:spPr>
        <p:txBody>
          <a:bodyPr>
            <a:normAutofit/>
          </a:bodyPr>
          <a:lstStyle/>
          <a:p>
            <a:r>
              <a:rPr lang="en-GB" sz="7200" b="1" spc="600" dirty="0">
                <a:solidFill>
                  <a:schemeClr val="bg1"/>
                </a:solidFill>
              </a:rPr>
              <a:t>GENERICS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611563"/>
            <a:ext cx="9144000" cy="1655762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  code that can work with lots of different types of TYPES</a:t>
            </a:r>
          </a:p>
        </p:txBody>
      </p:sp>
    </p:spTree>
    <p:extLst>
      <p:ext uri="{BB962C8B-B14F-4D97-AF65-F5344CB8AC3E}">
        <p14:creationId xmlns:p14="http://schemas.microsoft.com/office/powerpoint/2010/main" val="3629474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Generics?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7600" y="1816100"/>
            <a:ext cx="9766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Specialized code – i.e. code that is tightly coupled to specific types that it works with – doesn’t foster re-use of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By making code more generalized – it can be re-used in more situations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2488986" y="4389735"/>
            <a:ext cx="72140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And now for an example</a:t>
            </a:r>
          </a:p>
        </p:txBody>
      </p:sp>
    </p:spTree>
    <p:extLst>
      <p:ext uri="{BB962C8B-B14F-4D97-AF65-F5344CB8AC3E}">
        <p14:creationId xmlns:p14="http://schemas.microsoft.com/office/powerpoint/2010/main" val="244261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Generics – Fun Facts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27150" y="1589529"/>
            <a:ext cx="91821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You can create generic </a:t>
            </a:r>
            <a:r>
              <a:rPr lang="en-GB" sz="2400" b="1" dirty="0"/>
              <a:t>classes</a:t>
            </a:r>
            <a:r>
              <a:rPr lang="en-GB" sz="2400" dirty="0"/>
              <a:t> or </a:t>
            </a:r>
            <a:r>
              <a:rPr lang="en-GB" sz="2400" b="1" dirty="0"/>
              <a:t>methods</a:t>
            </a:r>
            <a:r>
              <a:rPr lang="en-GB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Can constrain the generic parameter, so only a limited set of types will be allowed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Can have more than one generic parameter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403600" y="4125237"/>
            <a:ext cx="5212389" cy="8617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/>
              <a:t>Common Generic Types used are the container types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Dictionary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Tkey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, TValue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2148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972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 txBox="1">
            <a:spLocks/>
          </p:cNvSpPr>
          <p:nvPr/>
        </p:nvSpPr>
        <p:spPr>
          <a:xfrm>
            <a:off x="2498501" y="3064630"/>
            <a:ext cx="7173533" cy="114676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 b="1" i="0" kern="1200" spc="300">
                <a:solidFill>
                  <a:schemeClr val="bg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Futura PT Medium" charset="0"/>
                <a:ea typeface="Futura PT Medium" charset="0"/>
                <a:cs typeface="Futura PT Medium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Futura PT Medium" charset="0"/>
                <a:ea typeface="Futura PT Medium" charset="0"/>
                <a:cs typeface="Futura PT Medium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Futura PT Medium" charset="0"/>
                <a:ea typeface="Futura PT Medium" charset="0"/>
                <a:cs typeface="Futura PT Medium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Futura PT Medium" charset="0"/>
                <a:ea typeface="Futura PT Medium" charset="0"/>
                <a:cs typeface="Futura PT Medium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Complete the following </a:t>
            </a:r>
            <a:r>
              <a:rPr lang="en-US" dirty="0" err="1"/>
              <a:t>Koans</a:t>
            </a:r>
            <a:r>
              <a:rPr lang="en-US" dirty="0"/>
              <a:t>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About Generic Containers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129566" y="1476044"/>
            <a:ext cx="6220495" cy="121140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1" kern="1200">
                <a:solidFill>
                  <a:schemeClr val="bg1"/>
                </a:solidFill>
                <a:latin typeface="Futura PT ExtraBold Oblique" charset="0"/>
                <a:ea typeface="Futura PT ExtraBold Oblique" charset="0"/>
                <a:cs typeface="Futura PT ExtraBold Oblique" charset="0"/>
              </a:defRPr>
            </a:lvl1pPr>
          </a:lstStyle>
          <a:p>
            <a:pPr algn="ctr"/>
            <a:r>
              <a:rPr lang="en-US" sz="7200" spc="600" dirty="0">
                <a:latin typeface="+mj-lt"/>
                <a:ea typeface="+mj-ea"/>
                <a:cs typeface="+mj-cs"/>
              </a:rPr>
              <a:t>Over To You!</a:t>
            </a:r>
          </a:p>
        </p:txBody>
      </p:sp>
    </p:spTree>
    <p:extLst>
      <p:ext uri="{BB962C8B-B14F-4D97-AF65-F5344CB8AC3E}">
        <p14:creationId xmlns:p14="http://schemas.microsoft.com/office/powerpoint/2010/main" val="27897460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0700" y="1303338"/>
            <a:ext cx="9144000" cy="2387600"/>
          </a:xfrm>
        </p:spPr>
        <p:txBody>
          <a:bodyPr>
            <a:normAutofit/>
          </a:bodyPr>
          <a:lstStyle/>
          <a:p>
            <a:r>
              <a:rPr lang="en-GB" sz="7200" b="1" spc="600" dirty="0" err="1">
                <a:solidFill>
                  <a:schemeClr val="bg1"/>
                </a:solidFill>
              </a:rPr>
              <a:t>Extention</a:t>
            </a:r>
            <a:r>
              <a:rPr lang="en-GB" sz="7200" b="1" spc="600" dirty="0">
                <a:solidFill>
                  <a:schemeClr val="bg1"/>
                </a:solidFill>
              </a:rPr>
              <a:t> Methods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0700" y="3690938"/>
            <a:ext cx="9144000" cy="1655762"/>
          </a:xfrm>
        </p:spPr>
        <p:txBody>
          <a:bodyPr/>
          <a:lstStyle/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8229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972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 txBox="1">
            <a:spLocks/>
          </p:cNvSpPr>
          <p:nvPr/>
        </p:nvSpPr>
        <p:spPr>
          <a:xfrm>
            <a:off x="2498501" y="3064630"/>
            <a:ext cx="7173533" cy="114676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 b="1" i="0" kern="1200" spc="300">
                <a:solidFill>
                  <a:schemeClr val="bg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Futura PT Medium" charset="0"/>
                <a:ea typeface="Futura PT Medium" charset="0"/>
                <a:cs typeface="Futura PT Medium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Futura PT Medium" charset="0"/>
                <a:ea typeface="Futura PT Medium" charset="0"/>
                <a:cs typeface="Futura PT Medium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Futura PT Medium" charset="0"/>
                <a:ea typeface="Futura PT Medium" charset="0"/>
                <a:cs typeface="Futura PT Medium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Futura PT Medium" charset="0"/>
                <a:ea typeface="Futura PT Medium" charset="0"/>
                <a:cs typeface="Futura PT Medium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Complete the following </a:t>
            </a:r>
            <a:r>
              <a:rPr lang="en-US" dirty="0" err="1"/>
              <a:t>Koans</a:t>
            </a:r>
            <a:r>
              <a:rPr lang="en-US" dirty="0"/>
              <a:t>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About Methods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129566" y="1476044"/>
            <a:ext cx="6220495" cy="121140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1" kern="1200">
                <a:solidFill>
                  <a:schemeClr val="bg1"/>
                </a:solidFill>
                <a:latin typeface="Futura PT ExtraBold Oblique" charset="0"/>
                <a:ea typeface="Futura PT ExtraBold Oblique" charset="0"/>
                <a:cs typeface="Futura PT ExtraBold Oblique" charset="0"/>
              </a:defRPr>
            </a:lvl1pPr>
          </a:lstStyle>
          <a:p>
            <a:pPr algn="ctr"/>
            <a:r>
              <a:rPr lang="en-US" sz="7200" spc="600" dirty="0">
                <a:latin typeface="+mj-lt"/>
                <a:ea typeface="+mj-ea"/>
                <a:cs typeface="+mj-cs"/>
              </a:rPr>
              <a:t>Over To You!</a:t>
            </a:r>
          </a:p>
        </p:txBody>
      </p:sp>
    </p:spTree>
    <p:extLst>
      <p:ext uri="{BB962C8B-B14F-4D97-AF65-F5344CB8AC3E}">
        <p14:creationId xmlns:p14="http://schemas.microsoft.com/office/powerpoint/2010/main" val="38796637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0700" y="1303338"/>
            <a:ext cx="9144000" cy="2387600"/>
          </a:xfrm>
        </p:spPr>
        <p:txBody>
          <a:bodyPr>
            <a:normAutofit/>
          </a:bodyPr>
          <a:lstStyle/>
          <a:p>
            <a:r>
              <a:rPr lang="en-GB" sz="7200" b="1" spc="600" dirty="0" err="1">
                <a:solidFill>
                  <a:schemeClr val="bg1"/>
                </a:solidFill>
              </a:rPr>
              <a:t>Lamdas</a:t>
            </a:r>
            <a:r>
              <a:rPr lang="en-GB" sz="7200" b="1" spc="600" dirty="0">
                <a:solidFill>
                  <a:schemeClr val="bg1"/>
                </a:solidFill>
              </a:rPr>
              <a:t> &amp; LINQ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0700" y="3690938"/>
            <a:ext cx="9144000" cy="1655762"/>
          </a:xfrm>
        </p:spPr>
        <p:txBody>
          <a:bodyPr/>
          <a:lstStyle/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579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302" y="92169"/>
            <a:ext cx="10515600" cy="1325563"/>
          </a:xfrm>
        </p:spPr>
        <p:txBody>
          <a:bodyPr/>
          <a:lstStyle/>
          <a:p>
            <a:r>
              <a:rPr lang="en-GB" dirty="0"/>
              <a:t>Variables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2338" y="2325673"/>
            <a:ext cx="699707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They are like buckets, with a name</a:t>
            </a:r>
          </a:p>
          <a:p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Each named bucket, can hold something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But, they can only hold a specific type of something. You need to declare what that type 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622" y="859222"/>
            <a:ext cx="1971950" cy="19814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764" y="4218499"/>
            <a:ext cx="1790950" cy="201005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311487" y="1849960"/>
            <a:ext cx="600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age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360926" y="5038861"/>
            <a:ext cx="994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isTooOld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424706" y="-12131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27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490249" y="3150115"/>
            <a:ext cx="13676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true</a:t>
            </a:r>
          </a:p>
        </p:txBody>
      </p:sp>
      <p:sp>
        <p:nvSpPr>
          <p:cNvPr id="16" name="Arc 15">
            <a:extLst/>
          </p:cNvPr>
          <p:cNvSpPr/>
          <p:nvPr/>
        </p:nvSpPr>
        <p:spPr>
          <a:xfrm rot="9114076" flipH="1">
            <a:off x="7327152" y="145522"/>
            <a:ext cx="1081885" cy="1648132"/>
          </a:xfrm>
          <a:prstGeom prst="arc">
            <a:avLst>
              <a:gd name="adj1" fmla="val 19140825"/>
              <a:gd name="adj2" fmla="val 142064"/>
            </a:avLst>
          </a:prstGeom>
          <a:ln>
            <a:solidFill>
              <a:srgbClr val="00B0F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Arc 16">
            <a:extLst/>
          </p:cNvPr>
          <p:cNvSpPr/>
          <p:nvPr/>
        </p:nvSpPr>
        <p:spPr>
          <a:xfrm rot="9114076" flipH="1">
            <a:off x="9543207" y="3420621"/>
            <a:ext cx="1081885" cy="1648132"/>
          </a:xfrm>
          <a:prstGeom prst="arc">
            <a:avLst>
              <a:gd name="adj1" fmla="val 19140825"/>
              <a:gd name="adj2" fmla="val 142064"/>
            </a:avLst>
          </a:prstGeom>
          <a:ln>
            <a:solidFill>
              <a:srgbClr val="00B0F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32243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972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 txBox="1">
            <a:spLocks/>
          </p:cNvSpPr>
          <p:nvPr/>
        </p:nvSpPr>
        <p:spPr>
          <a:xfrm>
            <a:off x="2498501" y="3064630"/>
            <a:ext cx="7173533" cy="114676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 b="1" i="0" kern="1200" spc="300">
                <a:solidFill>
                  <a:schemeClr val="bg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Futura PT Medium" charset="0"/>
                <a:ea typeface="Futura PT Medium" charset="0"/>
                <a:cs typeface="Futura PT Medium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Futura PT Medium" charset="0"/>
                <a:ea typeface="Futura PT Medium" charset="0"/>
                <a:cs typeface="Futura PT Medium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Futura PT Medium" charset="0"/>
                <a:ea typeface="Futura PT Medium" charset="0"/>
                <a:cs typeface="Futura PT Medium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Futura PT Medium" charset="0"/>
                <a:ea typeface="Futura PT Medium" charset="0"/>
                <a:cs typeface="Futura PT Medium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Complete the following </a:t>
            </a:r>
            <a:r>
              <a:rPr lang="en-US" dirty="0" err="1"/>
              <a:t>Koans</a:t>
            </a:r>
            <a:r>
              <a:rPr lang="en-US" dirty="0"/>
              <a:t>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About </a:t>
            </a:r>
            <a:r>
              <a:rPr lang="en-US" dirty="0" err="1"/>
              <a:t>Lamdas</a:t>
            </a:r>
            <a:endParaRPr lang="en-US" dirty="0"/>
          </a:p>
          <a:p>
            <a:pPr algn="ctr"/>
            <a:r>
              <a:rPr lang="en-US" dirty="0"/>
              <a:t>About </a:t>
            </a:r>
            <a:r>
              <a:rPr lang="en-US" dirty="0" err="1"/>
              <a:t>Linq</a:t>
            </a:r>
            <a:endParaRPr lang="en-US" dirty="0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129566" y="1476044"/>
            <a:ext cx="6220495" cy="121140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1" kern="1200">
                <a:solidFill>
                  <a:schemeClr val="bg1"/>
                </a:solidFill>
                <a:latin typeface="Futura PT ExtraBold Oblique" charset="0"/>
                <a:ea typeface="Futura PT ExtraBold Oblique" charset="0"/>
                <a:cs typeface="Futura PT ExtraBold Oblique" charset="0"/>
              </a:defRPr>
            </a:lvl1pPr>
          </a:lstStyle>
          <a:p>
            <a:pPr algn="ctr"/>
            <a:r>
              <a:rPr lang="en-US" sz="7200" spc="600" dirty="0">
                <a:latin typeface="+mj-lt"/>
                <a:ea typeface="+mj-ea"/>
                <a:cs typeface="+mj-cs"/>
              </a:rPr>
              <a:t>Over To You!</a:t>
            </a:r>
          </a:p>
        </p:txBody>
      </p:sp>
    </p:spTree>
    <p:extLst>
      <p:ext uri="{BB962C8B-B14F-4D97-AF65-F5344CB8AC3E}">
        <p14:creationId xmlns:p14="http://schemas.microsoft.com/office/powerpoint/2010/main" val="32467550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0700" y="1303338"/>
            <a:ext cx="9144000" cy="2387600"/>
          </a:xfrm>
        </p:spPr>
        <p:txBody>
          <a:bodyPr>
            <a:normAutofit/>
          </a:bodyPr>
          <a:lstStyle/>
          <a:p>
            <a:r>
              <a:rPr lang="en-GB" sz="7200" b="1" spc="600" dirty="0" err="1">
                <a:solidFill>
                  <a:schemeClr val="bg1"/>
                </a:solidFill>
              </a:rPr>
              <a:t>Enums</a:t>
            </a:r>
            <a:r>
              <a:rPr lang="en-GB" sz="7200" b="1" spc="600" dirty="0">
                <a:solidFill>
                  <a:schemeClr val="bg1"/>
                </a:solidFill>
              </a:rPr>
              <a:t> and Flags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0700" y="3690938"/>
            <a:ext cx="9144000" cy="2762616"/>
          </a:xfrm>
        </p:spPr>
        <p:txBody>
          <a:bodyPr>
            <a:normAutofit/>
          </a:bodyPr>
          <a:lstStyle/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1918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185863"/>
            <a:ext cx="9144000" cy="2387600"/>
          </a:xfrm>
        </p:spPr>
        <p:txBody>
          <a:bodyPr>
            <a:normAutofit/>
          </a:bodyPr>
          <a:lstStyle/>
          <a:p>
            <a:r>
              <a:rPr lang="en-GB" sz="7200" b="1" spc="600" dirty="0">
                <a:solidFill>
                  <a:schemeClr val="bg1"/>
                </a:solidFill>
              </a:rPr>
              <a:t>UNIT TESTS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3665538"/>
            <a:ext cx="9144000" cy="1655762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  Umm.. we supposed to test our code works??</a:t>
            </a:r>
          </a:p>
        </p:txBody>
      </p:sp>
    </p:spTree>
    <p:extLst>
      <p:ext uri="{BB962C8B-B14F-4D97-AF65-F5344CB8AC3E}">
        <p14:creationId xmlns:p14="http://schemas.microsoft.com/office/powerpoint/2010/main" val="41859657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6035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972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 txBox="1">
            <a:spLocks/>
          </p:cNvSpPr>
          <p:nvPr/>
        </p:nvSpPr>
        <p:spPr>
          <a:xfrm>
            <a:off x="2498499" y="2286707"/>
            <a:ext cx="7173533" cy="114676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 b="1" i="0" kern="1200" spc="300">
                <a:solidFill>
                  <a:schemeClr val="bg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Futura PT Medium" charset="0"/>
                <a:ea typeface="Futura PT Medium" charset="0"/>
                <a:cs typeface="Futura PT Medium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Futura PT Medium" charset="0"/>
                <a:ea typeface="Futura PT Medium" charset="0"/>
                <a:cs typeface="Futura PT Medium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Futura PT Medium" charset="0"/>
                <a:ea typeface="Futura PT Medium" charset="0"/>
                <a:cs typeface="Futura PT Medium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Futura PT Medium" charset="0"/>
                <a:ea typeface="Futura PT Medium" charset="0"/>
                <a:cs typeface="Futura PT Medium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Complete the following </a:t>
            </a:r>
            <a:r>
              <a:rPr lang="en-US" dirty="0" err="1"/>
              <a:t>Koans</a:t>
            </a:r>
            <a:r>
              <a:rPr lang="en-US" dirty="0"/>
              <a:t> 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/>
              <a:t>About Asserts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/>
              <a:t>About Variables 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2975019" y="602587"/>
            <a:ext cx="6220495" cy="121140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1" kern="1200">
                <a:solidFill>
                  <a:schemeClr val="bg1"/>
                </a:solidFill>
                <a:latin typeface="Futura PT ExtraBold Oblique" charset="0"/>
                <a:ea typeface="Futura PT ExtraBold Oblique" charset="0"/>
                <a:cs typeface="Futura PT ExtraBold Oblique" charset="0"/>
              </a:defRPr>
            </a:lvl1pPr>
          </a:lstStyle>
          <a:p>
            <a:pPr algn="ctr"/>
            <a:r>
              <a:rPr lang="en-US" sz="7200" spc="600" dirty="0">
                <a:latin typeface="+mj-lt"/>
                <a:ea typeface="+mj-ea"/>
                <a:cs typeface="+mj-cs"/>
              </a:rPr>
              <a:t>Over To You!</a:t>
            </a: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808163" y="4288146"/>
            <a:ext cx="10902480" cy="121140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1" kern="1200">
                <a:solidFill>
                  <a:schemeClr val="bg1"/>
                </a:solidFill>
                <a:latin typeface="Futura PT ExtraBold Oblique" charset="0"/>
                <a:ea typeface="Futura PT ExtraBold Oblique" charset="0"/>
                <a:cs typeface="Futura PT ExtraBold Oblique" charset="0"/>
              </a:defRPr>
            </a:lvl1pPr>
          </a:lstStyle>
          <a:p>
            <a:pPr algn="ctr"/>
            <a:r>
              <a:rPr lang="en-US" sz="7200" spc="600" dirty="0">
                <a:latin typeface="+mj-lt"/>
                <a:ea typeface="+mj-ea"/>
                <a:cs typeface="+mj-cs"/>
              </a:rPr>
              <a:t>Wait! First a lesson on asserting yourself</a:t>
            </a:r>
          </a:p>
        </p:txBody>
      </p:sp>
    </p:spTree>
    <p:extLst>
      <p:ext uri="{BB962C8B-B14F-4D97-AF65-F5344CB8AC3E}">
        <p14:creationId xmlns:p14="http://schemas.microsoft.com/office/powerpoint/2010/main" val="3671563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7200" b="1" spc="600" dirty="0">
                <a:solidFill>
                  <a:schemeClr val="bg1"/>
                </a:solidFill>
              </a:rPr>
              <a:t>DATA TYPES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THE STRONG vs the weak</a:t>
            </a:r>
          </a:p>
        </p:txBody>
      </p:sp>
    </p:spTree>
    <p:extLst>
      <p:ext uri="{BB962C8B-B14F-4D97-AF65-F5344CB8AC3E}">
        <p14:creationId xmlns:p14="http://schemas.microsoft.com/office/powerpoint/2010/main" val="3230634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.NET is statically typed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3849" y="4279831"/>
            <a:ext cx="99773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Basically, you can’t put the wrong shaped something into a </a:t>
            </a:r>
            <a:r>
              <a:rPr lang="en-GB" sz="2800" b="1" dirty="0"/>
              <a:t>bucket</a:t>
            </a:r>
            <a:r>
              <a:rPr lang="en-GB" sz="2800" dirty="0"/>
              <a:t> in .NET.  The compiler will complain!</a:t>
            </a:r>
          </a:p>
          <a:p>
            <a:pPr algn="ctr"/>
            <a:endParaRPr lang="en-GB" sz="2800" dirty="0"/>
          </a:p>
          <a:p>
            <a:pPr algn="ctr"/>
            <a:endParaRPr lang="en-GB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205696" y="1994416"/>
            <a:ext cx="9780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"For a language to be statically typed, it means that the types of all variables are known or inferred at </a:t>
            </a:r>
            <a:r>
              <a:rPr lang="en-GB" sz="2400" b="1" dirty="0"/>
              <a:t>compile time</a:t>
            </a:r>
            <a:r>
              <a:rPr lang="en-GB" sz="2400" dirty="0"/>
              <a:t>.  A strongly typed language does not allow you to use one type as another"</a:t>
            </a:r>
          </a:p>
        </p:txBody>
      </p:sp>
    </p:spTree>
    <p:extLst>
      <p:ext uri="{BB962C8B-B14F-4D97-AF65-F5344CB8AC3E}">
        <p14:creationId xmlns:p14="http://schemas.microsoft.com/office/powerpoint/2010/main" val="4268206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Primitives data types, the numbers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110901"/>
              </p:ext>
            </p:extLst>
          </p:nvPr>
        </p:nvGraphicFramePr>
        <p:xfrm>
          <a:off x="838200" y="2812549"/>
          <a:ext cx="5418666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0477773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31673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C#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Common</a:t>
                      </a:r>
                      <a:r>
                        <a:rPr lang="en-GB" baseline="0" dirty="0"/>
                        <a:t> operators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627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int</a:t>
                      </a:r>
                      <a:r>
                        <a:rPr lang="en-GB" baseline="0" dirty="0"/>
                        <a:t> </a:t>
                      </a:r>
                    </a:p>
                    <a:p>
                      <a:r>
                        <a:rPr lang="en-GB" baseline="0" dirty="0"/>
                        <a:t>(short, long)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Numerical operators</a:t>
                      </a:r>
                    </a:p>
                    <a:p>
                      <a:r>
                        <a:rPr lang="en-GB" dirty="0"/>
                        <a:t> +   - </a:t>
                      </a:r>
                      <a:r>
                        <a:rPr lang="en-GB" baseline="0" dirty="0"/>
                        <a:t> * /  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124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double</a:t>
                      </a:r>
                    </a:p>
                    <a:p>
                      <a:r>
                        <a:rPr lang="en-GB" dirty="0"/>
                        <a:t>(decimal, float)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Numerical operators</a:t>
                      </a:r>
                    </a:p>
                    <a:p>
                      <a:r>
                        <a:rPr lang="en-GB" dirty="0"/>
                        <a:t> +   - </a:t>
                      </a:r>
                      <a:r>
                        <a:rPr lang="en-GB" baseline="0" dirty="0"/>
                        <a:t> * /  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033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Logical operators</a:t>
                      </a:r>
                    </a:p>
                    <a:p>
                      <a:r>
                        <a:rPr lang="en-GB" dirty="0"/>
                        <a:t>&amp;&amp;    ||      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939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+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028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34888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5656" y="2047741"/>
            <a:ext cx="3554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Using literal (specific) values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585656" y="2574603"/>
            <a:ext cx="3350597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aBool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anInt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2;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aDouble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2.0D;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aFloat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2.0F;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"hi there"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aChar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2047741"/>
            <a:ext cx="3554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Some common primitive types</a:t>
            </a:r>
          </a:p>
        </p:txBody>
      </p:sp>
      <p:sp>
        <p:nvSpPr>
          <p:cNvPr id="8" name="Rectangle 7"/>
          <p:cNvSpPr/>
          <p:nvPr/>
        </p:nvSpPr>
        <p:spPr>
          <a:xfrm>
            <a:off x="729803" y="6210007"/>
            <a:ext cx="104104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https://docs.microsoft.com/en-us/dotnet/csharp/language-reference/keywords/built-in-types-table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1223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C3D00BAC497346A97D7DE1728AEF38" ma:contentTypeVersion="17" ma:contentTypeDescription="Create a new document." ma:contentTypeScope="" ma:versionID="ca1d8644e8e111c131159f23575dc86e">
  <xsd:schema xmlns:xsd="http://www.w3.org/2001/XMLSchema" xmlns:xs="http://www.w3.org/2001/XMLSchema" xmlns:p="http://schemas.microsoft.com/office/2006/metadata/properties" xmlns:ns2="b0e6edfc-c28e-4d2e-97b6-e63b8eaf0561" xmlns:ns3="e7bdd476-a8c9-44bf-b1a7-16436a72a35d" targetNamespace="http://schemas.microsoft.com/office/2006/metadata/properties" ma:root="true" ma:fieldsID="8679d5e4d23530014c785749ba3b7664" ns2:_="" ns3:_="">
    <xsd:import namespace="b0e6edfc-c28e-4d2e-97b6-e63b8eaf0561"/>
    <xsd:import namespace="e7bdd476-a8c9-44bf-b1a7-16436a72a35d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EventHashCode" minOccurs="0"/>
                <xsd:element ref="ns3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e6edfc-c28e-4d2e-97b6-e63b8eaf0561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1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bdd476-a8c9-44bf-b1a7-16436a72a3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0e6edfc-c28e-4d2e-97b6-e63b8eaf0561">525KWQ2PXMKQ-817831704-809</_dlc_DocId>
    <_dlc_DocIdUrl xmlns="b0e6edfc-c28e-4d2e-97b6-e63b8eaf0561">
      <Url>https://asos1.sharepoint.com/Engineering/_layouts/15/DocIdRedir.aspx?ID=525KWQ2PXMKQ-817831704-809</Url>
      <Description>525KWQ2PXMKQ-817831704-809</Description>
    </_dlc_DocIdUrl>
    <SharedWithUsers xmlns="b0e6edfc-c28e-4d2e-97b6-e63b8eaf0561">
      <UserInfo>
        <DisplayName>Alito Alvarez</DisplayName>
        <AccountId>6008</AccountId>
        <AccountType/>
      </UserInfo>
    </SharedWithUsers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9B8F920-405D-4E34-9AEF-105F5C92A5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0e6edfc-c28e-4d2e-97b6-e63b8eaf0561"/>
    <ds:schemaRef ds:uri="e7bdd476-a8c9-44bf-b1a7-16436a72a3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F3DBBF6-EDF5-47FE-BE6F-76C446FFE976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61B36B04-93F2-4EBA-A7B7-B0E23B70EA76}">
  <ds:schemaRefs>
    <ds:schemaRef ds:uri="http://purl.org/dc/elements/1.1/"/>
    <ds:schemaRef ds:uri="http://schemas.microsoft.com/office/2006/metadata/properties"/>
    <ds:schemaRef ds:uri="b0e6edfc-c28e-4d2e-97b6-e63b8eaf0561"/>
    <ds:schemaRef ds:uri="http://purl.org/dc/terms/"/>
    <ds:schemaRef ds:uri="http://purl.org/dc/dcmitype/"/>
    <ds:schemaRef ds:uri="http://schemas.microsoft.com/office/2006/documentManagement/types"/>
    <ds:schemaRef ds:uri="e7bdd476-a8c9-44bf-b1a7-16436a72a35d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6658085C-5A61-49D4-9E36-43F7A6F1EC8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11970</TotalTime>
  <Words>2624</Words>
  <Application>Microsoft Office PowerPoint</Application>
  <PresentationFormat>Widescreen</PresentationFormat>
  <Paragraphs>507</Paragraphs>
  <Slides>53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4" baseType="lpstr">
      <vt:lpstr>Arial</vt:lpstr>
      <vt:lpstr>Calibri</vt:lpstr>
      <vt:lpstr>Calibri Light</vt:lpstr>
      <vt:lpstr>Consolas</vt:lpstr>
      <vt:lpstr>Futura PT</vt:lpstr>
      <vt:lpstr>Futura PT ExtraBold</vt:lpstr>
      <vt:lpstr>Futura PT ExtraBold Oblique</vt:lpstr>
      <vt:lpstr>Futura PT Heavy</vt:lpstr>
      <vt:lpstr>MV Boli</vt:lpstr>
      <vt:lpstr>Wingdings</vt:lpstr>
      <vt:lpstr>Office Theme</vt:lpstr>
      <vt:lpstr>LEARNING C#</vt:lpstr>
      <vt:lpstr>Agenda</vt:lpstr>
      <vt:lpstr>Some expectations</vt:lpstr>
      <vt:lpstr>VARIABLES</vt:lpstr>
      <vt:lpstr>Variables</vt:lpstr>
      <vt:lpstr>PowerPoint Presentation</vt:lpstr>
      <vt:lpstr>DATA TYPES</vt:lpstr>
      <vt:lpstr>.NET is statically typed</vt:lpstr>
      <vt:lpstr>Primitives data types, the numbers</vt:lpstr>
      <vt:lpstr>String literals</vt:lpstr>
      <vt:lpstr>Arrays</vt:lpstr>
      <vt:lpstr>Reference and Value types</vt:lpstr>
      <vt:lpstr>Reference types – a picture!</vt:lpstr>
      <vt:lpstr>PowerPoint Presentation</vt:lpstr>
      <vt:lpstr>CONTROL FLOW</vt:lpstr>
      <vt:lpstr>Branching</vt:lpstr>
      <vt:lpstr>Looping and repeating</vt:lpstr>
      <vt:lpstr>Jail break!</vt:lpstr>
      <vt:lpstr>Functions / Methods</vt:lpstr>
      <vt:lpstr>Working with functions</vt:lpstr>
      <vt:lpstr>PowerPoint Presentation</vt:lpstr>
      <vt:lpstr>CLASSES</vt:lpstr>
      <vt:lpstr>Classes – what we will cover</vt:lpstr>
      <vt:lpstr>What’s OOP about?</vt:lpstr>
      <vt:lpstr>A Neighbourhood of Houses</vt:lpstr>
      <vt:lpstr>Code sample – define, and create 2 houses</vt:lpstr>
      <vt:lpstr>Constructing Houses</vt:lpstr>
      <vt:lpstr>Not every house is equal</vt:lpstr>
      <vt:lpstr>Who can do what to your house?</vt:lpstr>
      <vt:lpstr>Defining specialized houses (ahem.. mammals)</vt:lpstr>
      <vt:lpstr>Inheritance code example</vt:lpstr>
      <vt:lpstr>Who needs an object instance?!?</vt:lpstr>
      <vt:lpstr>The Tenets of OOP</vt:lpstr>
      <vt:lpstr>PowerPoint Presentation</vt:lpstr>
      <vt:lpstr>INTERFACES</vt:lpstr>
      <vt:lpstr>What is an interface?</vt:lpstr>
      <vt:lpstr>Code against interfaces</vt:lpstr>
      <vt:lpstr>ERRORS</vt:lpstr>
      <vt:lpstr>Handling Errors</vt:lpstr>
      <vt:lpstr>Guess what happens</vt:lpstr>
      <vt:lpstr>Null.  A Four Letter Word.</vt:lpstr>
      <vt:lpstr>PowerPoint Presentation</vt:lpstr>
      <vt:lpstr>GENERICS</vt:lpstr>
      <vt:lpstr>Why Generics?</vt:lpstr>
      <vt:lpstr>Generics – Fun Facts</vt:lpstr>
      <vt:lpstr>PowerPoint Presentation</vt:lpstr>
      <vt:lpstr>Extention Methods</vt:lpstr>
      <vt:lpstr>PowerPoint Presentation</vt:lpstr>
      <vt:lpstr>Lamdas &amp; LINQ</vt:lpstr>
      <vt:lpstr>PowerPoint Presentation</vt:lpstr>
      <vt:lpstr>Enums and Flags</vt:lpstr>
      <vt:lpstr>UNIT TESTS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</dc:title>
  <dc:creator>Ian Kent</dc:creator>
  <cp:lastModifiedBy>Ian Kent</cp:lastModifiedBy>
  <cp:revision>116</cp:revision>
  <dcterms:created xsi:type="dcterms:W3CDTF">2017-09-12T08:28:20Z</dcterms:created>
  <dcterms:modified xsi:type="dcterms:W3CDTF">2018-12-05T17:10:48Z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0x01010007C3D00BAC497346A97D7DE1728AEF38</vt:lpwstr>
  </property>
  <property fmtid="{D5CDD505-2E9C-101B-9397-08002B2CF9AE}" pid="3" name="_dlc_DocIdItemGuid">
    <vt:lpwstr>91b8740f-18df-49d1-b6a9-9ccdbf74d80f</vt:lpwstr>
  </property>
</Properties>
</file>