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34"/>
  </p:notesMasterIdLst>
  <p:sldIdLst>
    <p:sldId id="262" r:id="rId2"/>
    <p:sldId id="263" r:id="rId3"/>
    <p:sldId id="264" r:id="rId4"/>
    <p:sldId id="273" r:id="rId5"/>
    <p:sldId id="265" r:id="rId6"/>
    <p:sldId id="266" r:id="rId7"/>
    <p:sldId id="269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307" r:id="rId27"/>
    <p:sldId id="311" r:id="rId28"/>
    <p:sldId id="292" r:id="rId29"/>
    <p:sldId id="305" r:id="rId30"/>
    <p:sldId id="308" r:id="rId31"/>
    <p:sldId id="309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ia Kahwage" userId="1101fe7519aa24eb" providerId="LiveId" clId="{7E7F78BB-DB79-47FC-B794-D5C015531A2C}"/>
    <pc:docChg chg="delSld">
      <pc:chgData name="Cassia Kahwage" userId="1101fe7519aa24eb" providerId="LiveId" clId="{7E7F78BB-DB79-47FC-B794-D5C015531A2C}" dt="2022-09-14T21:54:21.961" v="0" actId="47"/>
      <pc:docMkLst>
        <pc:docMk/>
      </pc:docMkLst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256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257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258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259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12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13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14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15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16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17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18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19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20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21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22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23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24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25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26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27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0" sldId="328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676977349" sldId="329"/>
        </pc:sldMkLst>
      </pc:sldChg>
      <pc:sldChg chg="del">
        <pc:chgData name="Cassia Kahwage" userId="1101fe7519aa24eb" providerId="LiveId" clId="{7E7F78BB-DB79-47FC-B794-D5C015531A2C}" dt="2022-09-14T21:54:21.961" v="0" actId="47"/>
        <pc:sldMkLst>
          <pc:docMk/>
          <pc:sldMk cId="3849279903" sldId="33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6A78E-0260-43F3-A9F1-D17BB035F40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A485A3-D980-4C19-9EC3-A9EB1BBE3E9B}">
      <dgm:prSet/>
      <dgm:spPr/>
      <dgm:t>
        <a:bodyPr/>
        <a:lstStyle/>
        <a:p>
          <a:r>
            <a:rPr lang="pt-BR" dirty="0">
              <a:solidFill>
                <a:srgbClr val="FF0000"/>
              </a:solidFill>
            </a:rPr>
            <a:t>Sistemas Simples: </a:t>
          </a:r>
          <a:r>
            <a:rPr lang="pt-BR" dirty="0"/>
            <a:t>possui poucos elementos e a relação entre os elementos é simples e direta.</a:t>
          </a:r>
          <a:endParaRPr lang="en-US" dirty="0"/>
        </a:p>
      </dgm:t>
    </dgm:pt>
    <dgm:pt modelId="{57D82662-DFF8-4FC4-8571-743C78C4C029}" type="parTrans" cxnId="{E381E460-0A0F-45BF-B70F-DFBC053FEF06}">
      <dgm:prSet/>
      <dgm:spPr/>
      <dgm:t>
        <a:bodyPr/>
        <a:lstStyle/>
        <a:p>
          <a:endParaRPr lang="en-US"/>
        </a:p>
      </dgm:t>
    </dgm:pt>
    <dgm:pt modelId="{60EAA06D-F538-4752-B559-5D9B5308DC10}" type="sibTrans" cxnId="{E381E460-0A0F-45BF-B70F-DFBC053FEF06}">
      <dgm:prSet/>
      <dgm:spPr/>
      <dgm:t>
        <a:bodyPr/>
        <a:lstStyle/>
        <a:p>
          <a:endParaRPr lang="en-US"/>
        </a:p>
      </dgm:t>
    </dgm:pt>
    <dgm:pt modelId="{68722985-8DAD-4335-B101-EE50DEABBF35}">
      <dgm:prSet/>
      <dgm:spPr/>
      <dgm:t>
        <a:bodyPr/>
        <a:lstStyle/>
        <a:p>
          <a:r>
            <a:rPr lang="pt-BR" dirty="0">
              <a:solidFill>
                <a:srgbClr val="FF0000"/>
              </a:solidFill>
            </a:rPr>
            <a:t>Sistemas Complexos: </a:t>
          </a:r>
          <a:r>
            <a:rPr lang="pt-BR" dirty="0"/>
            <a:t>muitos elementos altamente interconectados (avião).</a:t>
          </a:r>
          <a:endParaRPr lang="en-US" dirty="0"/>
        </a:p>
      </dgm:t>
    </dgm:pt>
    <dgm:pt modelId="{CCF9BC87-7283-410A-9B94-8E09A6C5F870}" type="parTrans" cxnId="{A6333625-949C-4627-A35D-7A91438DDAFC}">
      <dgm:prSet/>
      <dgm:spPr/>
      <dgm:t>
        <a:bodyPr/>
        <a:lstStyle/>
        <a:p>
          <a:endParaRPr lang="en-US"/>
        </a:p>
      </dgm:t>
    </dgm:pt>
    <dgm:pt modelId="{843669F2-684C-496F-B1F2-B0B9DD9D988C}" type="sibTrans" cxnId="{A6333625-949C-4627-A35D-7A91438DDAFC}">
      <dgm:prSet/>
      <dgm:spPr/>
      <dgm:t>
        <a:bodyPr/>
        <a:lstStyle/>
        <a:p>
          <a:endParaRPr lang="en-US"/>
        </a:p>
      </dgm:t>
    </dgm:pt>
    <dgm:pt modelId="{BEAE1ACA-FF6C-4234-BA75-5820AC031C54}" type="pres">
      <dgm:prSet presAssocID="{96B6A78E-0260-43F3-A9F1-D17BB035F4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E3FFF3-A764-4003-ADF3-C19071A89A05}" type="pres">
      <dgm:prSet presAssocID="{15A485A3-D980-4C19-9EC3-A9EB1BBE3E9B}" presName="hierRoot1" presStyleCnt="0"/>
      <dgm:spPr/>
    </dgm:pt>
    <dgm:pt modelId="{6E0BCD6D-813F-4D06-9C28-19C75D32E0C4}" type="pres">
      <dgm:prSet presAssocID="{15A485A3-D980-4C19-9EC3-A9EB1BBE3E9B}" presName="composite" presStyleCnt="0"/>
      <dgm:spPr/>
    </dgm:pt>
    <dgm:pt modelId="{2A31E338-156F-467B-A2B5-5D4F40E2BD4B}" type="pres">
      <dgm:prSet presAssocID="{15A485A3-D980-4C19-9EC3-A9EB1BBE3E9B}" presName="background" presStyleLbl="node0" presStyleIdx="0" presStyleCnt="2"/>
      <dgm:spPr/>
    </dgm:pt>
    <dgm:pt modelId="{5F7E8510-E4A9-4BC5-9183-E5D31DCDC1E9}" type="pres">
      <dgm:prSet presAssocID="{15A485A3-D980-4C19-9EC3-A9EB1BBE3E9B}" presName="text" presStyleLbl="fgAcc0" presStyleIdx="0" presStyleCnt="2">
        <dgm:presLayoutVars>
          <dgm:chPref val="3"/>
        </dgm:presLayoutVars>
      </dgm:prSet>
      <dgm:spPr/>
    </dgm:pt>
    <dgm:pt modelId="{CCAD95B4-1FA4-4FB6-958D-EE7B29A495E8}" type="pres">
      <dgm:prSet presAssocID="{15A485A3-D980-4C19-9EC3-A9EB1BBE3E9B}" presName="hierChild2" presStyleCnt="0"/>
      <dgm:spPr/>
    </dgm:pt>
    <dgm:pt modelId="{ABB03BB5-9F46-48BB-8A73-B21A569F2B7A}" type="pres">
      <dgm:prSet presAssocID="{68722985-8DAD-4335-B101-EE50DEABBF35}" presName="hierRoot1" presStyleCnt="0"/>
      <dgm:spPr/>
    </dgm:pt>
    <dgm:pt modelId="{A3AB007B-1829-452B-B712-2314E942BC2F}" type="pres">
      <dgm:prSet presAssocID="{68722985-8DAD-4335-B101-EE50DEABBF35}" presName="composite" presStyleCnt="0"/>
      <dgm:spPr/>
    </dgm:pt>
    <dgm:pt modelId="{B616289D-F678-4974-910F-CB8917E26659}" type="pres">
      <dgm:prSet presAssocID="{68722985-8DAD-4335-B101-EE50DEABBF35}" presName="background" presStyleLbl="node0" presStyleIdx="1" presStyleCnt="2"/>
      <dgm:spPr/>
    </dgm:pt>
    <dgm:pt modelId="{F4A6B33E-B16C-48A0-A3B2-F3004FBE0D01}" type="pres">
      <dgm:prSet presAssocID="{68722985-8DAD-4335-B101-EE50DEABBF35}" presName="text" presStyleLbl="fgAcc0" presStyleIdx="1" presStyleCnt="2">
        <dgm:presLayoutVars>
          <dgm:chPref val="3"/>
        </dgm:presLayoutVars>
      </dgm:prSet>
      <dgm:spPr/>
    </dgm:pt>
    <dgm:pt modelId="{660B6CDA-7BA0-40BF-8468-79BFBB16A8A8}" type="pres">
      <dgm:prSet presAssocID="{68722985-8DAD-4335-B101-EE50DEABBF35}" presName="hierChild2" presStyleCnt="0"/>
      <dgm:spPr/>
    </dgm:pt>
  </dgm:ptLst>
  <dgm:cxnLst>
    <dgm:cxn modelId="{A6333625-949C-4627-A35D-7A91438DDAFC}" srcId="{96B6A78E-0260-43F3-A9F1-D17BB035F406}" destId="{68722985-8DAD-4335-B101-EE50DEABBF35}" srcOrd="1" destOrd="0" parTransId="{CCF9BC87-7283-410A-9B94-8E09A6C5F870}" sibTransId="{843669F2-684C-496F-B1F2-B0B9DD9D988C}"/>
    <dgm:cxn modelId="{E381E460-0A0F-45BF-B70F-DFBC053FEF06}" srcId="{96B6A78E-0260-43F3-A9F1-D17BB035F406}" destId="{15A485A3-D980-4C19-9EC3-A9EB1BBE3E9B}" srcOrd="0" destOrd="0" parTransId="{57D82662-DFF8-4FC4-8571-743C78C4C029}" sibTransId="{60EAA06D-F538-4752-B559-5D9B5308DC10}"/>
    <dgm:cxn modelId="{ECF0DC42-0A9D-45ED-BD4A-586F95CC31F4}" type="presOf" srcId="{15A485A3-D980-4C19-9EC3-A9EB1BBE3E9B}" destId="{5F7E8510-E4A9-4BC5-9183-E5D31DCDC1E9}" srcOrd="0" destOrd="0" presId="urn:microsoft.com/office/officeart/2005/8/layout/hierarchy1"/>
    <dgm:cxn modelId="{4786496E-1E70-4557-82B6-FA3AFF64CFD8}" type="presOf" srcId="{68722985-8DAD-4335-B101-EE50DEABBF35}" destId="{F4A6B33E-B16C-48A0-A3B2-F3004FBE0D01}" srcOrd="0" destOrd="0" presId="urn:microsoft.com/office/officeart/2005/8/layout/hierarchy1"/>
    <dgm:cxn modelId="{841EB8B5-C710-4481-B03A-F075817E9513}" type="presOf" srcId="{96B6A78E-0260-43F3-A9F1-D17BB035F406}" destId="{BEAE1ACA-FF6C-4234-BA75-5820AC031C54}" srcOrd="0" destOrd="0" presId="urn:microsoft.com/office/officeart/2005/8/layout/hierarchy1"/>
    <dgm:cxn modelId="{99E232C7-AB59-46E4-8A87-DFB3463CC42A}" type="presParOf" srcId="{BEAE1ACA-FF6C-4234-BA75-5820AC031C54}" destId="{58E3FFF3-A764-4003-ADF3-C19071A89A05}" srcOrd="0" destOrd="0" presId="urn:microsoft.com/office/officeart/2005/8/layout/hierarchy1"/>
    <dgm:cxn modelId="{28D8F33F-5380-4E7C-89FE-1B29DDE8F1E6}" type="presParOf" srcId="{58E3FFF3-A764-4003-ADF3-C19071A89A05}" destId="{6E0BCD6D-813F-4D06-9C28-19C75D32E0C4}" srcOrd="0" destOrd="0" presId="urn:microsoft.com/office/officeart/2005/8/layout/hierarchy1"/>
    <dgm:cxn modelId="{C408C285-1978-44BD-8938-D8E2D16351C8}" type="presParOf" srcId="{6E0BCD6D-813F-4D06-9C28-19C75D32E0C4}" destId="{2A31E338-156F-467B-A2B5-5D4F40E2BD4B}" srcOrd="0" destOrd="0" presId="urn:microsoft.com/office/officeart/2005/8/layout/hierarchy1"/>
    <dgm:cxn modelId="{C55F06D6-9992-458F-B607-991F9575C039}" type="presParOf" srcId="{6E0BCD6D-813F-4D06-9C28-19C75D32E0C4}" destId="{5F7E8510-E4A9-4BC5-9183-E5D31DCDC1E9}" srcOrd="1" destOrd="0" presId="urn:microsoft.com/office/officeart/2005/8/layout/hierarchy1"/>
    <dgm:cxn modelId="{B0252AAF-9FE7-42CA-B318-CFB88DF1DE89}" type="presParOf" srcId="{58E3FFF3-A764-4003-ADF3-C19071A89A05}" destId="{CCAD95B4-1FA4-4FB6-958D-EE7B29A495E8}" srcOrd="1" destOrd="0" presId="urn:microsoft.com/office/officeart/2005/8/layout/hierarchy1"/>
    <dgm:cxn modelId="{8A52E528-76A7-44DD-B29C-0187C827C10F}" type="presParOf" srcId="{BEAE1ACA-FF6C-4234-BA75-5820AC031C54}" destId="{ABB03BB5-9F46-48BB-8A73-B21A569F2B7A}" srcOrd="1" destOrd="0" presId="urn:microsoft.com/office/officeart/2005/8/layout/hierarchy1"/>
    <dgm:cxn modelId="{E36D4315-C578-4B43-AC8E-C082E015E931}" type="presParOf" srcId="{ABB03BB5-9F46-48BB-8A73-B21A569F2B7A}" destId="{A3AB007B-1829-452B-B712-2314E942BC2F}" srcOrd="0" destOrd="0" presId="urn:microsoft.com/office/officeart/2005/8/layout/hierarchy1"/>
    <dgm:cxn modelId="{1EE4C965-01A0-41BD-8B48-3CDCF4E67DB7}" type="presParOf" srcId="{A3AB007B-1829-452B-B712-2314E942BC2F}" destId="{B616289D-F678-4974-910F-CB8917E26659}" srcOrd="0" destOrd="0" presId="urn:microsoft.com/office/officeart/2005/8/layout/hierarchy1"/>
    <dgm:cxn modelId="{EC089D0D-FAEB-4478-ABF6-79E13ED006BA}" type="presParOf" srcId="{A3AB007B-1829-452B-B712-2314E942BC2F}" destId="{F4A6B33E-B16C-48A0-A3B2-F3004FBE0D01}" srcOrd="1" destOrd="0" presId="urn:microsoft.com/office/officeart/2005/8/layout/hierarchy1"/>
    <dgm:cxn modelId="{0691BC6F-DF04-4791-A12F-DC8CB0792120}" type="presParOf" srcId="{ABB03BB5-9F46-48BB-8A73-B21A569F2B7A}" destId="{660B6CDA-7BA0-40BF-8468-79BFBB16A8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D05B90-21C3-4180-8DB7-CB262FAFE297}" type="doc">
      <dgm:prSet loTypeId="urn:microsoft.com/office/officeart/2005/8/layout/pyramid1" loCatId="pyramid" qsTypeId="urn:microsoft.com/office/officeart/2005/8/quickstyle/3d2#1" qsCatId="3D" csTypeId="urn:microsoft.com/office/officeart/2005/8/colors/colorful2" csCatId="colorful" phldr="1"/>
      <dgm:spPr/>
    </dgm:pt>
    <dgm:pt modelId="{E54FEB54-B2B6-4ADF-BFCB-0F943C4A9AB9}">
      <dgm:prSet phldrT="[Texto]"/>
      <dgm:spPr/>
      <dgm:t>
        <a:bodyPr/>
        <a:lstStyle/>
        <a:p>
          <a:r>
            <a:rPr lang="pt-BR" dirty="0"/>
            <a:t>Sistema Estratégico</a:t>
          </a:r>
        </a:p>
      </dgm:t>
    </dgm:pt>
    <dgm:pt modelId="{EF8A4530-CBF0-453E-95F9-0239C024C9A7}" type="parTrans" cxnId="{A9C13470-EDA4-4511-A256-DCB61FB839A1}">
      <dgm:prSet/>
      <dgm:spPr/>
      <dgm:t>
        <a:bodyPr/>
        <a:lstStyle/>
        <a:p>
          <a:endParaRPr lang="pt-BR"/>
        </a:p>
      </dgm:t>
    </dgm:pt>
    <dgm:pt modelId="{46BB04CE-9485-4CAE-B0A9-145B6295B885}" type="sibTrans" cxnId="{A9C13470-EDA4-4511-A256-DCB61FB839A1}">
      <dgm:prSet/>
      <dgm:spPr/>
      <dgm:t>
        <a:bodyPr/>
        <a:lstStyle/>
        <a:p>
          <a:endParaRPr lang="pt-BR"/>
        </a:p>
      </dgm:t>
    </dgm:pt>
    <dgm:pt modelId="{8E8DA255-3E95-406F-B917-9F4E7B22DA0C}">
      <dgm:prSet phldrT="[Texto]"/>
      <dgm:spPr/>
      <dgm:t>
        <a:bodyPr/>
        <a:lstStyle/>
        <a:p>
          <a:r>
            <a:rPr lang="pt-BR" dirty="0"/>
            <a:t>Sistemas Táticos</a:t>
          </a:r>
        </a:p>
      </dgm:t>
    </dgm:pt>
    <dgm:pt modelId="{D462B1E8-60A2-4303-B92A-93A9246F040E}" type="parTrans" cxnId="{5BE5C0C8-3B7E-40BF-A340-AD2BAFB155CE}">
      <dgm:prSet/>
      <dgm:spPr/>
      <dgm:t>
        <a:bodyPr/>
        <a:lstStyle/>
        <a:p>
          <a:endParaRPr lang="pt-BR"/>
        </a:p>
      </dgm:t>
    </dgm:pt>
    <dgm:pt modelId="{10D1FC03-659E-4125-AC04-C6E9A9F9EE76}" type="sibTrans" cxnId="{5BE5C0C8-3B7E-40BF-A340-AD2BAFB155CE}">
      <dgm:prSet/>
      <dgm:spPr/>
      <dgm:t>
        <a:bodyPr/>
        <a:lstStyle/>
        <a:p>
          <a:endParaRPr lang="pt-BR"/>
        </a:p>
      </dgm:t>
    </dgm:pt>
    <dgm:pt modelId="{16FBF6BF-5926-49DD-BAA6-DF6FCBF0E9DC}">
      <dgm:prSet phldrT="[Texto]"/>
      <dgm:spPr/>
      <dgm:t>
        <a:bodyPr/>
        <a:lstStyle/>
        <a:p>
          <a:r>
            <a:rPr lang="pt-BR" dirty="0"/>
            <a:t>Sistemas Operacional</a:t>
          </a:r>
        </a:p>
      </dgm:t>
    </dgm:pt>
    <dgm:pt modelId="{6096CFFE-6CBF-4FD2-BE19-B38376DAD0D2}" type="parTrans" cxnId="{6637BE9E-9872-4308-BD69-502BF9D7613D}">
      <dgm:prSet/>
      <dgm:spPr/>
      <dgm:t>
        <a:bodyPr/>
        <a:lstStyle/>
        <a:p>
          <a:endParaRPr lang="pt-BR"/>
        </a:p>
      </dgm:t>
    </dgm:pt>
    <dgm:pt modelId="{E06D0571-7ED1-436E-B34D-6D97A245566E}" type="sibTrans" cxnId="{6637BE9E-9872-4308-BD69-502BF9D7613D}">
      <dgm:prSet/>
      <dgm:spPr/>
      <dgm:t>
        <a:bodyPr/>
        <a:lstStyle/>
        <a:p>
          <a:endParaRPr lang="pt-BR"/>
        </a:p>
      </dgm:t>
    </dgm:pt>
    <dgm:pt modelId="{4D7A02B7-F340-43E5-AAFF-F0AAB17CE04B}">
      <dgm:prSet phldrT="[Texto]"/>
      <dgm:spPr/>
      <dgm:t>
        <a:bodyPr/>
        <a:lstStyle/>
        <a:p>
          <a:r>
            <a:rPr lang="pt-BR" dirty="0"/>
            <a:t>Sistemas de Apoio a Decisão</a:t>
          </a:r>
        </a:p>
      </dgm:t>
    </dgm:pt>
    <dgm:pt modelId="{E3C57CD4-3426-4123-9926-1709C1BAF1F3}" type="parTrans" cxnId="{33C02D04-8309-44C1-B6DE-7421BF1C864D}">
      <dgm:prSet/>
      <dgm:spPr/>
      <dgm:t>
        <a:bodyPr/>
        <a:lstStyle/>
        <a:p>
          <a:endParaRPr lang="pt-BR"/>
        </a:p>
      </dgm:t>
    </dgm:pt>
    <dgm:pt modelId="{F5FC1602-547D-40B4-8939-F743C261E09E}" type="sibTrans" cxnId="{33C02D04-8309-44C1-B6DE-7421BF1C864D}">
      <dgm:prSet/>
      <dgm:spPr/>
      <dgm:t>
        <a:bodyPr/>
        <a:lstStyle/>
        <a:p>
          <a:endParaRPr lang="pt-BR"/>
        </a:p>
      </dgm:t>
    </dgm:pt>
    <dgm:pt modelId="{D5F2302C-BE29-43B5-A5FE-83ED1C665535}" type="pres">
      <dgm:prSet presAssocID="{BBD05B90-21C3-4180-8DB7-CB262FAFE297}" presName="Name0" presStyleCnt="0">
        <dgm:presLayoutVars>
          <dgm:dir/>
          <dgm:animLvl val="lvl"/>
          <dgm:resizeHandles val="exact"/>
        </dgm:presLayoutVars>
      </dgm:prSet>
      <dgm:spPr/>
    </dgm:pt>
    <dgm:pt modelId="{FD0CB105-C06E-41E7-86F2-6C5A83865163}" type="pres">
      <dgm:prSet presAssocID="{E54FEB54-B2B6-4ADF-BFCB-0F943C4A9AB9}" presName="Name8" presStyleCnt="0"/>
      <dgm:spPr/>
    </dgm:pt>
    <dgm:pt modelId="{A07FA42B-9961-421A-BF5E-899F8E48F484}" type="pres">
      <dgm:prSet presAssocID="{E54FEB54-B2B6-4ADF-BFCB-0F943C4A9AB9}" presName="level" presStyleLbl="node1" presStyleIdx="0" presStyleCnt="4">
        <dgm:presLayoutVars>
          <dgm:chMax val="1"/>
          <dgm:bulletEnabled val="1"/>
        </dgm:presLayoutVars>
      </dgm:prSet>
      <dgm:spPr/>
    </dgm:pt>
    <dgm:pt modelId="{8D274EC0-D2A0-462F-8A1E-9CF6DFB77C8D}" type="pres">
      <dgm:prSet presAssocID="{E54FEB54-B2B6-4ADF-BFCB-0F943C4A9AB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76AD211-10E7-4BB2-AF3B-112497D23690}" type="pres">
      <dgm:prSet presAssocID="{8E8DA255-3E95-406F-B917-9F4E7B22DA0C}" presName="Name8" presStyleCnt="0"/>
      <dgm:spPr/>
    </dgm:pt>
    <dgm:pt modelId="{EB359350-1B3A-418E-B4F3-F16B3EBD26AF}" type="pres">
      <dgm:prSet presAssocID="{8E8DA255-3E95-406F-B917-9F4E7B22DA0C}" presName="level" presStyleLbl="node1" presStyleIdx="1" presStyleCnt="4">
        <dgm:presLayoutVars>
          <dgm:chMax val="1"/>
          <dgm:bulletEnabled val="1"/>
        </dgm:presLayoutVars>
      </dgm:prSet>
      <dgm:spPr/>
    </dgm:pt>
    <dgm:pt modelId="{47372676-A3EB-42D6-841F-D11EA75FB20F}" type="pres">
      <dgm:prSet presAssocID="{8E8DA255-3E95-406F-B917-9F4E7B22DA0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8610C21-EF55-442A-8ADE-D8C7DAEE2BAE}" type="pres">
      <dgm:prSet presAssocID="{4D7A02B7-F340-43E5-AAFF-F0AAB17CE04B}" presName="Name8" presStyleCnt="0"/>
      <dgm:spPr/>
    </dgm:pt>
    <dgm:pt modelId="{8192742E-9955-4EC4-BDE2-8FEC9B224D76}" type="pres">
      <dgm:prSet presAssocID="{4D7A02B7-F340-43E5-AAFF-F0AAB17CE04B}" presName="level" presStyleLbl="node1" presStyleIdx="2" presStyleCnt="4">
        <dgm:presLayoutVars>
          <dgm:chMax val="1"/>
          <dgm:bulletEnabled val="1"/>
        </dgm:presLayoutVars>
      </dgm:prSet>
      <dgm:spPr/>
    </dgm:pt>
    <dgm:pt modelId="{5B550C12-2BDF-4ED3-80C0-A1DFE4C99822}" type="pres">
      <dgm:prSet presAssocID="{4D7A02B7-F340-43E5-AAFF-F0AAB17CE04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1A57FC3-D573-4194-BFC4-01D3C53A4952}" type="pres">
      <dgm:prSet presAssocID="{16FBF6BF-5926-49DD-BAA6-DF6FCBF0E9DC}" presName="Name8" presStyleCnt="0"/>
      <dgm:spPr/>
    </dgm:pt>
    <dgm:pt modelId="{F182BE59-86BD-46EB-9EFE-856C9CD414FA}" type="pres">
      <dgm:prSet presAssocID="{16FBF6BF-5926-49DD-BAA6-DF6FCBF0E9DC}" presName="level" presStyleLbl="node1" presStyleIdx="3" presStyleCnt="4">
        <dgm:presLayoutVars>
          <dgm:chMax val="1"/>
          <dgm:bulletEnabled val="1"/>
        </dgm:presLayoutVars>
      </dgm:prSet>
      <dgm:spPr/>
    </dgm:pt>
    <dgm:pt modelId="{690BB1E7-0D9C-4FEC-A4B8-2DECC7902D6F}" type="pres">
      <dgm:prSet presAssocID="{16FBF6BF-5926-49DD-BAA6-DF6FCBF0E9D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3C02D04-8309-44C1-B6DE-7421BF1C864D}" srcId="{BBD05B90-21C3-4180-8DB7-CB262FAFE297}" destId="{4D7A02B7-F340-43E5-AAFF-F0AAB17CE04B}" srcOrd="2" destOrd="0" parTransId="{E3C57CD4-3426-4123-9926-1709C1BAF1F3}" sibTransId="{F5FC1602-547D-40B4-8939-F743C261E09E}"/>
    <dgm:cxn modelId="{67ECBA09-4AD6-4C12-9893-F218BB34BEE1}" type="presOf" srcId="{16FBF6BF-5926-49DD-BAA6-DF6FCBF0E9DC}" destId="{F182BE59-86BD-46EB-9EFE-856C9CD414FA}" srcOrd="0" destOrd="0" presId="urn:microsoft.com/office/officeart/2005/8/layout/pyramid1"/>
    <dgm:cxn modelId="{0695EF14-900C-413C-8BED-8F40E8C9F5F6}" type="presOf" srcId="{4D7A02B7-F340-43E5-AAFF-F0AAB17CE04B}" destId="{5B550C12-2BDF-4ED3-80C0-A1DFE4C99822}" srcOrd="1" destOrd="0" presId="urn:microsoft.com/office/officeart/2005/8/layout/pyramid1"/>
    <dgm:cxn modelId="{0C29561A-6700-4446-A7FA-BD316FD7EF0E}" type="presOf" srcId="{E54FEB54-B2B6-4ADF-BFCB-0F943C4A9AB9}" destId="{A07FA42B-9961-421A-BF5E-899F8E48F484}" srcOrd="0" destOrd="0" presId="urn:microsoft.com/office/officeart/2005/8/layout/pyramid1"/>
    <dgm:cxn modelId="{1341B73A-92A3-45BA-B004-C1159D0BE618}" type="presOf" srcId="{E54FEB54-B2B6-4ADF-BFCB-0F943C4A9AB9}" destId="{8D274EC0-D2A0-462F-8A1E-9CF6DFB77C8D}" srcOrd="1" destOrd="0" presId="urn:microsoft.com/office/officeart/2005/8/layout/pyramid1"/>
    <dgm:cxn modelId="{94427F42-8DCF-4811-89DF-639083769CFF}" type="presOf" srcId="{8E8DA255-3E95-406F-B917-9F4E7B22DA0C}" destId="{47372676-A3EB-42D6-841F-D11EA75FB20F}" srcOrd="1" destOrd="0" presId="urn:microsoft.com/office/officeart/2005/8/layout/pyramid1"/>
    <dgm:cxn modelId="{E6DD276C-CC0A-4564-ABFF-375CBE21F405}" type="presOf" srcId="{16FBF6BF-5926-49DD-BAA6-DF6FCBF0E9DC}" destId="{690BB1E7-0D9C-4FEC-A4B8-2DECC7902D6F}" srcOrd="1" destOrd="0" presId="urn:microsoft.com/office/officeart/2005/8/layout/pyramid1"/>
    <dgm:cxn modelId="{A9C13470-EDA4-4511-A256-DCB61FB839A1}" srcId="{BBD05B90-21C3-4180-8DB7-CB262FAFE297}" destId="{E54FEB54-B2B6-4ADF-BFCB-0F943C4A9AB9}" srcOrd="0" destOrd="0" parTransId="{EF8A4530-CBF0-453E-95F9-0239C024C9A7}" sibTransId="{46BB04CE-9485-4CAE-B0A9-145B6295B885}"/>
    <dgm:cxn modelId="{6637BE9E-9872-4308-BD69-502BF9D7613D}" srcId="{BBD05B90-21C3-4180-8DB7-CB262FAFE297}" destId="{16FBF6BF-5926-49DD-BAA6-DF6FCBF0E9DC}" srcOrd="3" destOrd="0" parTransId="{6096CFFE-6CBF-4FD2-BE19-B38376DAD0D2}" sibTransId="{E06D0571-7ED1-436E-B34D-6D97A245566E}"/>
    <dgm:cxn modelId="{7E0B21A4-E61D-4E88-BC5B-34E26DE41189}" type="presOf" srcId="{8E8DA255-3E95-406F-B917-9F4E7B22DA0C}" destId="{EB359350-1B3A-418E-B4F3-F16B3EBD26AF}" srcOrd="0" destOrd="0" presId="urn:microsoft.com/office/officeart/2005/8/layout/pyramid1"/>
    <dgm:cxn modelId="{84FD74A4-2748-4320-A83B-4420899D16C8}" type="presOf" srcId="{BBD05B90-21C3-4180-8DB7-CB262FAFE297}" destId="{D5F2302C-BE29-43B5-A5FE-83ED1C665535}" srcOrd="0" destOrd="0" presId="urn:microsoft.com/office/officeart/2005/8/layout/pyramid1"/>
    <dgm:cxn modelId="{49EC1CB9-202E-4FCB-B5F6-0AAC75F41B21}" type="presOf" srcId="{4D7A02B7-F340-43E5-AAFF-F0AAB17CE04B}" destId="{8192742E-9955-4EC4-BDE2-8FEC9B224D76}" srcOrd="0" destOrd="0" presId="urn:microsoft.com/office/officeart/2005/8/layout/pyramid1"/>
    <dgm:cxn modelId="{5BE5C0C8-3B7E-40BF-A340-AD2BAFB155CE}" srcId="{BBD05B90-21C3-4180-8DB7-CB262FAFE297}" destId="{8E8DA255-3E95-406F-B917-9F4E7B22DA0C}" srcOrd="1" destOrd="0" parTransId="{D462B1E8-60A2-4303-B92A-93A9246F040E}" sibTransId="{10D1FC03-659E-4125-AC04-C6E9A9F9EE76}"/>
    <dgm:cxn modelId="{F1BCE9A2-1DA2-4F00-96E9-9321FFB17F11}" type="presParOf" srcId="{D5F2302C-BE29-43B5-A5FE-83ED1C665535}" destId="{FD0CB105-C06E-41E7-86F2-6C5A83865163}" srcOrd="0" destOrd="0" presId="urn:microsoft.com/office/officeart/2005/8/layout/pyramid1"/>
    <dgm:cxn modelId="{F040F095-7D2D-4484-A675-8004A07C4746}" type="presParOf" srcId="{FD0CB105-C06E-41E7-86F2-6C5A83865163}" destId="{A07FA42B-9961-421A-BF5E-899F8E48F484}" srcOrd="0" destOrd="0" presId="urn:microsoft.com/office/officeart/2005/8/layout/pyramid1"/>
    <dgm:cxn modelId="{A1E3BEC0-A6BD-4280-8446-296D13FBE50B}" type="presParOf" srcId="{FD0CB105-C06E-41E7-86F2-6C5A83865163}" destId="{8D274EC0-D2A0-462F-8A1E-9CF6DFB77C8D}" srcOrd="1" destOrd="0" presId="urn:microsoft.com/office/officeart/2005/8/layout/pyramid1"/>
    <dgm:cxn modelId="{10E4AAC8-23C8-48E7-812B-654C6C9F7060}" type="presParOf" srcId="{D5F2302C-BE29-43B5-A5FE-83ED1C665535}" destId="{C76AD211-10E7-4BB2-AF3B-112497D23690}" srcOrd="1" destOrd="0" presId="urn:microsoft.com/office/officeart/2005/8/layout/pyramid1"/>
    <dgm:cxn modelId="{B8F46D9A-A352-4E93-A105-B6C1A782AB45}" type="presParOf" srcId="{C76AD211-10E7-4BB2-AF3B-112497D23690}" destId="{EB359350-1B3A-418E-B4F3-F16B3EBD26AF}" srcOrd="0" destOrd="0" presId="urn:microsoft.com/office/officeart/2005/8/layout/pyramid1"/>
    <dgm:cxn modelId="{9918B90C-11DB-41BC-B727-EBEC25884BA7}" type="presParOf" srcId="{C76AD211-10E7-4BB2-AF3B-112497D23690}" destId="{47372676-A3EB-42D6-841F-D11EA75FB20F}" srcOrd="1" destOrd="0" presId="urn:microsoft.com/office/officeart/2005/8/layout/pyramid1"/>
    <dgm:cxn modelId="{1A2501CE-0E09-4B8B-8D52-361360AFC7DE}" type="presParOf" srcId="{D5F2302C-BE29-43B5-A5FE-83ED1C665535}" destId="{A8610C21-EF55-442A-8ADE-D8C7DAEE2BAE}" srcOrd="2" destOrd="0" presId="urn:microsoft.com/office/officeart/2005/8/layout/pyramid1"/>
    <dgm:cxn modelId="{FC9EFDF2-F31C-4120-A938-42FFE0BF8DEC}" type="presParOf" srcId="{A8610C21-EF55-442A-8ADE-D8C7DAEE2BAE}" destId="{8192742E-9955-4EC4-BDE2-8FEC9B224D76}" srcOrd="0" destOrd="0" presId="urn:microsoft.com/office/officeart/2005/8/layout/pyramid1"/>
    <dgm:cxn modelId="{982F4A47-DBAD-4BA1-A2F0-0F2ACC3623C9}" type="presParOf" srcId="{A8610C21-EF55-442A-8ADE-D8C7DAEE2BAE}" destId="{5B550C12-2BDF-4ED3-80C0-A1DFE4C99822}" srcOrd="1" destOrd="0" presId="urn:microsoft.com/office/officeart/2005/8/layout/pyramid1"/>
    <dgm:cxn modelId="{0ABA507B-5B5A-4A75-86C2-A835AB2A397D}" type="presParOf" srcId="{D5F2302C-BE29-43B5-A5FE-83ED1C665535}" destId="{B1A57FC3-D573-4194-BFC4-01D3C53A4952}" srcOrd="3" destOrd="0" presId="urn:microsoft.com/office/officeart/2005/8/layout/pyramid1"/>
    <dgm:cxn modelId="{651A3360-C8A8-4592-ABEF-B13E9081F17B}" type="presParOf" srcId="{B1A57FC3-D573-4194-BFC4-01D3C53A4952}" destId="{F182BE59-86BD-46EB-9EFE-856C9CD414FA}" srcOrd="0" destOrd="0" presId="urn:microsoft.com/office/officeart/2005/8/layout/pyramid1"/>
    <dgm:cxn modelId="{7314C816-2001-4EB9-9DFA-7F60AD13DF3C}" type="presParOf" srcId="{B1A57FC3-D573-4194-BFC4-01D3C53A4952}" destId="{690BB1E7-0D9C-4FEC-A4B8-2DECC7902D6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1E338-156F-467B-A2B5-5D4F40E2BD4B}">
      <dsp:nvSpPr>
        <dsp:cNvPr id="0" name=""/>
        <dsp:cNvSpPr/>
      </dsp:nvSpPr>
      <dsp:spPr>
        <a:xfrm>
          <a:off x="889" y="854760"/>
          <a:ext cx="3123607" cy="1983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E8510-E4A9-4BC5-9183-E5D31DCDC1E9}">
      <dsp:nvSpPr>
        <dsp:cNvPr id="0" name=""/>
        <dsp:cNvSpPr/>
      </dsp:nvSpPr>
      <dsp:spPr>
        <a:xfrm>
          <a:off x="347957" y="1184474"/>
          <a:ext cx="3123607" cy="1983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rgbClr val="FF0000"/>
              </a:solidFill>
            </a:rPr>
            <a:t>Sistemas Simples: </a:t>
          </a:r>
          <a:r>
            <a:rPr lang="pt-BR" sz="2500" kern="1200" dirty="0"/>
            <a:t>possui poucos elementos e a relação entre os elementos é simples e direta.</a:t>
          </a:r>
          <a:endParaRPr lang="en-US" sz="2500" kern="1200" dirty="0"/>
        </a:p>
      </dsp:txBody>
      <dsp:txXfrm>
        <a:off x="406051" y="1242568"/>
        <a:ext cx="3007419" cy="1867302"/>
      </dsp:txXfrm>
    </dsp:sp>
    <dsp:sp modelId="{B616289D-F678-4974-910F-CB8917E26659}">
      <dsp:nvSpPr>
        <dsp:cNvPr id="0" name=""/>
        <dsp:cNvSpPr/>
      </dsp:nvSpPr>
      <dsp:spPr>
        <a:xfrm>
          <a:off x="3818632" y="854760"/>
          <a:ext cx="3123607" cy="1983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6B33E-B16C-48A0-A3B2-F3004FBE0D01}">
      <dsp:nvSpPr>
        <dsp:cNvPr id="0" name=""/>
        <dsp:cNvSpPr/>
      </dsp:nvSpPr>
      <dsp:spPr>
        <a:xfrm>
          <a:off x="4165699" y="1184474"/>
          <a:ext cx="3123607" cy="1983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rgbClr val="FF0000"/>
              </a:solidFill>
            </a:rPr>
            <a:t>Sistemas Complexos: </a:t>
          </a:r>
          <a:r>
            <a:rPr lang="pt-BR" sz="2500" kern="1200" dirty="0"/>
            <a:t>muitos elementos altamente interconectados (avião).</a:t>
          </a:r>
          <a:endParaRPr lang="en-US" sz="2500" kern="1200" dirty="0"/>
        </a:p>
      </dsp:txBody>
      <dsp:txXfrm>
        <a:off x="4223793" y="1242568"/>
        <a:ext cx="3007419" cy="1867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FA42B-9961-421A-BF5E-899F8E48F484}">
      <dsp:nvSpPr>
        <dsp:cNvPr id="0" name=""/>
        <dsp:cNvSpPr/>
      </dsp:nvSpPr>
      <dsp:spPr>
        <a:xfrm>
          <a:off x="1973466" y="0"/>
          <a:ext cx="1315644" cy="954487"/>
        </a:xfrm>
        <a:prstGeom prst="trapezoid">
          <a:avLst>
            <a:gd name="adj" fmla="val 6891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Sistema Estratégico</a:t>
          </a:r>
        </a:p>
      </dsp:txBody>
      <dsp:txXfrm>
        <a:off x="1973466" y="0"/>
        <a:ext cx="1315644" cy="954487"/>
      </dsp:txXfrm>
    </dsp:sp>
    <dsp:sp modelId="{EB359350-1B3A-418E-B4F3-F16B3EBD26AF}">
      <dsp:nvSpPr>
        <dsp:cNvPr id="0" name=""/>
        <dsp:cNvSpPr/>
      </dsp:nvSpPr>
      <dsp:spPr>
        <a:xfrm>
          <a:off x="1315644" y="954487"/>
          <a:ext cx="2631289" cy="954487"/>
        </a:xfrm>
        <a:prstGeom prst="trapezoid">
          <a:avLst>
            <a:gd name="adj" fmla="val 68919"/>
          </a:avLst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Sistemas Táticos</a:t>
          </a:r>
        </a:p>
      </dsp:txBody>
      <dsp:txXfrm>
        <a:off x="1776120" y="954487"/>
        <a:ext cx="1710337" cy="954487"/>
      </dsp:txXfrm>
    </dsp:sp>
    <dsp:sp modelId="{8192742E-9955-4EC4-BDE2-8FEC9B224D76}">
      <dsp:nvSpPr>
        <dsp:cNvPr id="0" name=""/>
        <dsp:cNvSpPr/>
      </dsp:nvSpPr>
      <dsp:spPr>
        <a:xfrm>
          <a:off x="657822" y="1908974"/>
          <a:ext cx="3946933" cy="954487"/>
        </a:xfrm>
        <a:prstGeom prst="trapezoid">
          <a:avLst>
            <a:gd name="adj" fmla="val 68919"/>
          </a:avLst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Sistemas de Apoio a Decisão</a:t>
          </a:r>
        </a:p>
      </dsp:txBody>
      <dsp:txXfrm>
        <a:off x="1348535" y="1908974"/>
        <a:ext cx="2565506" cy="954487"/>
      </dsp:txXfrm>
    </dsp:sp>
    <dsp:sp modelId="{F182BE59-86BD-46EB-9EFE-856C9CD414FA}">
      <dsp:nvSpPr>
        <dsp:cNvPr id="0" name=""/>
        <dsp:cNvSpPr/>
      </dsp:nvSpPr>
      <dsp:spPr>
        <a:xfrm>
          <a:off x="0" y="2863462"/>
          <a:ext cx="5262578" cy="954487"/>
        </a:xfrm>
        <a:prstGeom prst="trapezoid">
          <a:avLst>
            <a:gd name="adj" fmla="val 68919"/>
          </a:avLst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Sistemas Operacional</a:t>
          </a:r>
        </a:p>
      </dsp:txBody>
      <dsp:txXfrm>
        <a:off x="920951" y="2863462"/>
        <a:ext cx="3420675" cy="95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5C749-A49F-4681-8247-34CD0DA332A7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DA52A-E95B-4220-8B5B-844F3C997A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1C352-EF20-4774-9C50-850B2331800B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4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56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23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75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67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3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070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713614-2539-47DF-8DBF-172B2FF23642}" type="datetimeFigureOut">
              <a:rPr lang="pt-BR" smtClean="0"/>
              <a:pPr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27C298-B841-4B33-A148-8CCB26F0542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Conceito de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414" y="2714620"/>
            <a:ext cx="7406640" cy="20002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pt-BR" sz="5400" dirty="0"/>
              <a:t>O que são Sistemas?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400295" cy="1499616"/>
          </a:xfrm>
        </p:spPr>
        <p:txBody>
          <a:bodyPr>
            <a:normAutofit/>
          </a:bodyPr>
          <a:lstStyle/>
          <a:p>
            <a:r>
              <a:rPr lang="pt-BR" dirty="0"/>
              <a:t>Tipos de Sistemas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8096" y="3024519"/>
            <a:ext cx="4552901" cy="2492713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-2"/>
            <a:ext cx="349300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stema de Gestão: como obter um e sua importância">
            <a:extLst>
              <a:ext uri="{FF2B5EF4-FFF2-40B4-BE49-F238E27FC236}">
                <a16:creationId xmlns:a16="http://schemas.microsoft.com/office/drawing/2014/main" id="{88BEF241-221A-428A-9940-D0AACE458D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08" y="370517"/>
            <a:ext cx="2644775" cy="170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•Sistema Probabilístico </a:t>
            </a:r>
            <a:r>
              <a:rPr lang="pt-BR" dirty="0" err="1"/>
              <a:t>Hipercomplexo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08075" y="2487612"/>
            <a:ext cx="6610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a sua natureza:</a:t>
            </a:r>
          </a:p>
          <a:p>
            <a:r>
              <a:rPr lang="pt-BR" dirty="0">
                <a:solidFill>
                  <a:srgbClr val="FF0000"/>
                </a:solidFill>
              </a:rPr>
              <a:t>Sistemas Fechados:  </a:t>
            </a:r>
            <a:r>
              <a:rPr lang="pt-BR" dirty="0"/>
              <a:t>Não mantém intercâmbio com o Ambiente. Máquina, Equipamentos, etc.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Sistemas Abertos: </a:t>
            </a:r>
            <a:r>
              <a:rPr lang="pt-BR" dirty="0"/>
              <a:t>Intercâmbio com o Ambiente - Pessoas, Empresas,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Abertos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819673" y="2286000"/>
            <a:ext cx="7187153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Fechados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4929198"/>
            <a:ext cx="7498080" cy="1319202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/>
              <a:t>Não apresentam intercâmbio e adaptabilidade com o Ambiente. São Herméticos a qualquer influência ambiental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785926"/>
            <a:ext cx="71151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a mudança: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Sistemas Estáveis: </a:t>
            </a:r>
            <a:r>
              <a:rPr lang="pt-BR" dirty="0"/>
              <a:t>as mudanças no ambiente provocam poucas mudanças nos sistemas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Sistemas Dinâmicos: </a:t>
            </a:r>
            <a:r>
              <a:rPr lang="pt-BR" dirty="0"/>
              <a:t>mudam rapidamente a respostas no ambiente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ao ambiente: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Sistemas Adaptáveis: </a:t>
            </a:r>
            <a:r>
              <a:rPr lang="pt-BR" dirty="0"/>
              <a:t>mudam de acordo com o ambiente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Sistemas Não adaptáveis: </a:t>
            </a:r>
            <a:r>
              <a:rPr lang="pt-BR" dirty="0"/>
              <a:t>não mudam com as mudanças no ambiente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ao tempo de duração: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Sistemas Permanentes</a:t>
            </a:r>
            <a:r>
              <a:rPr lang="pt-BR" dirty="0"/>
              <a:t>: existe por longo </a:t>
            </a:r>
          </a:p>
          <a:p>
            <a:pPr>
              <a:buNone/>
            </a:pPr>
            <a:r>
              <a:rPr lang="pt-BR" dirty="0"/>
              <a:t>Período</a:t>
            </a:r>
          </a:p>
          <a:p>
            <a:pPr>
              <a:buNone/>
            </a:pP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 Sistemas Temporários: </a:t>
            </a:r>
            <a:r>
              <a:rPr lang="pt-BR" dirty="0"/>
              <a:t>curta duração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dos Sistemas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68350" y="2394902"/>
            <a:ext cx="7289800" cy="380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e seus componentes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68350" y="2794641"/>
            <a:ext cx="7289800" cy="300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pt-BR" dirty="0"/>
              <a:t>Teoria Geral dos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lang="pt-BR" dirty="0"/>
              <a:t> A Teoria Geral dos Sistema -T.</a:t>
            </a:r>
            <a:r>
              <a:rPr lang="pt-BR" dirty="0" err="1"/>
              <a:t>G.S.</a:t>
            </a:r>
            <a:r>
              <a:rPr lang="pt-BR" dirty="0"/>
              <a:t>  Surgiu quando o Biólogo austríaco  K. L. </a:t>
            </a:r>
            <a:r>
              <a:rPr lang="pt-BR" dirty="0" err="1"/>
              <a:t>Bertalanfy</a:t>
            </a:r>
            <a:r>
              <a:rPr lang="pt-BR" dirty="0"/>
              <a:t> (1901-1972)</a:t>
            </a:r>
          </a:p>
          <a:p>
            <a:r>
              <a:rPr lang="pt-BR" dirty="0"/>
              <a:t>A </a:t>
            </a:r>
            <a:r>
              <a:rPr lang="pt-BR" b="1" dirty="0"/>
              <a:t>teoria de sistemas</a:t>
            </a:r>
            <a:r>
              <a:rPr lang="pt-BR" dirty="0"/>
              <a:t> estuda a organização abstrata de fenômenos, independente de sua formação e configuração presente. Investiga todos os princípios comuns a todas as entidades complexas, e modelos que podem ser utilizados para a sua descrição. </a:t>
            </a:r>
          </a:p>
          <a:p>
            <a:r>
              <a:rPr lang="pt-BR" dirty="0"/>
              <a:t> “O Organismo é um todo maior que a soma das partes”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052770"/>
          </a:xfrm>
        </p:spPr>
        <p:txBody>
          <a:bodyPr>
            <a:normAutofit/>
          </a:bodyPr>
          <a:lstStyle/>
          <a:p>
            <a:r>
              <a:rPr lang="pt-BR" dirty="0"/>
              <a:t>Componentes de um sistema</a:t>
            </a:r>
          </a:p>
          <a:p>
            <a:r>
              <a:rPr lang="pt-BR" dirty="0"/>
              <a:t>Um sistema de quatro componentes: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/>
              <a:t>Entrada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/>
              <a:t>Processamento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/>
              <a:t>Saída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/>
              <a:t>Realimentação ou </a:t>
            </a:r>
            <a:r>
              <a:rPr lang="pt-BR" dirty="0" err="1"/>
              <a:t>feddBeack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500570"/>
            <a:ext cx="5591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 Organização como um Sistema </a:t>
            </a:r>
            <a:br>
              <a:rPr lang="pt-BR" dirty="0"/>
            </a:br>
            <a:r>
              <a:rPr lang="pt-BR" dirty="0"/>
              <a:t>Aberto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Organizações são consideradas Sistemas Abertos pois:</a:t>
            </a:r>
          </a:p>
          <a:p>
            <a:r>
              <a:rPr lang="pt-BR" dirty="0"/>
              <a:t>Mantém uma constante interação com o seu ambiente (clientes, fornecedores, concorrentes e entidades reguladoras)</a:t>
            </a:r>
          </a:p>
          <a:p>
            <a:r>
              <a:rPr lang="pt-BR" dirty="0"/>
              <a:t> Tem a capacidade de se crescerem, se expandirem e se desenvolverem através do dinâmico intercâmbio e adaptabilidade com o seu ambiente.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 Organização como um Sistema </a:t>
            </a:r>
            <a:br>
              <a:rPr lang="pt-BR" dirty="0"/>
            </a:br>
            <a:r>
              <a:rPr lang="pt-BR" dirty="0"/>
              <a:t>Aberto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7290" y="2285992"/>
            <a:ext cx="7498080" cy="2962276"/>
          </a:xfrm>
        </p:spPr>
        <p:txBody>
          <a:bodyPr/>
          <a:lstStyle/>
          <a:p>
            <a:r>
              <a:rPr lang="pt-BR" dirty="0"/>
              <a:t>As organizações são vistas como um sistema Aberto pois são constituídas por  sub-sistemas abertos: As Pessoas.  (funcionários)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das Organizações </a:t>
            </a:r>
            <a:br>
              <a:rPr lang="pt-BR" dirty="0"/>
            </a:br>
            <a:r>
              <a:rPr lang="pt-BR" dirty="0"/>
              <a:t>como um Sistema Aberto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Comportamento Probabilístico e Não Determinístico:</a:t>
            </a:r>
          </a:p>
          <a:p>
            <a:pPr lvl="1"/>
            <a:r>
              <a:rPr lang="pt-BR" dirty="0"/>
              <a:t> As Organizações como Partes de uma Sociedade Maior e Constituída  de Partes Menores. (Desde a Pessoa até Sociedade de Organizações)</a:t>
            </a:r>
          </a:p>
          <a:p>
            <a:pPr lvl="1"/>
            <a:r>
              <a:rPr lang="pt-BR" dirty="0"/>
              <a:t> Interdependência das Partes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Limites ou Fronteiras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68350" y="2415831"/>
            <a:ext cx="7289800" cy="376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Sistema de Informações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Cad</a:t>
            </a:r>
            <a:r>
              <a:rPr lang="pt-BR" b="1" i="1" dirty="0"/>
              <a:t>a sistema de Informações visa tornar disponível para a administração da Empresa informações de natureza gerencial e operacional, para ser usado nos plano de decisão estratégico, tático e operacional.</a:t>
            </a:r>
          </a:p>
          <a:p>
            <a:r>
              <a:rPr lang="pt-BR" b="1" i="1" dirty="0"/>
              <a:t>Dizemos que uma informação é gerencial, se esse ou o seu objetivo é nos fornecer dados para decisões estratégica e tática. Por outro lado, as informações com objetivo fundamental na parte de operações que são realizadas dizemos que a informação é operacional.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852" y="0"/>
            <a:ext cx="7498080" cy="1143000"/>
          </a:xfrm>
        </p:spPr>
        <p:txBody>
          <a:bodyPr/>
          <a:lstStyle/>
          <a:p>
            <a:r>
              <a:rPr lang="pt-BR" dirty="0"/>
              <a:t>TGS visão piramidal.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2786050" y="928670"/>
          <a:ext cx="5262578" cy="38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/>
          <p:cNvSpPr/>
          <p:nvPr/>
        </p:nvSpPr>
        <p:spPr>
          <a:xfrm>
            <a:off x="1071538" y="1357298"/>
            <a:ext cx="1285884" cy="39290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 Funcional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1538" y="5357826"/>
            <a:ext cx="7643866" cy="10715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4414" y="5572140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Base do Sistema de Computação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14612" y="55721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Hardware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143372" y="55721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Software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72132" y="5500702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e Arquivos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58016" y="550070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Telecomunicações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71736" y="485776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		Produção		Administração</a:t>
            </a:r>
          </a:p>
        </p:txBody>
      </p:sp>
      <p:cxnSp>
        <p:nvCxnSpPr>
          <p:cNvPr id="14" name="Conector reto 13"/>
          <p:cNvCxnSpPr/>
          <p:nvPr/>
        </p:nvCxnSpPr>
        <p:spPr>
          <a:xfrm rot="5400000" flipH="1" flipV="1">
            <a:off x="3036083" y="2321711"/>
            <a:ext cx="3714776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6200000" flipV="1">
            <a:off x="3714744" y="2428868"/>
            <a:ext cx="400052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95514"/>
          </a:xfrm>
        </p:spPr>
        <p:txBody>
          <a:bodyPr>
            <a:normAutofit/>
          </a:bodyPr>
          <a:lstStyle/>
          <a:p>
            <a:r>
              <a:rPr lang="pt-BR" dirty="0"/>
              <a:t>Um sistema de informações é uma série de elementos ou componentes inter-relacionados que coletam </a:t>
            </a:r>
            <a:r>
              <a:rPr lang="pt-BR" dirty="0">
                <a:solidFill>
                  <a:srgbClr val="FF0000"/>
                </a:solidFill>
              </a:rPr>
              <a:t>(entrada),</a:t>
            </a:r>
            <a:r>
              <a:rPr lang="pt-BR" dirty="0"/>
              <a:t> manipulam </a:t>
            </a:r>
            <a:r>
              <a:rPr lang="pt-BR" dirty="0">
                <a:solidFill>
                  <a:srgbClr val="FF0000"/>
                </a:solidFill>
              </a:rPr>
              <a:t>(processamento)  </a:t>
            </a:r>
            <a:r>
              <a:rPr lang="pt-BR" dirty="0"/>
              <a:t>armazenam e disseminam  </a:t>
            </a:r>
            <a:r>
              <a:rPr lang="pt-BR" dirty="0">
                <a:solidFill>
                  <a:srgbClr val="FF0000"/>
                </a:solidFill>
              </a:rPr>
              <a:t>(saída)</a:t>
            </a:r>
            <a:r>
              <a:rPr lang="pt-BR" dirty="0"/>
              <a:t> os dados e informações local ou remotamente e fornecem um mecanismo de </a:t>
            </a:r>
            <a:r>
              <a:rPr lang="pt-BR" dirty="0">
                <a:solidFill>
                  <a:srgbClr val="FF0000"/>
                </a:solidFill>
              </a:rPr>
              <a:t>feedback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357562"/>
            <a:ext cx="58102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Sistemas de Informação nas Organizações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74862" y="2316162"/>
            <a:ext cx="4676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pt-BR" dirty="0"/>
              <a:t>Sistemas - 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lang="pt-BR" sz="1700"/>
              <a:t>O Sistema é um conjunto de partes </a:t>
            </a:r>
            <a:r>
              <a:rPr lang="pt-BR" sz="1700" err="1"/>
              <a:t>interagentes</a:t>
            </a:r>
            <a:r>
              <a:rPr lang="pt-BR" sz="1700"/>
              <a:t> e interdependentes que, conjuntamente, formam um todo unitário com determinado objetivo e efetuam determinada função (OLIVEIRA, 2002, p. 35).</a:t>
            </a:r>
          </a:p>
          <a:p>
            <a:r>
              <a:rPr lang="pt-BR" sz="1700"/>
              <a:t>Sistema pode ser definido como um conjunto de elementos interdependentes que interagem com objetivos comuns formando um todo, e onde cada um dos elementos componentes comporta-se, por sua vez, como um sistema cujo resultado é maior do que o resultado que as unidades poderiam ter se funcionassem independentemente. Qualquer conjunto de partes unidas entre si pode ser considerado um sistema, desde que as relações entre as partes e o comportamento do todo sejam o foco de atenção (ALVAREZ, 1990, p.17).</a:t>
            </a:r>
          </a:p>
          <a:p>
            <a:r>
              <a:rPr lang="pt-BR" sz="1700"/>
              <a:t>Sistema é um conjunto de partes coordenadas, formando um todo complexo ou unitário.</a:t>
            </a:r>
          </a:p>
          <a:p>
            <a:endParaRPr lang="pt-BR" sz="1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profissional de sistema, organização e métodos devem considerar três níveis na hierarquia</a:t>
            </a:r>
          </a:p>
          <a:p>
            <a:r>
              <a:rPr lang="pt-BR" dirty="0"/>
              <a:t>de sistemas:</a:t>
            </a:r>
          </a:p>
          <a:p>
            <a:r>
              <a:rPr lang="pt-BR" b="1" dirty="0"/>
              <a:t>Sistema </a:t>
            </a:r>
            <a:r>
              <a:rPr lang="pt-BR" dirty="0"/>
              <a:t>- que é exatamente o que estamos aprendendo nesta aula, é</a:t>
            </a:r>
            <a:r>
              <a:rPr lang="pt-BR" b="1" dirty="0"/>
              <a:t> </a:t>
            </a:r>
            <a:r>
              <a:rPr lang="pt-BR" dirty="0"/>
              <a:t>uma explosão do ecossistema, ou seja, é uma parte do ecossistema que cuida de uma área específica.</a:t>
            </a:r>
          </a:p>
          <a:p>
            <a:r>
              <a:rPr lang="pt-BR" b="1" dirty="0"/>
              <a:t>Subsistema – </a:t>
            </a:r>
            <a:r>
              <a:rPr lang="pt-BR" dirty="0"/>
              <a:t>São partes que integram ao sistema, é uma explosão do sistema, ou seja, é uma parte de forma estruturada.</a:t>
            </a:r>
          </a:p>
          <a:p>
            <a:r>
              <a:rPr lang="pt-BR" b="1" dirty="0"/>
              <a:t>Ecossistema </a:t>
            </a:r>
            <a:r>
              <a:rPr lang="pt-BR" dirty="0"/>
              <a:t>– É o todo, e o sistema é um subsistema do mesmo. É o conjunto de sistemas interligados operacionalmente em funcionamento na entidade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estudar isto?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dirty="0"/>
              <a:t>Pode-se entender melhor o conceito de níveis de sistema na visão de uma analista, organização e métodos quando estiver observando toda a estrutura organizacional de uma empresa é o sistema e quando estiver estudando a atividade de um departamento da empresa ou mesmo contabilidade de custos este é o sistema e assim sucessivamente.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36712" y="2735262"/>
            <a:ext cx="55530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pt-BR" dirty="0"/>
              <a:t>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lang="pt-BR" b="1" i="1" dirty="0"/>
              <a:t>Estas definições são abrangentes e tenho certeza que é familiar para vocês em variedades imensa de assuntos como Sistemas diversos de serviços tecnológicos, como sistemas que nos cercam até mesmo na natureza quando aprendemos sobre o sistema solar, até mesmo no que nos deixa enfraquecido no se trata do sistema político brasileiro e até mesmo dentro do nosso corpo como sistema nervoso, digestivo e vai por vários outros tipos de sistemas.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pt-BR" dirty="0"/>
              <a:t>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lang="pt-BR" dirty="0"/>
              <a:t>Um sistema é um conjunto de elementos ou componentes independentes que interagem para atingir um objetivo.</a:t>
            </a:r>
          </a:p>
          <a:p>
            <a:r>
              <a:rPr lang="pt-BR" dirty="0"/>
              <a:t>Os próprios elementos e as relações entre eles determinam como o sistema trabalha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pt-BR" dirty="0"/>
              <a:t>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lang="pt-BR" dirty="0"/>
              <a:t>Um sistema é maior que a soma de suas partes</a:t>
            </a:r>
          </a:p>
          <a:p>
            <a:r>
              <a:rPr lang="pt-BR" dirty="0"/>
              <a:t>A investigação de qualquer parte de um sistema deve ser feita em relação ao todo</a:t>
            </a:r>
          </a:p>
          <a:p>
            <a:r>
              <a:rPr lang="pt-BR" dirty="0"/>
              <a:t>Qualquer sistema deve ser visto como um sistema de informações</a:t>
            </a:r>
          </a:p>
          <a:p>
            <a:r>
              <a:rPr lang="pt-BR" dirty="0"/>
              <a:t>“O Organismo é um todo maior que a soma das partes”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pt-BR" dirty="0"/>
              <a:t>Conceitos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lang="pt-BR" dirty="0"/>
              <a:t>Limite do sistema: define o sistema e o distingue de qualquer outro e do ambiente</a:t>
            </a:r>
          </a:p>
          <a:p>
            <a:r>
              <a:rPr lang="pt-BR" dirty="0"/>
              <a:t>Configuração: define a forma na qual os elementos do sistema estão organizados ou arranjados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pt-BR"/>
              <a:t>Tipos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lang="pt-BR" dirty="0"/>
              <a:t>Quanto a sua constituição:</a:t>
            </a:r>
          </a:p>
          <a:p>
            <a:endParaRPr lang="pt-BR" dirty="0"/>
          </a:p>
          <a:p>
            <a:r>
              <a:rPr lang="pt-BR" dirty="0"/>
              <a:t>Sistemas Físicos ou Concretos: Tangíveis -Máquina, </a:t>
            </a:r>
            <a:r>
              <a:rPr lang="pt-BR" dirty="0" err="1"/>
              <a:t>Equip</a:t>
            </a:r>
            <a:r>
              <a:rPr lang="pt-BR" dirty="0"/>
              <a:t>. ... - Fácil Mensuração</a:t>
            </a:r>
          </a:p>
          <a:p>
            <a:endParaRPr lang="pt-BR" dirty="0"/>
          </a:p>
          <a:p>
            <a:r>
              <a:rPr lang="pt-BR" dirty="0"/>
              <a:t>Sistemas Abstratos ou Conceituais: Intangíveis - Idéias, planos, conceitos... -Difícil Mensuração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pt-BR" dirty="0"/>
              <a:t>Tipos de Sistemas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B0BD5A8-878D-43AE-9851-B7D301492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84498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661</TotalTime>
  <Words>1143</Words>
  <Application>Microsoft Office PowerPoint</Application>
  <PresentationFormat>Apresentação na tela (4:3)</PresentationFormat>
  <Paragraphs>132</Paragraphs>
  <Slides>32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Tw Cen MT</vt:lpstr>
      <vt:lpstr>Tw Cen MT Condensed</vt:lpstr>
      <vt:lpstr>Wingdings 3</vt:lpstr>
      <vt:lpstr>Integral</vt:lpstr>
      <vt:lpstr>Conceito de sistema</vt:lpstr>
      <vt:lpstr>Teoria Geral dos Sistemas</vt:lpstr>
      <vt:lpstr>Sistemas - Conceito</vt:lpstr>
      <vt:lpstr>Sistemas</vt:lpstr>
      <vt:lpstr>Sistema</vt:lpstr>
      <vt:lpstr>Princípios</vt:lpstr>
      <vt:lpstr>Conceitos </vt:lpstr>
      <vt:lpstr>Tipos de Sistemas</vt:lpstr>
      <vt:lpstr>Tipos de Sistemas</vt:lpstr>
      <vt:lpstr>Tipos de Sistemas</vt:lpstr>
      <vt:lpstr>•Sistema Probabilístico Hipercomplexo</vt:lpstr>
      <vt:lpstr>Tipos de Sistemas</vt:lpstr>
      <vt:lpstr>Sistemas Abertos</vt:lpstr>
      <vt:lpstr>Sistemas Fechados</vt:lpstr>
      <vt:lpstr>Tipos de Sistemas</vt:lpstr>
      <vt:lpstr>Tipos de Sistemas</vt:lpstr>
      <vt:lpstr>Tipos de Sistemas</vt:lpstr>
      <vt:lpstr>Parâmetros dos Sistemas</vt:lpstr>
      <vt:lpstr>Sistemas e seus componentes</vt:lpstr>
      <vt:lpstr>Componentes de um sistema</vt:lpstr>
      <vt:lpstr>A Organização como um Sistema  Aberto</vt:lpstr>
      <vt:lpstr>A Organização como um Sistema  Aberto</vt:lpstr>
      <vt:lpstr>Características das Organizações  como um Sistema Aberto</vt:lpstr>
      <vt:lpstr>Limites ou Fronteiras</vt:lpstr>
      <vt:lpstr>Sistema de Informações</vt:lpstr>
      <vt:lpstr>TGS visão piramidal.</vt:lpstr>
      <vt:lpstr>Apresentação do PowerPoint</vt:lpstr>
      <vt:lpstr>Sistema de informações</vt:lpstr>
      <vt:lpstr>Sistemas de Informação nas Organizações</vt:lpstr>
      <vt:lpstr>Hierarquia</vt:lpstr>
      <vt:lpstr>Para que estudar isto?</vt:lpstr>
      <vt:lpstr>Sistemas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Cassia Kahwage</cp:lastModifiedBy>
  <cp:revision>30</cp:revision>
  <dcterms:created xsi:type="dcterms:W3CDTF">2010-01-05T16:26:10Z</dcterms:created>
  <dcterms:modified xsi:type="dcterms:W3CDTF">2022-09-14T21:54:30Z</dcterms:modified>
</cp:coreProperties>
</file>