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 id="270" r:id="rId15"/>
    <p:sldId id="275" r:id="rId16"/>
    <p:sldId id="271" r:id="rId17"/>
    <p:sldId id="272" r:id="rId18"/>
    <p:sldId id="273" r:id="rId19"/>
    <p:sldId id="274" r:id="rId20"/>
    <p:sldId id="276"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BC216-9F8E-4CAD-8AE5-A4946F942799}" v="3" dt="2023-03-19T23:11:12.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sia Kahwage" userId="1101fe7519aa24eb" providerId="LiveId" clId="{775BC216-9F8E-4CAD-8AE5-A4946F942799}"/>
    <pc:docChg chg="undo custSel addSld modSld">
      <pc:chgData name="Cassia Kahwage" userId="1101fe7519aa24eb" providerId="LiveId" clId="{775BC216-9F8E-4CAD-8AE5-A4946F942799}" dt="2023-03-19T23:23:58.856" v="136" actId="113"/>
      <pc:docMkLst>
        <pc:docMk/>
      </pc:docMkLst>
      <pc:sldChg chg="modSp mod">
        <pc:chgData name="Cassia Kahwage" userId="1101fe7519aa24eb" providerId="LiveId" clId="{775BC216-9F8E-4CAD-8AE5-A4946F942799}" dt="2023-03-19T23:04:15.639" v="36" actId="12"/>
        <pc:sldMkLst>
          <pc:docMk/>
          <pc:sldMk cId="3097454446" sldId="268"/>
        </pc:sldMkLst>
        <pc:spChg chg="mod">
          <ac:chgData name="Cassia Kahwage" userId="1101fe7519aa24eb" providerId="LiveId" clId="{775BC216-9F8E-4CAD-8AE5-A4946F942799}" dt="2023-03-19T23:04:15.639" v="36" actId="12"/>
          <ac:spMkLst>
            <pc:docMk/>
            <pc:sldMk cId="3097454446" sldId="268"/>
            <ac:spMk id="3" creationId="{77A12F6F-DA39-AA59-8390-E3C11778C146}"/>
          </ac:spMkLst>
        </pc:spChg>
      </pc:sldChg>
      <pc:sldChg chg="modSp new mod">
        <pc:chgData name="Cassia Kahwage" userId="1101fe7519aa24eb" providerId="LiveId" clId="{775BC216-9F8E-4CAD-8AE5-A4946F942799}" dt="2023-03-19T23:01:34.596" v="10" actId="20577"/>
        <pc:sldMkLst>
          <pc:docMk/>
          <pc:sldMk cId="3772250987" sldId="269"/>
        </pc:sldMkLst>
        <pc:spChg chg="mod">
          <ac:chgData name="Cassia Kahwage" userId="1101fe7519aa24eb" providerId="LiveId" clId="{775BC216-9F8E-4CAD-8AE5-A4946F942799}" dt="2023-03-19T23:01:34.596" v="10" actId="20577"/>
          <ac:spMkLst>
            <pc:docMk/>
            <pc:sldMk cId="3772250987" sldId="269"/>
            <ac:spMk id="2" creationId="{8BB0FB90-77D4-C5AE-AFE9-E1F95B72378C}"/>
          </ac:spMkLst>
        </pc:spChg>
        <pc:spChg chg="mod">
          <ac:chgData name="Cassia Kahwage" userId="1101fe7519aa24eb" providerId="LiveId" clId="{775BC216-9F8E-4CAD-8AE5-A4946F942799}" dt="2023-03-19T23:01:27.977" v="1"/>
          <ac:spMkLst>
            <pc:docMk/>
            <pc:sldMk cId="3772250987" sldId="269"/>
            <ac:spMk id="3" creationId="{1DE00A5E-1379-0952-D974-E6206F0060D4}"/>
          </ac:spMkLst>
        </pc:spChg>
      </pc:sldChg>
      <pc:sldChg chg="modSp new mod">
        <pc:chgData name="Cassia Kahwage" userId="1101fe7519aa24eb" providerId="LiveId" clId="{775BC216-9F8E-4CAD-8AE5-A4946F942799}" dt="2023-03-19T23:05:40.623" v="40" actId="6549"/>
        <pc:sldMkLst>
          <pc:docMk/>
          <pc:sldMk cId="685309895" sldId="270"/>
        </pc:sldMkLst>
        <pc:spChg chg="mod">
          <ac:chgData name="Cassia Kahwage" userId="1101fe7519aa24eb" providerId="LiveId" clId="{775BC216-9F8E-4CAD-8AE5-A4946F942799}" dt="2023-03-19T23:04:57.307" v="38"/>
          <ac:spMkLst>
            <pc:docMk/>
            <pc:sldMk cId="685309895" sldId="270"/>
            <ac:spMk id="2" creationId="{55408500-85F5-E533-F5B6-D6FA559368F8}"/>
          </ac:spMkLst>
        </pc:spChg>
        <pc:spChg chg="mod">
          <ac:chgData name="Cassia Kahwage" userId="1101fe7519aa24eb" providerId="LiveId" clId="{775BC216-9F8E-4CAD-8AE5-A4946F942799}" dt="2023-03-19T23:05:40.623" v="40" actId="6549"/>
          <ac:spMkLst>
            <pc:docMk/>
            <pc:sldMk cId="685309895" sldId="270"/>
            <ac:spMk id="3" creationId="{2C7E333E-D77C-D147-7FC6-54C7FF763CEE}"/>
          </ac:spMkLst>
        </pc:spChg>
      </pc:sldChg>
      <pc:sldChg chg="modSp new mod">
        <pc:chgData name="Cassia Kahwage" userId="1101fe7519aa24eb" providerId="LiveId" clId="{775BC216-9F8E-4CAD-8AE5-A4946F942799}" dt="2023-03-19T23:06:24.090" v="51" actId="20577"/>
        <pc:sldMkLst>
          <pc:docMk/>
          <pc:sldMk cId="2222301124" sldId="271"/>
        </pc:sldMkLst>
        <pc:spChg chg="mod">
          <ac:chgData name="Cassia Kahwage" userId="1101fe7519aa24eb" providerId="LiveId" clId="{775BC216-9F8E-4CAD-8AE5-A4946F942799}" dt="2023-03-19T23:06:06.390" v="47" actId="27636"/>
          <ac:spMkLst>
            <pc:docMk/>
            <pc:sldMk cId="2222301124" sldId="271"/>
            <ac:spMk id="2" creationId="{3AA8984E-8BE9-045C-18B2-D5B927B46EAE}"/>
          </ac:spMkLst>
        </pc:spChg>
        <pc:spChg chg="mod">
          <ac:chgData name="Cassia Kahwage" userId="1101fe7519aa24eb" providerId="LiveId" clId="{775BC216-9F8E-4CAD-8AE5-A4946F942799}" dt="2023-03-19T23:06:24.090" v="51" actId="20577"/>
          <ac:spMkLst>
            <pc:docMk/>
            <pc:sldMk cId="2222301124" sldId="271"/>
            <ac:spMk id="3" creationId="{AC252752-BB84-366F-414A-2A36E31C4FB5}"/>
          </ac:spMkLst>
        </pc:spChg>
      </pc:sldChg>
      <pc:sldChg chg="modSp new mod">
        <pc:chgData name="Cassia Kahwage" userId="1101fe7519aa24eb" providerId="LiveId" clId="{775BC216-9F8E-4CAD-8AE5-A4946F942799}" dt="2023-03-19T23:07:41.593" v="64" actId="20577"/>
        <pc:sldMkLst>
          <pc:docMk/>
          <pc:sldMk cId="2170951724" sldId="272"/>
        </pc:sldMkLst>
        <pc:spChg chg="mod">
          <ac:chgData name="Cassia Kahwage" userId="1101fe7519aa24eb" providerId="LiveId" clId="{775BC216-9F8E-4CAD-8AE5-A4946F942799}" dt="2023-03-19T23:06:45.665" v="58" actId="27636"/>
          <ac:spMkLst>
            <pc:docMk/>
            <pc:sldMk cId="2170951724" sldId="272"/>
            <ac:spMk id="2" creationId="{84A9B6B9-B3F8-5741-8412-E40A121990CB}"/>
          </ac:spMkLst>
        </pc:spChg>
        <pc:spChg chg="mod">
          <ac:chgData name="Cassia Kahwage" userId="1101fe7519aa24eb" providerId="LiveId" clId="{775BC216-9F8E-4CAD-8AE5-A4946F942799}" dt="2023-03-19T23:07:41.593" v="64" actId="20577"/>
          <ac:spMkLst>
            <pc:docMk/>
            <pc:sldMk cId="2170951724" sldId="272"/>
            <ac:spMk id="3" creationId="{C99FF43B-005B-09AE-D380-D09E5FAF1D5B}"/>
          </ac:spMkLst>
        </pc:spChg>
      </pc:sldChg>
      <pc:sldChg chg="addSp modSp new mod setBg">
        <pc:chgData name="Cassia Kahwage" userId="1101fe7519aa24eb" providerId="LiveId" clId="{775BC216-9F8E-4CAD-8AE5-A4946F942799}" dt="2023-03-19T23:10:49.468" v="79" actId="26606"/>
        <pc:sldMkLst>
          <pc:docMk/>
          <pc:sldMk cId="3529888283" sldId="273"/>
        </pc:sldMkLst>
        <pc:spChg chg="mod">
          <ac:chgData name="Cassia Kahwage" userId="1101fe7519aa24eb" providerId="LiveId" clId="{775BC216-9F8E-4CAD-8AE5-A4946F942799}" dt="2023-03-19T23:10:49.468" v="79" actId="26606"/>
          <ac:spMkLst>
            <pc:docMk/>
            <pc:sldMk cId="3529888283" sldId="273"/>
            <ac:spMk id="2" creationId="{B3FA9011-B21A-E4DD-D15A-7DFDF9F9FA1B}"/>
          </ac:spMkLst>
        </pc:spChg>
        <pc:spChg chg="mod">
          <ac:chgData name="Cassia Kahwage" userId="1101fe7519aa24eb" providerId="LiveId" clId="{775BC216-9F8E-4CAD-8AE5-A4946F942799}" dt="2023-03-19T23:10:49.468" v="79" actId="26606"/>
          <ac:spMkLst>
            <pc:docMk/>
            <pc:sldMk cId="3529888283" sldId="273"/>
            <ac:spMk id="3" creationId="{DE46640E-93B2-00B4-8B3D-DEB313C4B09F}"/>
          </ac:spMkLst>
        </pc:spChg>
        <pc:spChg chg="add">
          <ac:chgData name="Cassia Kahwage" userId="1101fe7519aa24eb" providerId="LiveId" clId="{775BC216-9F8E-4CAD-8AE5-A4946F942799}" dt="2023-03-19T23:10:49.468" v="79" actId="26606"/>
          <ac:spMkLst>
            <pc:docMk/>
            <pc:sldMk cId="3529888283" sldId="273"/>
            <ac:spMk id="10" creationId="{73C994B4-9721-4148-9EEC-6793CECDE8DD}"/>
          </ac:spMkLst>
        </pc:spChg>
        <pc:spChg chg="add">
          <ac:chgData name="Cassia Kahwage" userId="1101fe7519aa24eb" providerId="LiveId" clId="{775BC216-9F8E-4CAD-8AE5-A4946F942799}" dt="2023-03-19T23:10:49.468" v="79" actId="26606"/>
          <ac:spMkLst>
            <pc:docMk/>
            <pc:sldMk cId="3529888283" sldId="273"/>
            <ac:spMk id="12" creationId="{F9D95E49-763A-4886-B038-82F734740554}"/>
          </ac:spMkLst>
        </pc:spChg>
        <pc:spChg chg="add">
          <ac:chgData name="Cassia Kahwage" userId="1101fe7519aa24eb" providerId="LiveId" clId="{775BC216-9F8E-4CAD-8AE5-A4946F942799}" dt="2023-03-19T23:10:49.468" v="79" actId="26606"/>
          <ac:spMkLst>
            <pc:docMk/>
            <pc:sldMk cId="3529888283" sldId="273"/>
            <ac:spMk id="14" creationId="{1335D9B3-B2C5-40E1-BFF9-E01D0DB42474}"/>
          </ac:spMkLst>
        </pc:spChg>
        <pc:spChg chg="add">
          <ac:chgData name="Cassia Kahwage" userId="1101fe7519aa24eb" providerId="LiveId" clId="{775BC216-9F8E-4CAD-8AE5-A4946F942799}" dt="2023-03-19T23:10:49.468" v="79" actId="26606"/>
          <ac:spMkLst>
            <pc:docMk/>
            <pc:sldMk cId="3529888283" sldId="273"/>
            <ac:spMk id="16" creationId="{6D95061B-ADFC-4592-8BB1-0D542F6F6436}"/>
          </ac:spMkLst>
        </pc:spChg>
        <pc:picChg chg="add mod">
          <ac:chgData name="Cassia Kahwage" userId="1101fe7519aa24eb" providerId="LiveId" clId="{775BC216-9F8E-4CAD-8AE5-A4946F942799}" dt="2023-03-19T23:10:49.468" v="79" actId="26606"/>
          <ac:picMkLst>
            <pc:docMk/>
            <pc:sldMk cId="3529888283" sldId="273"/>
            <ac:picMk id="5" creationId="{3A1A09E9-8638-9943-B906-974D2936613D}"/>
          </ac:picMkLst>
        </pc:picChg>
        <pc:cxnChg chg="add">
          <ac:chgData name="Cassia Kahwage" userId="1101fe7519aa24eb" providerId="LiveId" clId="{775BC216-9F8E-4CAD-8AE5-A4946F942799}" dt="2023-03-19T23:10:49.468" v="79" actId="26606"/>
          <ac:cxnSpMkLst>
            <pc:docMk/>
            <pc:sldMk cId="3529888283" sldId="273"/>
            <ac:cxnSpMk id="18" creationId="{2B67C3E3-D148-40AD-9F4C-431AA28ACA66}"/>
          </ac:cxnSpMkLst>
        </pc:cxnChg>
        <pc:cxnChg chg="add">
          <ac:chgData name="Cassia Kahwage" userId="1101fe7519aa24eb" providerId="LiveId" clId="{775BC216-9F8E-4CAD-8AE5-A4946F942799}" dt="2023-03-19T23:10:49.468" v="79" actId="26606"/>
          <ac:cxnSpMkLst>
            <pc:docMk/>
            <pc:sldMk cId="3529888283" sldId="273"/>
            <ac:cxnSpMk id="20" creationId="{C30DD030-ACB5-4C2C-AD03-51D52E277DEB}"/>
          </ac:cxnSpMkLst>
        </pc:cxnChg>
      </pc:sldChg>
      <pc:sldChg chg="modSp new mod">
        <pc:chgData name="Cassia Kahwage" userId="1101fe7519aa24eb" providerId="LiveId" clId="{775BC216-9F8E-4CAD-8AE5-A4946F942799}" dt="2023-03-19T23:11:37.890" v="94" actId="123"/>
        <pc:sldMkLst>
          <pc:docMk/>
          <pc:sldMk cId="1455591292" sldId="274"/>
        </pc:sldMkLst>
        <pc:spChg chg="mod">
          <ac:chgData name="Cassia Kahwage" userId="1101fe7519aa24eb" providerId="LiveId" clId="{775BC216-9F8E-4CAD-8AE5-A4946F942799}" dt="2023-03-19T23:11:14.322" v="85" actId="27636"/>
          <ac:spMkLst>
            <pc:docMk/>
            <pc:sldMk cId="1455591292" sldId="274"/>
            <ac:spMk id="2" creationId="{99F948CC-EDE0-E23B-7449-72BACD5A9156}"/>
          </ac:spMkLst>
        </pc:spChg>
        <pc:spChg chg="mod">
          <ac:chgData name="Cassia Kahwage" userId="1101fe7519aa24eb" providerId="LiveId" clId="{775BC216-9F8E-4CAD-8AE5-A4946F942799}" dt="2023-03-19T23:11:37.890" v="94" actId="123"/>
          <ac:spMkLst>
            <pc:docMk/>
            <pc:sldMk cId="1455591292" sldId="274"/>
            <ac:spMk id="3" creationId="{1F439C09-050D-3F53-6665-F6F3D53AD8E4}"/>
          </ac:spMkLst>
        </pc:spChg>
      </pc:sldChg>
      <pc:sldChg chg="addSp modSp new mod">
        <pc:chgData name="Cassia Kahwage" userId="1101fe7519aa24eb" providerId="LiveId" clId="{775BC216-9F8E-4CAD-8AE5-A4946F942799}" dt="2023-03-19T23:20:55.451" v="111" actId="166"/>
        <pc:sldMkLst>
          <pc:docMk/>
          <pc:sldMk cId="3517419900" sldId="275"/>
        </pc:sldMkLst>
        <pc:spChg chg="mod">
          <ac:chgData name="Cassia Kahwage" userId="1101fe7519aa24eb" providerId="LiveId" clId="{775BC216-9F8E-4CAD-8AE5-A4946F942799}" dt="2023-03-19T23:13:01.236" v="96"/>
          <ac:spMkLst>
            <pc:docMk/>
            <pc:sldMk cId="3517419900" sldId="275"/>
            <ac:spMk id="3" creationId="{EEFC136F-2AE9-4ED6-430C-F5D8DF772846}"/>
          </ac:spMkLst>
        </pc:spChg>
        <pc:picChg chg="add mod">
          <ac:chgData name="Cassia Kahwage" userId="1101fe7519aa24eb" providerId="LiveId" clId="{775BC216-9F8E-4CAD-8AE5-A4946F942799}" dt="2023-03-19T23:13:58.304" v="98" actId="1076"/>
          <ac:picMkLst>
            <pc:docMk/>
            <pc:sldMk cId="3517419900" sldId="275"/>
            <ac:picMk id="5" creationId="{6B473E7E-5D22-2D64-D3DC-E6C5A0AF84AE}"/>
          </ac:picMkLst>
        </pc:picChg>
        <pc:picChg chg="add mod">
          <ac:chgData name="Cassia Kahwage" userId="1101fe7519aa24eb" providerId="LiveId" clId="{775BC216-9F8E-4CAD-8AE5-A4946F942799}" dt="2023-03-19T23:15:54.226" v="101" actId="1076"/>
          <ac:picMkLst>
            <pc:docMk/>
            <pc:sldMk cId="3517419900" sldId="275"/>
            <ac:picMk id="7" creationId="{53369462-4C25-B0F6-5D30-B773C5647779}"/>
          </ac:picMkLst>
        </pc:picChg>
        <pc:picChg chg="add mod">
          <ac:chgData name="Cassia Kahwage" userId="1101fe7519aa24eb" providerId="LiveId" clId="{775BC216-9F8E-4CAD-8AE5-A4946F942799}" dt="2023-03-19T23:20:36.904" v="108" actId="1076"/>
          <ac:picMkLst>
            <pc:docMk/>
            <pc:sldMk cId="3517419900" sldId="275"/>
            <ac:picMk id="9" creationId="{BBDCB12B-8AED-2A39-E420-6A5E645F60C3}"/>
          </ac:picMkLst>
        </pc:picChg>
        <pc:picChg chg="add mod ord">
          <ac:chgData name="Cassia Kahwage" userId="1101fe7519aa24eb" providerId="LiveId" clId="{775BC216-9F8E-4CAD-8AE5-A4946F942799}" dt="2023-03-19T23:20:55.451" v="111" actId="166"/>
          <ac:picMkLst>
            <pc:docMk/>
            <pc:sldMk cId="3517419900" sldId="275"/>
            <ac:picMk id="11" creationId="{EC8A5937-8FC3-E546-51A6-A914AB02244A}"/>
          </ac:picMkLst>
        </pc:picChg>
        <pc:picChg chg="add mod">
          <ac:chgData name="Cassia Kahwage" userId="1101fe7519aa24eb" providerId="LiveId" clId="{775BC216-9F8E-4CAD-8AE5-A4946F942799}" dt="2023-03-19T23:20:41.809" v="109" actId="1076"/>
          <ac:picMkLst>
            <pc:docMk/>
            <pc:sldMk cId="3517419900" sldId="275"/>
            <ac:picMk id="13" creationId="{10D79A76-AE87-3C86-6172-699CC2CF5BE3}"/>
          </ac:picMkLst>
        </pc:picChg>
      </pc:sldChg>
      <pc:sldChg chg="modSp new mod">
        <pc:chgData name="Cassia Kahwage" userId="1101fe7519aa24eb" providerId="LiveId" clId="{775BC216-9F8E-4CAD-8AE5-A4946F942799}" dt="2023-03-19T23:23:58.856" v="136" actId="113"/>
        <pc:sldMkLst>
          <pc:docMk/>
          <pc:sldMk cId="1899182218" sldId="276"/>
        </pc:sldMkLst>
        <pc:spChg chg="mod">
          <ac:chgData name="Cassia Kahwage" userId="1101fe7519aa24eb" providerId="LiveId" clId="{775BC216-9F8E-4CAD-8AE5-A4946F942799}" dt="2023-03-19T23:22:02.547" v="118" actId="27636"/>
          <ac:spMkLst>
            <pc:docMk/>
            <pc:sldMk cId="1899182218" sldId="276"/>
            <ac:spMk id="2" creationId="{2DACD9FB-B0C6-ED58-DE3A-8D368AB0DAB8}"/>
          </ac:spMkLst>
        </pc:spChg>
        <pc:spChg chg="mod">
          <ac:chgData name="Cassia Kahwage" userId="1101fe7519aa24eb" providerId="LiveId" clId="{775BC216-9F8E-4CAD-8AE5-A4946F942799}" dt="2023-03-19T23:23:58.856" v="136" actId="113"/>
          <ac:spMkLst>
            <pc:docMk/>
            <pc:sldMk cId="1899182218" sldId="276"/>
            <ac:spMk id="3" creationId="{38A19D0B-F469-A5AC-DBB8-95B9153BB1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March 19,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‹nº›</a:t>
            </a:fld>
            <a:endParaRPr lang="en-US"/>
          </a:p>
        </p:txBody>
      </p:sp>
    </p:spTree>
    <p:extLst>
      <p:ext uri="{BB962C8B-B14F-4D97-AF65-F5344CB8AC3E}">
        <p14:creationId xmlns:p14="http://schemas.microsoft.com/office/powerpoint/2010/main" val="224166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March 19,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336205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March 19,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74685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March 19,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‹nº›</a:t>
            </a:fld>
            <a:endParaRPr lang="en-US" dirty="0"/>
          </a:p>
        </p:txBody>
      </p:sp>
    </p:spTree>
    <p:extLst>
      <p:ext uri="{BB962C8B-B14F-4D97-AF65-F5344CB8AC3E}">
        <p14:creationId xmlns:p14="http://schemas.microsoft.com/office/powerpoint/2010/main" val="216753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March 19,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‹nº›</a:t>
            </a:fld>
            <a:endParaRPr lang="en-US" dirty="0"/>
          </a:p>
        </p:txBody>
      </p:sp>
    </p:spTree>
    <p:extLst>
      <p:ext uri="{BB962C8B-B14F-4D97-AF65-F5344CB8AC3E}">
        <p14:creationId xmlns:p14="http://schemas.microsoft.com/office/powerpoint/2010/main" val="247425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March 19,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407319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March 19,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316840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March 19,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238542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March 19,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41242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March 19,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236600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March 19,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36713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Sunday, March 19,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‹nº›</a:t>
            </a:fld>
            <a:endParaRPr lang="en-US" dirty="0"/>
          </a:p>
        </p:txBody>
      </p:sp>
    </p:spTree>
    <p:extLst>
      <p:ext uri="{BB962C8B-B14F-4D97-AF65-F5344CB8AC3E}">
        <p14:creationId xmlns:p14="http://schemas.microsoft.com/office/powerpoint/2010/main" val="15052811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t.wikipedia.org/wiki/Ontologia_(ci%C3%AAncia_da_computa%C3%A7%C3%A3o)#cite_note-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337A80-D1E4-0DB3-3D95-B47C73D3318A}"/>
              </a:ext>
            </a:extLst>
          </p:cNvPr>
          <p:cNvSpPr>
            <a:spLocks noGrp="1"/>
          </p:cNvSpPr>
          <p:nvPr>
            <p:ph type="ctrTitle"/>
          </p:nvPr>
        </p:nvSpPr>
        <p:spPr>
          <a:xfrm>
            <a:off x="5989319" y="576263"/>
            <a:ext cx="5054196" cy="2967606"/>
          </a:xfrm>
        </p:spPr>
        <p:txBody>
          <a:bodyPr anchor="b">
            <a:normAutofit/>
          </a:bodyPr>
          <a:lstStyle/>
          <a:p>
            <a:pPr algn="l"/>
            <a:r>
              <a:rPr lang="pt-BR" sz="4800"/>
              <a:t>Ontologia em Ciência da Computação</a:t>
            </a:r>
          </a:p>
        </p:txBody>
      </p:sp>
      <p:sp>
        <p:nvSpPr>
          <p:cNvPr id="3" name="Subtítulo 2">
            <a:extLst>
              <a:ext uri="{FF2B5EF4-FFF2-40B4-BE49-F238E27FC236}">
                <a16:creationId xmlns:a16="http://schemas.microsoft.com/office/drawing/2014/main" id="{65C08785-1D46-FF2C-CB72-BB8A657E2E64}"/>
              </a:ext>
            </a:extLst>
          </p:cNvPr>
          <p:cNvSpPr>
            <a:spLocks noGrp="1"/>
          </p:cNvSpPr>
          <p:nvPr>
            <p:ph type="subTitle" idx="1"/>
          </p:nvPr>
        </p:nvSpPr>
        <p:spPr>
          <a:xfrm>
            <a:off x="5989319" y="3764975"/>
            <a:ext cx="5054196" cy="2192683"/>
          </a:xfrm>
        </p:spPr>
        <p:txBody>
          <a:bodyPr>
            <a:normAutofit/>
          </a:bodyPr>
          <a:lstStyle/>
          <a:p>
            <a:pPr algn="l"/>
            <a:endParaRPr lang="pt-BR" sz="2200" dirty="0"/>
          </a:p>
        </p:txBody>
      </p:sp>
      <p:pic>
        <p:nvPicPr>
          <p:cNvPr id="21" name="Picture 3">
            <a:extLst>
              <a:ext uri="{FF2B5EF4-FFF2-40B4-BE49-F238E27FC236}">
                <a16:creationId xmlns:a16="http://schemas.microsoft.com/office/drawing/2014/main" id="{625F2E14-EFEF-067E-9B31-16BDC9FA2746}"/>
              </a:ext>
            </a:extLst>
          </p:cNvPr>
          <p:cNvPicPr>
            <a:picLocks noChangeAspect="1"/>
          </p:cNvPicPr>
          <p:nvPr/>
        </p:nvPicPr>
        <p:blipFill rotWithShape="1">
          <a:blip r:embed="rId2"/>
          <a:srcRect l="10859" r="9142"/>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23F40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23F40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23F40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29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C0251-DA61-776B-AF9E-B1E760339FD0}"/>
              </a:ext>
            </a:extLst>
          </p:cNvPr>
          <p:cNvSpPr>
            <a:spLocks noGrp="1"/>
          </p:cNvSpPr>
          <p:nvPr>
            <p:ph type="title"/>
          </p:nvPr>
        </p:nvSpPr>
        <p:spPr/>
        <p:txBody>
          <a:bodyPr>
            <a:normAutofit fontScale="90000"/>
          </a:bodyPr>
          <a:lstStyle/>
          <a:p>
            <a:r>
              <a:rPr lang="pt-BR" dirty="0"/>
              <a:t>Relacionamentos</a:t>
            </a:r>
            <a:br>
              <a:rPr lang="pt-BR" dirty="0"/>
            </a:br>
            <a:endParaRPr lang="pt-BR" dirty="0"/>
          </a:p>
        </p:txBody>
      </p:sp>
      <p:sp>
        <p:nvSpPr>
          <p:cNvPr id="3" name="Espaço Reservado para Conteúdo 2">
            <a:extLst>
              <a:ext uri="{FF2B5EF4-FFF2-40B4-BE49-F238E27FC236}">
                <a16:creationId xmlns:a16="http://schemas.microsoft.com/office/drawing/2014/main" id="{7918E20C-D3E2-17CF-A604-6CB1DF6B7E96}"/>
              </a:ext>
            </a:extLst>
          </p:cNvPr>
          <p:cNvSpPr>
            <a:spLocks noGrp="1"/>
          </p:cNvSpPr>
          <p:nvPr>
            <p:ph idx="1"/>
          </p:nvPr>
        </p:nvSpPr>
        <p:spPr/>
        <p:txBody>
          <a:bodyPr>
            <a:normAutofit fontScale="70000" lnSpcReduction="20000"/>
          </a:bodyPr>
          <a:lstStyle/>
          <a:p>
            <a:r>
              <a:rPr lang="pt-BR" dirty="0">
                <a:latin typeface="Arial" panose="020B0604020202020204" pitchFamily="34" charset="0"/>
                <a:cs typeface="Arial" panose="020B0604020202020204" pitchFamily="34" charset="0"/>
              </a:rPr>
              <a:t>Um uso importante dos atributos é a descrição de relacionamentos (também conhecidos como relações) entre objetos na ontologia. Geralmente, uma relação é um atributo cujo valor é outro objeto na ontologia. Muito do poder das ontologias vem da habilidade de descrever estas relações. O conjunto de todas as relações descreve a semântica do domínio.</a:t>
            </a:r>
          </a:p>
          <a:p>
            <a:r>
              <a:rPr lang="pt-BR" dirty="0">
                <a:latin typeface="Arial" panose="020B0604020202020204" pitchFamily="34" charset="0"/>
                <a:cs typeface="Arial" panose="020B0604020202020204" pitchFamily="34" charset="0"/>
              </a:rPr>
              <a:t>O tipo mais importante de relação é a relação de inclusão (é-superclasse-de, </a:t>
            </a:r>
            <a:r>
              <a:rPr lang="pt-BR" dirty="0" err="1">
                <a:latin typeface="Arial" panose="020B0604020202020204" pitchFamily="34" charset="0"/>
                <a:cs typeface="Arial" panose="020B0604020202020204" pitchFamily="34" charset="0"/>
              </a:rPr>
              <a:t>é-um</a:t>
            </a:r>
            <a:r>
              <a:rPr lang="pt-BR" dirty="0">
                <a:latin typeface="Arial" panose="020B0604020202020204" pitchFamily="34" charset="0"/>
                <a:cs typeface="Arial" panose="020B0604020202020204" pitchFamily="34" charset="0"/>
              </a:rPr>
              <a:t>, é-subtipo-de ou é-subclasse-de), que define quais objetos são membros de quais classes de objetos. Por exemplo, podemos notar que o "GM Celta" </a:t>
            </a:r>
            <a:r>
              <a:rPr lang="pt-BR" dirty="0" err="1">
                <a:latin typeface="Arial" panose="020B0604020202020204" pitchFamily="34" charset="0"/>
                <a:cs typeface="Arial" panose="020B0604020202020204" pitchFamily="34" charset="0"/>
              </a:rPr>
              <a:t>é-um</a:t>
            </a:r>
            <a:r>
              <a:rPr lang="pt-BR" dirty="0">
                <a:latin typeface="Arial" panose="020B0604020202020204" pitchFamily="34" charset="0"/>
                <a:cs typeface="Arial" panose="020B0604020202020204" pitchFamily="34" charset="0"/>
              </a:rPr>
              <a:t> "Carro", que, por sua vez, </a:t>
            </a:r>
            <a:r>
              <a:rPr lang="pt-BR" dirty="0" err="1">
                <a:latin typeface="Arial" panose="020B0604020202020204" pitchFamily="34" charset="0"/>
                <a:cs typeface="Arial" panose="020B0604020202020204" pitchFamily="34" charset="0"/>
              </a:rPr>
              <a:t>é-um</a:t>
            </a:r>
            <a:r>
              <a:rPr lang="pt-BR" dirty="0">
                <a:latin typeface="Arial" panose="020B0604020202020204" pitchFamily="34" charset="0"/>
                <a:cs typeface="Arial" panose="020B0604020202020204" pitchFamily="34" charset="0"/>
              </a:rPr>
              <a:t> "Automóvel".</a:t>
            </a:r>
          </a:p>
          <a:p>
            <a:r>
              <a:rPr lang="pt-BR" dirty="0">
                <a:latin typeface="Arial" panose="020B0604020202020204" pitchFamily="34" charset="0"/>
                <a:cs typeface="Arial" panose="020B0604020202020204" pitchFamily="34" charset="0"/>
              </a:rPr>
              <a:t>A adição de relacionamentos </a:t>
            </a:r>
            <a:r>
              <a:rPr lang="pt-BR" dirty="0" err="1">
                <a:latin typeface="Arial" panose="020B0604020202020204" pitchFamily="34" charset="0"/>
                <a:cs typeface="Arial" panose="020B0604020202020204" pitchFamily="34" charset="0"/>
              </a:rPr>
              <a:t>é-um</a:t>
            </a:r>
            <a:r>
              <a:rPr lang="pt-BR" dirty="0">
                <a:latin typeface="Arial" panose="020B0604020202020204" pitchFamily="34" charset="0"/>
                <a:cs typeface="Arial" panose="020B0604020202020204" pitchFamily="34" charset="0"/>
              </a:rPr>
              <a:t> cria uma taxonomia hierárquica, uma estrutura de árvore que descreve que objetos se relacionam com quais outros. Nesta estrutura, cada objeto é um "filho" de uma "classe pai".</a:t>
            </a:r>
          </a:p>
          <a:p>
            <a:r>
              <a:rPr lang="pt-BR" dirty="0">
                <a:latin typeface="Arial" panose="020B0604020202020204" pitchFamily="34" charset="0"/>
                <a:cs typeface="Arial" panose="020B0604020202020204" pitchFamily="34" charset="0"/>
              </a:rPr>
              <a:t>Outro tipo comum de relação é a do tipo </a:t>
            </a:r>
            <a:r>
              <a:rPr lang="pt-BR" dirty="0" err="1">
                <a:latin typeface="Arial" panose="020B0604020202020204" pitchFamily="34" charset="0"/>
                <a:cs typeface="Arial" panose="020B0604020202020204" pitchFamily="34" charset="0"/>
              </a:rPr>
              <a:t>parte-de</a:t>
            </a:r>
            <a:r>
              <a:rPr lang="pt-BR" dirty="0">
                <a:latin typeface="Arial" panose="020B0604020202020204" pitchFamily="34" charset="0"/>
                <a:cs typeface="Arial" panose="020B0604020202020204" pitchFamily="34" charset="0"/>
              </a:rPr>
              <a:t> que representa como objetos se combinam para formar objetos compostos. Por exemplo, se estender o exemplo de ontologia para incluir objetos como Rodas, diríamos que "Roda é-parte-de GM Celta" já que uma roda é um dos componentes de um GM Celta.</a:t>
            </a:r>
          </a:p>
          <a:p>
            <a:r>
              <a:rPr lang="pt-BR" dirty="0">
                <a:latin typeface="Arial" panose="020B0604020202020204" pitchFamily="34" charset="0"/>
                <a:cs typeface="Arial" panose="020B0604020202020204" pitchFamily="34" charset="0"/>
              </a:rPr>
              <a:t>Além das relações comuns como </a:t>
            </a:r>
            <a:r>
              <a:rPr lang="pt-BR" dirty="0" err="1">
                <a:latin typeface="Arial" panose="020B0604020202020204" pitchFamily="34" charset="0"/>
                <a:cs typeface="Arial" panose="020B0604020202020204" pitchFamily="34" charset="0"/>
              </a:rPr>
              <a:t>é-um</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parte-de</a:t>
            </a:r>
            <a:r>
              <a:rPr lang="pt-BR" dirty="0">
                <a:latin typeface="Arial" panose="020B0604020202020204" pitchFamily="34" charset="0"/>
                <a:cs typeface="Arial" panose="020B0604020202020204" pitchFamily="34" charset="0"/>
              </a:rPr>
              <a:t>, as ontologias geralmente incluem outros tipos de relações que refinam ainda mais a semântica do modelo. Estas relações geralmente são específicas do domínio e são utilizadas para responder tipos particulares de questões.</a:t>
            </a:r>
          </a:p>
          <a:p>
            <a:endParaRPr lang="pt-BR" dirty="0"/>
          </a:p>
          <a:p>
            <a:endParaRPr lang="pt-BR" dirty="0"/>
          </a:p>
        </p:txBody>
      </p:sp>
    </p:spTree>
    <p:extLst>
      <p:ext uri="{BB962C8B-B14F-4D97-AF65-F5344CB8AC3E}">
        <p14:creationId xmlns:p14="http://schemas.microsoft.com/office/powerpoint/2010/main" val="265713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B95D9-B896-638E-1CAF-1434121F7FA7}"/>
              </a:ext>
            </a:extLst>
          </p:cNvPr>
          <p:cNvSpPr>
            <a:spLocks noGrp="1"/>
          </p:cNvSpPr>
          <p:nvPr>
            <p:ph type="title"/>
          </p:nvPr>
        </p:nvSpPr>
        <p:spPr/>
        <p:txBody>
          <a:bodyPr/>
          <a:lstStyle/>
          <a:p>
            <a:r>
              <a:rPr lang="pt-BR" dirty="0"/>
              <a:t>Tipos de Ontologias</a:t>
            </a:r>
          </a:p>
        </p:txBody>
      </p:sp>
      <p:sp>
        <p:nvSpPr>
          <p:cNvPr id="3" name="Espaço Reservado para Conteúdo 2">
            <a:extLst>
              <a:ext uri="{FF2B5EF4-FFF2-40B4-BE49-F238E27FC236}">
                <a16:creationId xmlns:a16="http://schemas.microsoft.com/office/drawing/2014/main" id="{77A12F6F-DA39-AA59-8390-E3C11778C146}"/>
              </a:ext>
            </a:extLst>
          </p:cNvPr>
          <p:cNvSpPr>
            <a:spLocks noGrp="1"/>
          </p:cNvSpPr>
          <p:nvPr>
            <p:ph idx="1"/>
          </p:nvPr>
        </p:nvSpPr>
        <p:spPr/>
        <p:txBody>
          <a:bodyPr>
            <a:normAutofit/>
          </a:bodyPr>
          <a:lstStyle/>
          <a:p>
            <a:r>
              <a:rPr lang="pt-BR" dirty="0"/>
              <a:t>Ontologias podem ser classificadas quanto ao seu grau de formalismo, aplicação, conteúdo ou função (estrutura).</a:t>
            </a:r>
          </a:p>
          <a:p>
            <a:r>
              <a:rPr lang="pt-BR" dirty="0"/>
              <a:t>Quanto ao grau de formalismo, as ontologias podem ser categorizadas em </a:t>
            </a:r>
            <a:r>
              <a:rPr lang="pt-BR" b="1" dirty="0">
                <a:solidFill>
                  <a:srgbClr val="FF0000"/>
                </a:solidFill>
              </a:rPr>
              <a:t>altamente informais</a:t>
            </a:r>
            <a:r>
              <a:rPr lang="pt-BR" dirty="0"/>
              <a:t>, quando expressas em linguagem natural</a:t>
            </a:r>
            <a:r>
              <a:rPr lang="pt-BR" b="1" dirty="0">
                <a:solidFill>
                  <a:srgbClr val="FF0000"/>
                </a:solidFill>
              </a:rPr>
              <a:t>; </a:t>
            </a:r>
            <a:r>
              <a:rPr lang="pt-BR" b="1" dirty="0" err="1">
                <a:solidFill>
                  <a:srgbClr val="FF0000"/>
                </a:solidFill>
              </a:rPr>
              <a:t>semi-informais</a:t>
            </a:r>
            <a:r>
              <a:rPr lang="pt-BR" dirty="0"/>
              <a:t>, quando expressas em linguagem natural de forma restrita e estruturada; </a:t>
            </a:r>
            <a:r>
              <a:rPr lang="pt-BR" b="1" dirty="0" err="1">
                <a:solidFill>
                  <a:srgbClr val="FF0000"/>
                </a:solidFill>
              </a:rPr>
              <a:t>semi-formais</a:t>
            </a:r>
            <a:r>
              <a:rPr lang="pt-BR" b="1" dirty="0">
                <a:solidFill>
                  <a:srgbClr val="FF0000"/>
                </a:solidFill>
              </a:rPr>
              <a:t>,</a:t>
            </a:r>
            <a:r>
              <a:rPr lang="pt-BR" dirty="0"/>
              <a:t> expressas em linguagem artificial definida formalmente; e </a:t>
            </a:r>
            <a:r>
              <a:rPr lang="pt-BR" b="1" dirty="0">
                <a:solidFill>
                  <a:srgbClr val="FF0000"/>
                </a:solidFill>
              </a:rPr>
              <a:t>rigorosamente formais, </a:t>
            </a:r>
            <a:r>
              <a:rPr lang="pt-BR" dirty="0"/>
              <a:t>onde os termos são definidos com semântica formal, teoremas e provas.</a:t>
            </a:r>
          </a:p>
          <a:p>
            <a:endParaRPr lang="pt-BR" dirty="0"/>
          </a:p>
        </p:txBody>
      </p:sp>
    </p:spTree>
    <p:extLst>
      <p:ext uri="{BB962C8B-B14F-4D97-AF65-F5344CB8AC3E}">
        <p14:creationId xmlns:p14="http://schemas.microsoft.com/office/powerpoint/2010/main" val="24970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0FB90-77D4-C5AE-AFE9-E1F95B72378C}"/>
              </a:ext>
            </a:extLst>
          </p:cNvPr>
          <p:cNvSpPr>
            <a:spLocks noGrp="1"/>
          </p:cNvSpPr>
          <p:nvPr>
            <p:ph type="title"/>
          </p:nvPr>
        </p:nvSpPr>
        <p:spPr/>
        <p:txBody>
          <a:bodyPr/>
          <a:lstStyle/>
          <a:p>
            <a:r>
              <a:rPr lang="pt-BR" dirty="0"/>
              <a:t>Ontologia</a:t>
            </a:r>
          </a:p>
        </p:txBody>
      </p:sp>
      <p:sp>
        <p:nvSpPr>
          <p:cNvPr id="3" name="Espaço Reservado para Conteúdo 2">
            <a:extLst>
              <a:ext uri="{FF2B5EF4-FFF2-40B4-BE49-F238E27FC236}">
                <a16:creationId xmlns:a16="http://schemas.microsoft.com/office/drawing/2014/main" id="{1DE00A5E-1379-0952-D974-E6206F0060D4}"/>
              </a:ext>
            </a:extLst>
          </p:cNvPr>
          <p:cNvSpPr>
            <a:spLocks noGrp="1"/>
          </p:cNvSpPr>
          <p:nvPr>
            <p:ph idx="1"/>
          </p:nvPr>
        </p:nvSpPr>
        <p:spPr/>
        <p:txBody>
          <a:bodyPr/>
          <a:lstStyle/>
          <a:p>
            <a:r>
              <a:rPr lang="pt-BR" dirty="0"/>
              <a:t>Por exemplo, a palavra “carta” pode ter distintos significados. Uma ontologia sobre o domínio do jogo de pôquer poderia modelar seu significado como uma “carta de um jogo”, enquanto uma ontologia de um serviço postal poderia modelar seu significado como um “texto a ser entregue a um destinatário”, e uma ontologia no domínio do hardware de computador poderia modelar com os significados de cartão perfurado e placa de vídeo.</a:t>
            </a:r>
          </a:p>
        </p:txBody>
      </p:sp>
    </p:spTree>
    <p:extLst>
      <p:ext uri="{BB962C8B-B14F-4D97-AF65-F5344CB8AC3E}">
        <p14:creationId xmlns:p14="http://schemas.microsoft.com/office/powerpoint/2010/main" val="377225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B95D9-B896-638E-1CAF-1434121F7FA7}"/>
              </a:ext>
            </a:extLst>
          </p:cNvPr>
          <p:cNvSpPr>
            <a:spLocks noGrp="1"/>
          </p:cNvSpPr>
          <p:nvPr>
            <p:ph type="title"/>
          </p:nvPr>
        </p:nvSpPr>
        <p:spPr/>
        <p:txBody>
          <a:bodyPr/>
          <a:lstStyle/>
          <a:p>
            <a:r>
              <a:rPr lang="pt-BR" dirty="0"/>
              <a:t>Tipos de Ontologias</a:t>
            </a:r>
          </a:p>
        </p:txBody>
      </p:sp>
      <p:sp>
        <p:nvSpPr>
          <p:cNvPr id="3" name="Espaço Reservado para Conteúdo 2">
            <a:extLst>
              <a:ext uri="{FF2B5EF4-FFF2-40B4-BE49-F238E27FC236}">
                <a16:creationId xmlns:a16="http://schemas.microsoft.com/office/drawing/2014/main" id="{77A12F6F-DA39-AA59-8390-E3C11778C146}"/>
              </a:ext>
            </a:extLst>
          </p:cNvPr>
          <p:cNvSpPr>
            <a:spLocks noGrp="1"/>
          </p:cNvSpPr>
          <p:nvPr>
            <p:ph idx="1"/>
          </p:nvPr>
        </p:nvSpPr>
        <p:spPr/>
        <p:txBody>
          <a:bodyPr>
            <a:normAutofit/>
          </a:bodyPr>
          <a:lstStyle/>
          <a:p>
            <a:pPr marL="457200" indent="-457200">
              <a:buFont typeface="+mj-lt"/>
              <a:buAutoNum type="arabicPeriod"/>
            </a:pPr>
            <a:r>
              <a:rPr lang="pt-BR" dirty="0"/>
              <a:t>Ontologias Genéricas</a:t>
            </a:r>
          </a:p>
          <a:p>
            <a:pPr marL="457200" indent="-457200">
              <a:buFont typeface="+mj-lt"/>
              <a:buAutoNum type="arabicPeriod"/>
            </a:pPr>
            <a:r>
              <a:rPr lang="pt-BR" dirty="0"/>
              <a:t>Ontologias de Domínio;</a:t>
            </a:r>
          </a:p>
          <a:p>
            <a:pPr marL="457200" indent="-457200">
              <a:buFont typeface="+mj-lt"/>
              <a:buAutoNum type="arabicPeriod"/>
            </a:pPr>
            <a:r>
              <a:rPr lang="pt-BR" dirty="0"/>
              <a:t>Ontologias de Tarefas;</a:t>
            </a:r>
          </a:p>
          <a:p>
            <a:pPr marL="457200" indent="-457200">
              <a:buFont typeface="+mj-lt"/>
              <a:buAutoNum type="arabicPeriod"/>
            </a:pPr>
            <a:r>
              <a:rPr lang="pt-BR" dirty="0"/>
              <a:t>Ontologias de Aplicação</a:t>
            </a:r>
          </a:p>
          <a:p>
            <a:pPr marL="457200" indent="-457200">
              <a:buFont typeface="+mj-lt"/>
              <a:buAutoNum type="arabicPeriod"/>
            </a:pPr>
            <a:r>
              <a:rPr lang="pt-BR" dirty="0"/>
              <a:t>Ontologias de Representação</a:t>
            </a:r>
          </a:p>
        </p:txBody>
      </p:sp>
    </p:spTree>
    <p:extLst>
      <p:ext uri="{BB962C8B-B14F-4D97-AF65-F5344CB8AC3E}">
        <p14:creationId xmlns:p14="http://schemas.microsoft.com/office/powerpoint/2010/main" val="309745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08500-85F5-E533-F5B6-D6FA559368F8}"/>
              </a:ext>
            </a:extLst>
          </p:cNvPr>
          <p:cNvSpPr>
            <a:spLocks noGrp="1"/>
          </p:cNvSpPr>
          <p:nvPr>
            <p:ph type="title"/>
          </p:nvPr>
        </p:nvSpPr>
        <p:spPr/>
        <p:txBody>
          <a:bodyPr/>
          <a:lstStyle/>
          <a:p>
            <a:r>
              <a:rPr lang="pt-BR" dirty="0"/>
              <a:t>Ontologias Genéricas</a:t>
            </a:r>
          </a:p>
        </p:txBody>
      </p:sp>
      <p:sp>
        <p:nvSpPr>
          <p:cNvPr id="3" name="Espaço Reservado para Conteúdo 2">
            <a:extLst>
              <a:ext uri="{FF2B5EF4-FFF2-40B4-BE49-F238E27FC236}">
                <a16:creationId xmlns:a16="http://schemas.microsoft.com/office/drawing/2014/main" id="{2C7E333E-D77C-D147-7FC6-54C7FF763CEE}"/>
              </a:ext>
            </a:extLst>
          </p:cNvPr>
          <p:cNvSpPr>
            <a:spLocks noGrp="1"/>
          </p:cNvSpPr>
          <p:nvPr>
            <p:ph idx="1"/>
          </p:nvPr>
        </p:nvSpPr>
        <p:spPr/>
        <p:txBody>
          <a:bodyPr/>
          <a:lstStyle/>
          <a:p>
            <a:r>
              <a:rPr lang="pt-BR" dirty="0"/>
              <a:t>Ontologias Genéricas São consideradas ontologias “gerais”. Descrevem conceitos mais amplos, como elementos da natureza, espaço, tempo, coisas, estados, eventos, processos ou ações, independente de um problema específico ou domínio particular. De acordo com </a:t>
            </a:r>
            <a:r>
              <a:rPr lang="pt-BR" dirty="0" err="1"/>
              <a:t>Guizzardi</a:t>
            </a:r>
            <a:r>
              <a:rPr lang="pt-BR" dirty="0"/>
              <a:t> [25], pesquisas enfocando ontologias genéricas procuram construir teorias básicas do mundo, de caráter bastante abstrato, aplicáveis a qualquer domínio (conhecimento de senso comum). </a:t>
            </a:r>
          </a:p>
        </p:txBody>
      </p:sp>
    </p:spTree>
    <p:extLst>
      <p:ext uri="{BB962C8B-B14F-4D97-AF65-F5344CB8AC3E}">
        <p14:creationId xmlns:p14="http://schemas.microsoft.com/office/powerpoint/2010/main" val="68530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6B974-9D22-18C5-2AED-073DB1BBBEE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EFC136F-2AE9-4ED6-430C-F5D8DF772846}"/>
              </a:ext>
            </a:extLst>
          </p:cNvPr>
          <p:cNvSpPr>
            <a:spLocks noGrp="1"/>
          </p:cNvSpPr>
          <p:nvPr>
            <p:ph idx="1"/>
          </p:nvPr>
        </p:nvSpPr>
        <p:spPr/>
        <p:txBody>
          <a:bodyPr/>
          <a:lstStyle/>
          <a:p>
            <a:r>
              <a:rPr lang="pt-BR" dirty="0"/>
              <a:t> Existem várias ontologias superiores padronizadas para uso, como: Dublin Core, GFO, </a:t>
            </a:r>
            <a:r>
              <a:rPr lang="pt-BR" dirty="0" err="1"/>
              <a:t>OpenCyc</a:t>
            </a:r>
            <a:r>
              <a:rPr lang="pt-BR" dirty="0"/>
              <a:t>/</a:t>
            </a:r>
            <a:r>
              <a:rPr lang="pt-BR" dirty="0" err="1"/>
              <a:t>ResearchCyc</a:t>
            </a:r>
            <a:r>
              <a:rPr lang="pt-BR" dirty="0"/>
              <a:t>, SUMO e DOLCE.</a:t>
            </a:r>
          </a:p>
        </p:txBody>
      </p:sp>
      <p:pic>
        <p:nvPicPr>
          <p:cNvPr id="5" name="Imagem 4">
            <a:extLst>
              <a:ext uri="{FF2B5EF4-FFF2-40B4-BE49-F238E27FC236}">
                <a16:creationId xmlns:a16="http://schemas.microsoft.com/office/drawing/2014/main" id="{6B473E7E-5D22-2D64-D3DC-E6C5A0AF84AE}"/>
              </a:ext>
            </a:extLst>
          </p:cNvPr>
          <p:cNvPicPr>
            <a:picLocks noChangeAspect="1"/>
          </p:cNvPicPr>
          <p:nvPr/>
        </p:nvPicPr>
        <p:blipFill>
          <a:blip r:embed="rId2"/>
          <a:stretch>
            <a:fillRect/>
          </a:stretch>
        </p:blipFill>
        <p:spPr>
          <a:xfrm>
            <a:off x="606534" y="3061992"/>
            <a:ext cx="2524477" cy="438211"/>
          </a:xfrm>
          <a:prstGeom prst="rect">
            <a:avLst/>
          </a:prstGeom>
        </p:spPr>
      </p:pic>
      <p:pic>
        <p:nvPicPr>
          <p:cNvPr id="7" name="Imagem 6">
            <a:extLst>
              <a:ext uri="{FF2B5EF4-FFF2-40B4-BE49-F238E27FC236}">
                <a16:creationId xmlns:a16="http://schemas.microsoft.com/office/drawing/2014/main" id="{53369462-4C25-B0F6-5D30-B773C5647779}"/>
              </a:ext>
            </a:extLst>
          </p:cNvPr>
          <p:cNvPicPr>
            <a:picLocks noChangeAspect="1"/>
          </p:cNvPicPr>
          <p:nvPr/>
        </p:nvPicPr>
        <p:blipFill>
          <a:blip r:embed="rId3"/>
          <a:stretch>
            <a:fillRect/>
          </a:stretch>
        </p:blipFill>
        <p:spPr>
          <a:xfrm>
            <a:off x="3316920" y="3061992"/>
            <a:ext cx="5193604" cy="1452058"/>
          </a:xfrm>
          <a:prstGeom prst="rect">
            <a:avLst/>
          </a:prstGeom>
        </p:spPr>
      </p:pic>
      <p:pic>
        <p:nvPicPr>
          <p:cNvPr id="9" name="Imagem 8">
            <a:extLst>
              <a:ext uri="{FF2B5EF4-FFF2-40B4-BE49-F238E27FC236}">
                <a16:creationId xmlns:a16="http://schemas.microsoft.com/office/drawing/2014/main" id="{BBDCB12B-8AED-2A39-E420-6A5E645F60C3}"/>
              </a:ext>
            </a:extLst>
          </p:cNvPr>
          <p:cNvPicPr>
            <a:picLocks noChangeAspect="1"/>
          </p:cNvPicPr>
          <p:nvPr/>
        </p:nvPicPr>
        <p:blipFill>
          <a:blip r:embed="rId4"/>
          <a:stretch>
            <a:fillRect/>
          </a:stretch>
        </p:blipFill>
        <p:spPr>
          <a:xfrm>
            <a:off x="7855763" y="2448396"/>
            <a:ext cx="3200847" cy="704948"/>
          </a:xfrm>
          <a:prstGeom prst="rect">
            <a:avLst/>
          </a:prstGeom>
        </p:spPr>
      </p:pic>
      <p:pic>
        <p:nvPicPr>
          <p:cNvPr id="13" name="Imagem 12">
            <a:extLst>
              <a:ext uri="{FF2B5EF4-FFF2-40B4-BE49-F238E27FC236}">
                <a16:creationId xmlns:a16="http://schemas.microsoft.com/office/drawing/2014/main" id="{10D79A76-AE87-3C86-6172-699CC2CF5BE3}"/>
              </a:ext>
            </a:extLst>
          </p:cNvPr>
          <p:cNvPicPr>
            <a:picLocks noChangeAspect="1"/>
          </p:cNvPicPr>
          <p:nvPr/>
        </p:nvPicPr>
        <p:blipFill>
          <a:blip r:embed="rId5"/>
          <a:stretch>
            <a:fillRect/>
          </a:stretch>
        </p:blipFill>
        <p:spPr>
          <a:xfrm>
            <a:off x="285093" y="4454240"/>
            <a:ext cx="5877745" cy="2038635"/>
          </a:xfrm>
          <a:prstGeom prst="rect">
            <a:avLst/>
          </a:prstGeom>
        </p:spPr>
      </p:pic>
      <p:pic>
        <p:nvPicPr>
          <p:cNvPr id="11" name="Imagem 10">
            <a:extLst>
              <a:ext uri="{FF2B5EF4-FFF2-40B4-BE49-F238E27FC236}">
                <a16:creationId xmlns:a16="http://schemas.microsoft.com/office/drawing/2014/main" id="{EC8A5937-8FC3-E546-51A6-A914AB02244A}"/>
              </a:ext>
            </a:extLst>
          </p:cNvPr>
          <p:cNvPicPr>
            <a:picLocks noChangeAspect="1"/>
          </p:cNvPicPr>
          <p:nvPr/>
        </p:nvPicPr>
        <p:blipFill>
          <a:blip r:embed="rId6"/>
          <a:stretch>
            <a:fillRect/>
          </a:stretch>
        </p:blipFill>
        <p:spPr>
          <a:xfrm>
            <a:off x="3316920" y="4911028"/>
            <a:ext cx="8097380" cy="724001"/>
          </a:xfrm>
          <a:prstGeom prst="rect">
            <a:avLst/>
          </a:prstGeom>
        </p:spPr>
      </p:pic>
    </p:spTree>
    <p:extLst>
      <p:ext uri="{BB962C8B-B14F-4D97-AF65-F5344CB8AC3E}">
        <p14:creationId xmlns:p14="http://schemas.microsoft.com/office/powerpoint/2010/main" val="351741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8984E-8BE9-045C-18B2-D5B927B46EAE}"/>
              </a:ext>
            </a:extLst>
          </p:cNvPr>
          <p:cNvSpPr>
            <a:spLocks noGrp="1"/>
          </p:cNvSpPr>
          <p:nvPr>
            <p:ph type="title"/>
          </p:nvPr>
        </p:nvSpPr>
        <p:spPr/>
        <p:txBody>
          <a:bodyPr>
            <a:normAutofit/>
          </a:bodyPr>
          <a:lstStyle/>
          <a:p>
            <a:r>
              <a:rPr lang="pt-BR" dirty="0"/>
              <a:t>Ontologias de Domínio</a:t>
            </a:r>
          </a:p>
        </p:txBody>
      </p:sp>
      <p:sp>
        <p:nvSpPr>
          <p:cNvPr id="3" name="Espaço Reservado para Conteúdo 2">
            <a:extLst>
              <a:ext uri="{FF2B5EF4-FFF2-40B4-BE49-F238E27FC236}">
                <a16:creationId xmlns:a16="http://schemas.microsoft.com/office/drawing/2014/main" id="{AC252752-BB84-366F-414A-2A36E31C4FB5}"/>
              </a:ext>
            </a:extLst>
          </p:cNvPr>
          <p:cNvSpPr>
            <a:spLocks noGrp="1"/>
          </p:cNvSpPr>
          <p:nvPr>
            <p:ph idx="1"/>
          </p:nvPr>
        </p:nvSpPr>
        <p:spPr/>
        <p:txBody>
          <a:bodyPr/>
          <a:lstStyle/>
          <a:p>
            <a:r>
              <a:rPr lang="pt-BR" dirty="0"/>
              <a:t>Descrevem conceitos e vocabulários relacionados a domínios particulares, tais como medicina ou computação, por exemplo. Este é o tipo de ontologia mais comum, geralmente construída para representar um “</a:t>
            </a:r>
            <a:r>
              <a:rPr lang="pt-BR" dirty="0" err="1"/>
              <a:t>micro-mundo</a:t>
            </a:r>
            <a:r>
              <a:rPr lang="pt-BR" dirty="0"/>
              <a:t>”.</a:t>
            </a:r>
          </a:p>
        </p:txBody>
      </p:sp>
    </p:spTree>
    <p:extLst>
      <p:ext uri="{BB962C8B-B14F-4D97-AF65-F5344CB8AC3E}">
        <p14:creationId xmlns:p14="http://schemas.microsoft.com/office/powerpoint/2010/main" val="222230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9B6B9-B3F8-5741-8412-E40A121990CB}"/>
              </a:ext>
            </a:extLst>
          </p:cNvPr>
          <p:cNvSpPr>
            <a:spLocks noGrp="1"/>
          </p:cNvSpPr>
          <p:nvPr>
            <p:ph type="title"/>
          </p:nvPr>
        </p:nvSpPr>
        <p:spPr/>
        <p:txBody>
          <a:bodyPr>
            <a:normAutofit/>
          </a:bodyPr>
          <a:lstStyle/>
          <a:p>
            <a:r>
              <a:rPr lang="pt-BR" dirty="0"/>
              <a:t>Ontologias de Tarefas</a:t>
            </a:r>
          </a:p>
        </p:txBody>
      </p:sp>
      <p:sp>
        <p:nvSpPr>
          <p:cNvPr id="3" name="Espaço Reservado para Conteúdo 2">
            <a:extLst>
              <a:ext uri="{FF2B5EF4-FFF2-40B4-BE49-F238E27FC236}">
                <a16:creationId xmlns:a16="http://schemas.microsoft.com/office/drawing/2014/main" id="{C99FF43B-005B-09AE-D380-D09E5FAF1D5B}"/>
              </a:ext>
            </a:extLst>
          </p:cNvPr>
          <p:cNvSpPr>
            <a:spLocks noGrp="1"/>
          </p:cNvSpPr>
          <p:nvPr>
            <p:ph idx="1"/>
          </p:nvPr>
        </p:nvSpPr>
        <p:spPr/>
        <p:txBody>
          <a:bodyPr/>
          <a:lstStyle/>
          <a:p>
            <a:r>
              <a:rPr lang="pt-BR" dirty="0"/>
              <a:t>Descrevem tarefas ou atividades genéricas, que podem contribuir na resolução de problemas, independente do domínio que ocorrem, por exemplo, processos de vendas ou diagnóstico. Sua principal motivação é facilitar a integração dos conhecimentos de tarefa e domínio em uma abordagem mais uniforme e consistente, tendo por base o uso de ontologias .</a:t>
            </a:r>
          </a:p>
        </p:txBody>
      </p:sp>
    </p:spTree>
    <p:extLst>
      <p:ext uri="{BB962C8B-B14F-4D97-AF65-F5344CB8AC3E}">
        <p14:creationId xmlns:p14="http://schemas.microsoft.com/office/powerpoint/2010/main" val="217095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3FA9011-B21A-E4DD-D15A-7DFDF9F9FA1B}"/>
              </a:ext>
            </a:extLst>
          </p:cNvPr>
          <p:cNvSpPr>
            <a:spLocks noGrp="1"/>
          </p:cNvSpPr>
          <p:nvPr>
            <p:ph type="title"/>
          </p:nvPr>
        </p:nvSpPr>
        <p:spPr>
          <a:xfrm>
            <a:off x="422900" y="540167"/>
            <a:ext cx="4028783" cy="2135867"/>
          </a:xfrm>
        </p:spPr>
        <p:txBody>
          <a:bodyPr anchor="b">
            <a:normAutofit/>
          </a:bodyPr>
          <a:lstStyle/>
          <a:p>
            <a:r>
              <a:rPr lang="pt-BR" sz="4800">
                <a:solidFill>
                  <a:schemeClr val="tx1"/>
                </a:solidFill>
              </a:rPr>
              <a:t>Ontologias de Aplicação</a:t>
            </a:r>
          </a:p>
        </p:txBody>
      </p:sp>
      <p:sp>
        <p:nvSpPr>
          <p:cNvPr id="3" name="Espaço Reservado para Conteúdo 2">
            <a:extLst>
              <a:ext uri="{FF2B5EF4-FFF2-40B4-BE49-F238E27FC236}">
                <a16:creationId xmlns:a16="http://schemas.microsoft.com/office/drawing/2014/main" id="{DE46640E-93B2-00B4-8B3D-DEB313C4B09F}"/>
              </a:ext>
            </a:extLst>
          </p:cNvPr>
          <p:cNvSpPr>
            <a:spLocks noGrp="1"/>
          </p:cNvSpPr>
          <p:nvPr>
            <p:ph idx="1"/>
          </p:nvPr>
        </p:nvSpPr>
        <p:spPr>
          <a:xfrm>
            <a:off x="422900" y="2880452"/>
            <a:ext cx="4028783" cy="3095445"/>
          </a:xfrm>
        </p:spPr>
        <p:txBody>
          <a:bodyPr anchor="t">
            <a:normAutofit/>
          </a:bodyPr>
          <a:lstStyle/>
          <a:p>
            <a:pPr>
              <a:lnSpc>
                <a:spcPct val="90000"/>
              </a:lnSpc>
            </a:pPr>
            <a:r>
              <a:rPr lang="pt-BR" sz="1800">
                <a:solidFill>
                  <a:schemeClr val="tx1"/>
                </a:solidFill>
              </a:rPr>
              <a:t>Descrevem conceitos que dependem tanto de um domínio particular quanto de uma tarefa específica. Devem ser especializações dos termos das ontologias de domínio e de tarefa correspondentes (Figura ). Estes conceitos normalmente correspondem a regras aplicadas a entidades de domínio enquanto executam determinada tarefa</a:t>
            </a: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Imagem 4">
            <a:extLst>
              <a:ext uri="{FF2B5EF4-FFF2-40B4-BE49-F238E27FC236}">
                <a16:creationId xmlns:a16="http://schemas.microsoft.com/office/drawing/2014/main" id="{3A1A09E9-8638-9943-B906-974D2936613D}"/>
              </a:ext>
            </a:extLst>
          </p:cNvPr>
          <p:cNvPicPr>
            <a:picLocks noChangeAspect="1"/>
          </p:cNvPicPr>
          <p:nvPr/>
        </p:nvPicPr>
        <p:blipFill>
          <a:blip r:embed="rId2"/>
          <a:stretch>
            <a:fillRect/>
          </a:stretch>
        </p:blipFill>
        <p:spPr>
          <a:xfrm>
            <a:off x="5336803" y="710848"/>
            <a:ext cx="6160087" cy="5452031"/>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FB43C"/>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FB4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88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948CC-EDE0-E23B-7449-72BACD5A9156}"/>
              </a:ext>
            </a:extLst>
          </p:cNvPr>
          <p:cNvSpPr>
            <a:spLocks noGrp="1"/>
          </p:cNvSpPr>
          <p:nvPr>
            <p:ph type="title"/>
          </p:nvPr>
        </p:nvSpPr>
        <p:spPr/>
        <p:txBody>
          <a:bodyPr>
            <a:normAutofit/>
          </a:bodyPr>
          <a:lstStyle/>
          <a:p>
            <a:r>
              <a:rPr lang="pt-BR" dirty="0"/>
              <a:t>Ontologias de Representação</a:t>
            </a:r>
          </a:p>
        </p:txBody>
      </p:sp>
      <p:sp>
        <p:nvSpPr>
          <p:cNvPr id="3" name="Espaço Reservado para Conteúdo 2">
            <a:extLst>
              <a:ext uri="{FF2B5EF4-FFF2-40B4-BE49-F238E27FC236}">
                <a16:creationId xmlns:a16="http://schemas.microsoft.com/office/drawing/2014/main" id="{1F439C09-050D-3F53-6665-F6F3D53AD8E4}"/>
              </a:ext>
            </a:extLst>
          </p:cNvPr>
          <p:cNvSpPr>
            <a:spLocks noGrp="1"/>
          </p:cNvSpPr>
          <p:nvPr>
            <p:ph idx="1"/>
          </p:nvPr>
        </p:nvSpPr>
        <p:spPr/>
        <p:txBody>
          <a:bodyPr/>
          <a:lstStyle/>
          <a:p>
            <a:pPr algn="just"/>
            <a:r>
              <a:rPr lang="pt-BR" dirty="0"/>
              <a:t>Explicam as conceituações que fundamentam os formalismos de representação de conhecimento, procurando tornar claros os compromissos ontológicos embutidos nestes formalismos [25]. Um exemplo desta categoria é a ontologia de frames, utilizada em </a:t>
            </a:r>
            <a:r>
              <a:rPr lang="pt-BR" dirty="0" err="1"/>
              <a:t>Ontolíngua</a:t>
            </a:r>
            <a:r>
              <a:rPr lang="pt-BR" dirty="0"/>
              <a:t>.</a:t>
            </a:r>
          </a:p>
          <a:p>
            <a:endParaRPr lang="pt-BR" dirty="0"/>
          </a:p>
        </p:txBody>
      </p:sp>
    </p:spTree>
    <p:extLst>
      <p:ext uri="{BB962C8B-B14F-4D97-AF65-F5344CB8AC3E}">
        <p14:creationId xmlns:p14="http://schemas.microsoft.com/office/powerpoint/2010/main" val="145559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48" name="Rectangle 1047">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50" name="Rectangle 1049">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rgbClr val="FC9601">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052" name="Rectangle 1051">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599E55-B938-FB8A-D7F6-EAC44684C59B}"/>
              </a:ext>
            </a:extLst>
          </p:cNvPr>
          <p:cNvSpPr>
            <a:spLocks noGrp="1"/>
          </p:cNvSpPr>
          <p:nvPr>
            <p:ph type="title"/>
          </p:nvPr>
        </p:nvSpPr>
        <p:spPr>
          <a:xfrm>
            <a:off x="6143812" y="540167"/>
            <a:ext cx="4816589" cy="2135867"/>
          </a:xfrm>
        </p:spPr>
        <p:txBody>
          <a:bodyPr anchor="b">
            <a:normAutofit/>
          </a:bodyPr>
          <a:lstStyle/>
          <a:p>
            <a:r>
              <a:rPr lang="pt-BR" sz="4800">
                <a:solidFill>
                  <a:schemeClr val="tx1"/>
                </a:solidFill>
              </a:rPr>
              <a:t>Onde usamos a ontologia?</a:t>
            </a:r>
          </a:p>
        </p:txBody>
      </p:sp>
      <p:pic>
        <p:nvPicPr>
          <p:cNvPr id="1026" name="Picture 2" descr="Ontologias e Web semântica uma nova tecnologia para educação - Jornal  Académico Mahungu">
            <a:extLst>
              <a:ext uri="{FF2B5EF4-FFF2-40B4-BE49-F238E27FC236}">
                <a16:creationId xmlns:a16="http://schemas.microsoft.com/office/drawing/2014/main" id="{01098552-FD42-0A65-E418-410BF5E3EB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815" y="699900"/>
            <a:ext cx="5031557" cy="295139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DD1CD8A7-2BFA-695C-E466-5AFB4C7A653C}"/>
              </a:ext>
            </a:extLst>
          </p:cNvPr>
          <p:cNvSpPr>
            <a:spLocks noGrp="1"/>
          </p:cNvSpPr>
          <p:nvPr>
            <p:ph idx="1"/>
          </p:nvPr>
        </p:nvSpPr>
        <p:spPr>
          <a:xfrm>
            <a:off x="6143812" y="2880452"/>
            <a:ext cx="4816589" cy="3095445"/>
          </a:xfrm>
        </p:spPr>
        <p:txBody>
          <a:bodyPr anchor="t">
            <a:normAutofit/>
          </a:bodyPr>
          <a:lstStyle/>
          <a:p>
            <a:r>
              <a:rPr lang="pt-BR" sz="1800" dirty="0">
                <a:solidFill>
                  <a:schemeClr val="tx1"/>
                </a:solidFill>
                <a:latin typeface="Arial" panose="020B0604020202020204" pitchFamily="34" charset="0"/>
                <a:cs typeface="Arial" panose="020B0604020202020204" pitchFamily="34" charset="0"/>
              </a:rPr>
              <a:t>As Ontologias são utilizadas em:</a:t>
            </a:r>
          </a:p>
          <a:p>
            <a:r>
              <a:rPr lang="pt-BR" sz="1800" dirty="0">
                <a:solidFill>
                  <a:schemeClr val="tx1"/>
                </a:solidFill>
                <a:latin typeface="Arial" panose="020B0604020202020204" pitchFamily="34" charset="0"/>
                <a:cs typeface="Arial" panose="020B0604020202020204" pitchFamily="34" charset="0"/>
              </a:rPr>
              <a:t>Inteligência Artificial;</a:t>
            </a:r>
          </a:p>
          <a:p>
            <a:r>
              <a:rPr lang="pt-BR" sz="1800" dirty="0">
                <a:solidFill>
                  <a:schemeClr val="tx1"/>
                </a:solidFill>
                <a:latin typeface="Arial" panose="020B0604020202020204" pitchFamily="34" charset="0"/>
                <a:cs typeface="Arial" panose="020B0604020202020204" pitchFamily="34" charset="0"/>
              </a:rPr>
              <a:t>Web semântica;</a:t>
            </a:r>
          </a:p>
          <a:p>
            <a:r>
              <a:rPr lang="pt-BR" sz="1800" dirty="0">
                <a:solidFill>
                  <a:schemeClr val="tx1"/>
                </a:solidFill>
                <a:latin typeface="Arial" panose="020B0604020202020204" pitchFamily="34" charset="0"/>
                <a:cs typeface="Arial" panose="020B0604020202020204" pitchFamily="34" charset="0"/>
              </a:rPr>
              <a:t>Engenharia de Software; e </a:t>
            </a:r>
          </a:p>
          <a:p>
            <a:r>
              <a:rPr lang="pt-BR" sz="1800" dirty="0">
                <a:solidFill>
                  <a:schemeClr val="tx1"/>
                </a:solidFill>
                <a:latin typeface="Arial" panose="020B0604020202020204" pitchFamily="34" charset="0"/>
                <a:cs typeface="Arial" panose="020B0604020202020204" pitchFamily="34" charset="0"/>
              </a:rPr>
              <a:t>Arquitetura da Informação,</a:t>
            </a:r>
          </a:p>
          <a:p>
            <a:r>
              <a:rPr lang="pt-BR" sz="1800" dirty="0">
                <a:solidFill>
                  <a:schemeClr val="tx1"/>
                </a:solidFill>
                <a:latin typeface="Arial" panose="020B0604020202020204" pitchFamily="34" charset="0"/>
                <a:cs typeface="Arial" panose="020B0604020202020204" pitchFamily="34" charset="0"/>
              </a:rPr>
              <a:t>Como uma forma de representação de conhecimento sobre o mundo ou alguma parte deste. </a:t>
            </a:r>
          </a:p>
        </p:txBody>
      </p:sp>
      <p:cxnSp>
        <p:nvCxnSpPr>
          <p:cNvPr id="1054" name="Straight Connector 1053">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9601"/>
            </a:solidFill>
            <a:prstDash val="dash"/>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960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39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CD9FB-B0C6-ED58-DE3A-8D368AB0DAB8}"/>
              </a:ext>
            </a:extLst>
          </p:cNvPr>
          <p:cNvSpPr>
            <a:spLocks noGrp="1"/>
          </p:cNvSpPr>
          <p:nvPr>
            <p:ph type="title"/>
          </p:nvPr>
        </p:nvSpPr>
        <p:spPr/>
        <p:txBody>
          <a:bodyPr>
            <a:normAutofit/>
          </a:bodyPr>
          <a:lstStyle/>
          <a:p>
            <a:r>
              <a:rPr lang="pt-BR" b="0" i="0" dirty="0">
                <a:solidFill>
                  <a:srgbClr val="000000"/>
                </a:solidFill>
                <a:effectLst/>
                <a:latin typeface="Linux Libertine"/>
              </a:rPr>
              <a:t>Bibliotecas de ontologias</a:t>
            </a:r>
            <a:endParaRPr lang="pt-BR" dirty="0"/>
          </a:p>
        </p:txBody>
      </p:sp>
      <p:sp>
        <p:nvSpPr>
          <p:cNvPr id="3" name="Espaço Reservado para Conteúdo 2">
            <a:extLst>
              <a:ext uri="{FF2B5EF4-FFF2-40B4-BE49-F238E27FC236}">
                <a16:creationId xmlns:a16="http://schemas.microsoft.com/office/drawing/2014/main" id="{38A19D0B-F469-A5AC-DBB8-95B9153BB104}"/>
              </a:ext>
            </a:extLst>
          </p:cNvPr>
          <p:cNvSpPr>
            <a:spLocks noGrp="1"/>
          </p:cNvSpPr>
          <p:nvPr>
            <p:ph idx="1"/>
          </p:nvPr>
        </p:nvSpPr>
        <p:spPr>
          <a:xfrm>
            <a:off x="420625" y="1573967"/>
            <a:ext cx="10543031" cy="4458041"/>
          </a:xfrm>
        </p:spPr>
        <p:txBody>
          <a:bodyPr>
            <a:normAutofit fontScale="70000" lnSpcReduction="20000"/>
          </a:bodyPr>
          <a:lstStyle/>
          <a:p>
            <a:r>
              <a:rPr lang="pt-BR" dirty="0">
                <a:solidFill>
                  <a:schemeClr val="tx1"/>
                </a:solidFill>
                <a:latin typeface="Arial" panose="020B0604020202020204" pitchFamily="34" charset="0"/>
                <a:cs typeface="Arial" panose="020B0604020202020204" pitchFamily="34" charset="0"/>
              </a:rPr>
              <a:t>O desenvolvimento de ontologias para a Internet levou ao surgimento de serviços que disponibilizam listas ou diretórios de ontologias com mecanismos de buscas. Estes mecanismos foram chamados de bibliotecas de ontologias.</a:t>
            </a:r>
          </a:p>
          <a:p>
            <a:r>
              <a:rPr lang="pt-BR" dirty="0">
                <a:solidFill>
                  <a:schemeClr val="tx1"/>
                </a:solidFill>
                <a:latin typeface="Arial" panose="020B0604020202020204" pitchFamily="34" charset="0"/>
                <a:cs typeface="Arial" panose="020B0604020202020204" pitchFamily="34" charset="0"/>
              </a:rPr>
              <a:t>Os serviços abaixo são bibliotecas estáticas ou gerenciadas por pessoas:</a:t>
            </a:r>
          </a:p>
          <a:p>
            <a:r>
              <a:rPr lang="pt-BR" b="1" dirty="0">
                <a:solidFill>
                  <a:schemeClr val="tx1"/>
                </a:solidFill>
                <a:latin typeface="Arial" panose="020B0604020202020204" pitchFamily="34" charset="0"/>
                <a:cs typeface="Arial" panose="020B0604020202020204" pitchFamily="34" charset="0"/>
              </a:rPr>
              <a:t>A </a:t>
            </a:r>
            <a:r>
              <a:rPr lang="pt-BR" b="1" dirty="0" err="1">
                <a:solidFill>
                  <a:schemeClr val="tx1"/>
                </a:solidFill>
                <a:latin typeface="Arial" panose="020B0604020202020204" pitchFamily="34" charset="0"/>
                <a:cs typeface="Arial" panose="020B0604020202020204" pitchFamily="34" charset="0"/>
              </a:rPr>
              <a:t>Wikidata</a:t>
            </a:r>
            <a:r>
              <a:rPr lang="pt-BR" b="1" dirty="0">
                <a:solidFill>
                  <a:schemeClr val="tx1"/>
                </a:solidFill>
                <a:latin typeface="Arial" panose="020B0604020202020204" pitchFamily="34" charset="0"/>
                <a:cs typeface="Arial" panose="020B0604020202020204" pitchFamily="34" charset="0"/>
              </a:rPr>
              <a:t>, </a:t>
            </a:r>
            <a:r>
              <a:rPr lang="pt-BR" dirty="0">
                <a:solidFill>
                  <a:schemeClr val="tx1"/>
                </a:solidFill>
                <a:latin typeface="Arial" panose="020B0604020202020204" pitchFamily="34" charset="0"/>
                <a:cs typeface="Arial" panose="020B0604020202020204" pitchFamily="34" charset="0"/>
              </a:rPr>
              <a:t>com 40 milhões de itens, se tornou a mais ampla e completa. Com apoios </a:t>
            </a:r>
            <a:r>
              <a:rPr lang="pt-BR" dirty="0" err="1">
                <a:solidFill>
                  <a:schemeClr val="tx1"/>
                </a:solidFill>
                <a:latin typeface="Arial" panose="020B0604020202020204" pitchFamily="34" charset="0"/>
                <a:cs typeface="Arial" panose="020B0604020202020204" pitchFamily="34" charset="0"/>
              </a:rPr>
              <a:t>Wikimedia</a:t>
            </a:r>
            <a:r>
              <a:rPr lang="pt-BR" dirty="0">
                <a:solidFill>
                  <a:schemeClr val="tx1"/>
                </a:solidFill>
                <a:latin typeface="Arial" panose="020B0604020202020204" pitchFamily="34" charset="0"/>
                <a:cs typeface="Arial" panose="020B0604020202020204" pitchFamily="34" charset="0"/>
              </a:rPr>
              <a:t>, </a:t>
            </a:r>
            <a:r>
              <a:rPr lang="pt-BR" dirty="0" err="1">
                <a:solidFill>
                  <a:schemeClr val="tx1"/>
                </a:solidFill>
                <a:latin typeface="Arial" panose="020B0604020202020204" pitchFamily="34" charset="0"/>
                <a:cs typeface="Arial" panose="020B0604020202020204" pitchFamily="34" charset="0"/>
              </a:rPr>
              <a:t>DBpedia</a:t>
            </a:r>
            <a:r>
              <a:rPr lang="pt-BR" dirty="0">
                <a:solidFill>
                  <a:schemeClr val="tx1"/>
                </a:solidFill>
                <a:latin typeface="Arial" panose="020B0604020202020204" pitchFamily="34" charset="0"/>
                <a:cs typeface="Arial" panose="020B0604020202020204" pitchFamily="34" charset="0"/>
              </a:rPr>
              <a:t>, Allen Foundation, e Google, é também a que mais investimentos recebeu.</a:t>
            </a:r>
          </a:p>
          <a:p>
            <a:r>
              <a:rPr lang="pt-BR" b="1" dirty="0">
                <a:solidFill>
                  <a:schemeClr val="tx1"/>
                </a:solidFill>
                <a:latin typeface="Arial" panose="020B0604020202020204" pitchFamily="34" charset="0"/>
                <a:cs typeface="Arial" panose="020B0604020202020204" pitchFamily="34" charset="0"/>
              </a:rPr>
              <a:t>A DAML </a:t>
            </a:r>
            <a:r>
              <a:rPr lang="pt-BR" b="1" dirty="0" err="1">
                <a:solidFill>
                  <a:schemeClr val="tx1"/>
                </a:solidFill>
                <a:latin typeface="Arial" panose="020B0604020202020204" pitchFamily="34" charset="0"/>
                <a:cs typeface="Arial" panose="020B0604020202020204" pitchFamily="34" charset="0"/>
              </a:rPr>
              <a:t>Ontology</a:t>
            </a:r>
            <a:r>
              <a:rPr lang="pt-BR" b="1" dirty="0">
                <a:solidFill>
                  <a:schemeClr val="tx1"/>
                </a:solidFill>
                <a:latin typeface="Arial" panose="020B0604020202020204" pitchFamily="34" charset="0"/>
                <a:cs typeface="Arial" panose="020B0604020202020204" pitchFamily="34" charset="0"/>
              </a:rPr>
              <a:t> Library </a:t>
            </a:r>
            <a:r>
              <a:rPr lang="pt-BR" dirty="0">
                <a:solidFill>
                  <a:schemeClr val="tx1"/>
                </a:solidFill>
                <a:latin typeface="Arial" panose="020B0604020202020204" pitchFamily="34" charset="0"/>
                <a:cs typeface="Arial" panose="020B0604020202020204" pitchFamily="34" charset="0"/>
              </a:rPr>
              <a:t>mantém um legado de ontologias em DAML.</a:t>
            </a:r>
          </a:p>
          <a:p>
            <a:r>
              <a:rPr lang="pt-BR" dirty="0">
                <a:solidFill>
                  <a:schemeClr val="tx1"/>
                </a:solidFill>
                <a:latin typeface="Arial" panose="020B0604020202020204" pitchFamily="34" charset="0"/>
                <a:cs typeface="Arial" panose="020B0604020202020204" pitchFamily="34" charset="0"/>
              </a:rPr>
              <a:t>O </a:t>
            </a:r>
            <a:r>
              <a:rPr lang="pt-BR" b="1" dirty="0" err="1">
                <a:solidFill>
                  <a:schemeClr val="tx1"/>
                </a:solidFill>
                <a:latin typeface="Arial" panose="020B0604020202020204" pitchFamily="34" charset="0"/>
                <a:cs typeface="Arial" panose="020B0604020202020204" pitchFamily="34" charset="0"/>
              </a:rPr>
              <a:t>SchemaWeb</a:t>
            </a:r>
            <a:r>
              <a:rPr lang="pt-BR" dirty="0">
                <a:solidFill>
                  <a:schemeClr val="tx1"/>
                </a:solidFill>
                <a:latin typeface="Arial" panose="020B0604020202020204" pitchFamily="34" charset="0"/>
                <a:cs typeface="Arial" panose="020B0604020202020204" pitchFamily="34" charset="0"/>
              </a:rPr>
              <a:t> é um diretório de esquemas RDF expressos em RDFS, OWL e DAML+OIL.</a:t>
            </a:r>
          </a:p>
          <a:p>
            <a:r>
              <a:rPr lang="pt-BR" dirty="0">
                <a:solidFill>
                  <a:schemeClr val="tx1"/>
                </a:solidFill>
                <a:latin typeface="Arial" panose="020B0604020202020204" pitchFamily="34" charset="0"/>
                <a:cs typeface="Arial" panose="020B0604020202020204" pitchFamily="34" charset="0"/>
              </a:rPr>
              <a:t>Os serviços abaixo são diretórios e mecanismos de busca. Eles incluem </a:t>
            </a:r>
            <a:r>
              <a:rPr lang="pt-BR" b="1" dirty="0" err="1">
                <a:solidFill>
                  <a:schemeClr val="tx1"/>
                </a:solidFill>
                <a:latin typeface="Arial" panose="020B0604020202020204" pitchFamily="34" charset="0"/>
                <a:cs typeface="Arial" panose="020B0604020202020204" pitchFamily="34" charset="0"/>
              </a:rPr>
              <a:t>crawlers</a:t>
            </a:r>
            <a:r>
              <a:rPr lang="pt-BR" b="1" dirty="0">
                <a:solidFill>
                  <a:schemeClr val="tx1"/>
                </a:solidFill>
                <a:latin typeface="Arial" panose="020B0604020202020204" pitchFamily="34" charset="0"/>
                <a:cs typeface="Arial" panose="020B0604020202020204" pitchFamily="34" charset="0"/>
              </a:rPr>
              <a:t> </a:t>
            </a:r>
            <a:r>
              <a:rPr lang="pt-BR" dirty="0">
                <a:solidFill>
                  <a:schemeClr val="tx1"/>
                </a:solidFill>
                <a:latin typeface="Arial" panose="020B0604020202020204" pitchFamily="34" charset="0"/>
                <a:cs typeface="Arial" panose="020B0604020202020204" pitchFamily="34" charset="0"/>
              </a:rPr>
              <a:t>que vasculham a Web procurando por ontologias bem formadas.</a:t>
            </a:r>
          </a:p>
          <a:p>
            <a:r>
              <a:rPr lang="pt-BR" dirty="0">
                <a:solidFill>
                  <a:schemeClr val="tx1"/>
                </a:solidFill>
                <a:latin typeface="Arial" panose="020B0604020202020204" pitchFamily="34" charset="0"/>
                <a:cs typeface="Arial" panose="020B0604020202020204" pitchFamily="34" charset="0"/>
              </a:rPr>
              <a:t>O </a:t>
            </a:r>
            <a:r>
              <a:rPr lang="pt-BR" b="1" dirty="0" err="1">
                <a:solidFill>
                  <a:schemeClr val="tx1"/>
                </a:solidFill>
                <a:latin typeface="Arial" panose="020B0604020202020204" pitchFamily="34" charset="0"/>
                <a:cs typeface="Arial" panose="020B0604020202020204" pitchFamily="34" charset="0"/>
              </a:rPr>
              <a:t>Swoogle</a:t>
            </a:r>
            <a:r>
              <a:rPr lang="pt-BR" dirty="0">
                <a:solidFill>
                  <a:schemeClr val="tx1"/>
                </a:solidFill>
                <a:latin typeface="Arial" panose="020B0604020202020204" pitchFamily="34" charset="0"/>
                <a:cs typeface="Arial" panose="020B0604020202020204" pitchFamily="34" charset="0"/>
              </a:rPr>
              <a:t> é um diretório e mecanismo de busca para todos os recursos RDF disponíveis na Web, incluindo ontologias.</a:t>
            </a:r>
          </a:p>
          <a:p>
            <a:r>
              <a:rPr lang="pt-BR" dirty="0">
                <a:solidFill>
                  <a:schemeClr val="tx1"/>
                </a:solidFill>
                <a:latin typeface="Arial" panose="020B0604020202020204" pitchFamily="34" charset="0"/>
                <a:cs typeface="Arial" panose="020B0604020202020204" pitchFamily="34" charset="0"/>
              </a:rPr>
              <a:t>A biblioteca </a:t>
            </a:r>
            <a:r>
              <a:rPr lang="pt-BR" b="1" dirty="0" err="1">
                <a:solidFill>
                  <a:schemeClr val="tx1"/>
                </a:solidFill>
                <a:latin typeface="Arial" panose="020B0604020202020204" pitchFamily="34" charset="0"/>
                <a:cs typeface="Arial" panose="020B0604020202020204" pitchFamily="34" charset="0"/>
              </a:rPr>
              <a:t>OntoSelect</a:t>
            </a:r>
            <a:r>
              <a:rPr lang="pt-BR" dirty="0">
                <a:solidFill>
                  <a:schemeClr val="tx1"/>
                </a:solidFill>
                <a:latin typeface="Arial" panose="020B0604020202020204" pitchFamily="34" charset="0"/>
                <a:cs typeface="Arial" panose="020B0604020202020204" pitchFamily="34" charset="0"/>
              </a:rPr>
              <a:t> oferece um serviço similar para ontologias em RDF/S, DAML e OWL.</a:t>
            </a:r>
          </a:p>
          <a:p>
            <a:r>
              <a:rPr lang="pt-BR" dirty="0">
                <a:solidFill>
                  <a:schemeClr val="tx1"/>
                </a:solidFill>
                <a:latin typeface="Arial" panose="020B0604020202020204" pitchFamily="34" charset="0"/>
                <a:cs typeface="Arial" panose="020B0604020202020204" pitchFamily="34" charset="0"/>
              </a:rPr>
              <a:t>O </a:t>
            </a:r>
            <a:r>
              <a:rPr lang="pt-BR" b="1" dirty="0" err="1">
                <a:solidFill>
                  <a:schemeClr val="tx1"/>
                </a:solidFill>
                <a:latin typeface="Arial" panose="020B0604020202020204" pitchFamily="34" charset="0"/>
                <a:cs typeface="Arial" panose="020B0604020202020204" pitchFamily="34" charset="0"/>
              </a:rPr>
              <a:t>Ontaria</a:t>
            </a:r>
            <a:r>
              <a:rPr lang="pt-BR" dirty="0">
                <a:solidFill>
                  <a:schemeClr val="tx1"/>
                </a:solidFill>
                <a:latin typeface="Arial" panose="020B0604020202020204" pitchFamily="34" charset="0"/>
                <a:cs typeface="Arial" panose="020B0604020202020204" pitchFamily="34" charset="0"/>
              </a:rPr>
              <a:t> é um "diretório pesquisável e navegável de dados da web semântica", que foca em vocabulários RDF com ontologias OWL.</a:t>
            </a:r>
          </a:p>
        </p:txBody>
      </p:sp>
    </p:spTree>
    <p:extLst>
      <p:ext uri="{BB962C8B-B14F-4D97-AF65-F5344CB8AC3E}">
        <p14:creationId xmlns:p14="http://schemas.microsoft.com/office/powerpoint/2010/main" val="189918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B11E-7AC3-0739-AB5E-5D7D03423558}"/>
              </a:ext>
            </a:extLst>
          </p:cNvPr>
          <p:cNvSpPr>
            <a:spLocks noGrp="1"/>
          </p:cNvSpPr>
          <p:nvPr>
            <p:ph type="title"/>
          </p:nvPr>
        </p:nvSpPr>
        <p:spPr/>
        <p:txBody>
          <a:bodyPr>
            <a:normAutofit fontScale="90000"/>
          </a:bodyPr>
          <a:lstStyle/>
          <a:p>
            <a:r>
              <a:rPr lang="pt-BR" dirty="0">
                <a:solidFill>
                  <a:srgbClr val="202122"/>
                </a:solidFill>
                <a:latin typeface="Arial" panose="020B0604020202020204" pitchFamily="34" charset="0"/>
              </a:rPr>
              <a:t>Ontologias geralmente descrevem:</a:t>
            </a:r>
            <a:br>
              <a:rPr lang="pt-BR" dirty="0">
                <a:solidFill>
                  <a:srgbClr val="202122"/>
                </a:solidFill>
                <a:latin typeface="Arial" panose="020B0604020202020204" pitchFamily="34" charset="0"/>
              </a:rPr>
            </a:br>
            <a:endParaRPr lang="pt-BR" dirty="0"/>
          </a:p>
        </p:txBody>
      </p:sp>
      <p:sp>
        <p:nvSpPr>
          <p:cNvPr id="3" name="Espaço Reservado para Conteúdo 2">
            <a:extLst>
              <a:ext uri="{FF2B5EF4-FFF2-40B4-BE49-F238E27FC236}">
                <a16:creationId xmlns:a16="http://schemas.microsoft.com/office/drawing/2014/main" id="{AF25863D-8137-B65A-F8FF-7B97552EF32D}"/>
              </a:ext>
            </a:extLst>
          </p:cNvPr>
          <p:cNvSpPr>
            <a:spLocks noGrp="1"/>
          </p:cNvSpPr>
          <p:nvPr>
            <p:ph idx="1"/>
          </p:nvPr>
        </p:nvSpPr>
        <p:spPr/>
        <p:txBody>
          <a:bodyPr/>
          <a:lstStyle/>
          <a:p>
            <a:pPr algn="l">
              <a:buFont typeface="Arial" panose="020B0604020202020204" pitchFamily="34" charset="0"/>
              <a:buChar char="•"/>
            </a:pPr>
            <a:r>
              <a:rPr lang="pt-BR" b="0" i="0" u="none" strike="noStrike" dirty="0">
                <a:solidFill>
                  <a:srgbClr val="3366CC"/>
                </a:solidFill>
                <a:effectLst/>
                <a:latin typeface="Arial" panose="020B0604020202020204" pitchFamily="34" charset="0"/>
              </a:rPr>
              <a:t>Indivíduos</a:t>
            </a:r>
            <a:r>
              <a:rPr lang="pt-BR" b="0" i="0" dirty="0">
                <a:solidFill>
                  <a:srgbClr val="202122"/>
                </a:solidFill>
                <a:effectLst/>
                <a:latin typeface="Arial" panose="020B0604020202020204" pitchFamily="34" charset="0"/>
              </a:rPr>
              <a:t>: os objetos básicos;</a:t>
            </a:r>
          </a:p>
          <a:p>
            <a:pPr algn="l">
              <a:buFont typeface="Arial" panose="020B0604020202020204" pitchFamily="34" charset="0"/>
              <a:buChar char="•"/>
            </a:pPr>
            <a:r>
              <a:rPr lang="pt-BR" b="0" i="0" u="none" strike="noStrike" dirty="0">
                <a:solidFill>
                  <a:srgbClr val="3366CC"/>
                </a:solidFill>
                <a:effectLst/>
                <a:latin typeface="Arial" panose="020B0604020202020204" pitchFamily="34" charset="0"/>
              </a:rPr>
              <a:t>Classes</a:t>
            </a:r>
            <a:r>
              <a:rPr lang="pt-BR" b="0" i="0" dirty="0">
                <a:solidFill>
                  <a:srgbClr val="202122"/>
                </a:solidFill>
                <a:effectLst/>
                <a:latin typeface="Arial" panose="020B0604020202020204" pitchFamily="34" charset="0"/>
              </a:rPr>
              <a:t>: conjuntos, coleções ou tipos de objetos;</a:t>
            </a:r>
            <a:r>
              <a:rPr lang="pt-BR" b="0" i="0" u="none" strike="noStrike" baseline="30000" dirty="0">
                <a:solidFill>
                  <a:srgbClr val="3366CC"/>
                </a:solidFill>
                <a:effectLst/>
                <a:latin typeface="Arial" panose="020B0604020202020204" pitchFamily="34" charset="0"/>
                <a:hlinkClick r:id="rId2"/>
              </a:rPr>
              <a:t>[1]</a:t>
            </a:r>
            <a:endParaRPr lang="pt-BR" b="0" i="0" dirty="0">
              <a:solidFill>
                <a:srgbClr val="202122"/>
              </a:solidFill>
              <a:effectLst/>
              <a:latin typeface="Arial" panose="020B0604020202020204" pitchFamily="34" charset="0"/>
            </a:endParaRPr>
          </a:p>
          <a:p>
            <a:pPr algn="l">
              <a:buFont typeface="Arial" panose="020B0604020202020204" pitchFamily="34" charset="0"/>
              <a:buChar char="•"/>
            </a:pPr>
            <a:r>
              <a:rPr lang="pt-BR" b="0" i="0" u="none" strike="noStrike" dirty="0">
                <a:solidFill>
                  <a:srgbClr val="3366CC"/>
                </a:solidFill>
                <a:effectLst/>
                <a:latin typeface="Arial" panose="020B0604020202020204" pitchFamily="34" charset="0"/>
              </a:rPr>
              <a:t>Atributos</a:t>
            </a:r>
            <a:r>
              <a:rPr lang="pt-BR" b="0" i="0" dirty="0">
                <a:solidFill>
                  <a:srgbClr val="202122"/>
                </a:solidFill>
                <a:effectLst/>
                <a:latin typeface="Arial" panose="020B0604020202020204" pitchFamily="34" charset="0"/>
              </a:rPr>
              <a:t>: propriedades, características ou parâmetros que os objetos podem ter e compartilhar;</a:t>
            </a:r>
          </a:p>
          <a:p>
            <a:pPr algn="l">
              <a:buFont typeface="Arial" panose="020B0604020202020204" pitchFamily="34" charset="0"/>
              <a:buChar char="•"/>
            </a:pPr>
            <a:r>
              <a:rPr lang="pt-BR" b="0" i="0" u="none" strike="noStrike" dirty="0">
                <a:solidFill>
                  <a:srgbClr val="3366CC"/>
                </a:solidFill>
                <a:effectLst/>
                <a:latin typeface="Arial" panose="020B0604020202020204" pitchFamily="34" charset="0"/>
              </a:rPr>
              <a:t>Relacionamentos</a:t>
            </a:r>
            <a:r>
              <a:rPr lang="pt-BR" b="0" i="0" dirty="0">
                <a:solidFill>
                  <a:srgbClr val="202122"/>
                </a:solidFill>
                <a:effectLst/>
                <a:latin typeface="Arial" panose="020B0604020202020204" pitchFamily="34" charset="0"/>
              </a:rPr>
              <a:t>: as formas como os objetos podem se relacionar com outros objetos.</a:t>
            </a:r>
          </a:p>
          <a:p>
            <a:endParaRPr lang="pt-BR" dirty="0"/>
          </a:p>
        </p:txBody>
      </p:sp>
    </p:spTree>
    <p:extLst>
      <p:ext uri="{BB962C8B-B14F-4D97-AF65-F5344CB8AC3E}">
        <p14:creationId xmlns:p14="http://schemas.microsoft.com/office/powerpoint/2010/main" val="422731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F5C1D-76C8-42C4-B769-EAD248424E2C}"/>
              </a:ext>
            </a:extLst>
          </p:cNvPr>
          <p:cNvSpPr>
            <a:spLocks noGrp="1"/>
          </p:cNvSpPr>
          <p:nvPr>
            <p:ph type="title"/>
          </p:nvPr>
        </p:nvSpPr>
        <p:spPr/>
        <p:txBody>
          <a:bodyPr>
            <a:normAutofit/>
          </a:bodyPr>
          <a:lstStyle/>
          <a:p>
            <a:r>
              <a:rPr lang="pt-BR" dirty="0"/>
              <a:t>Diferença de ontologia na Filosofia</a:t>
            </a:r>
          </a:p>
        </p:txBody>
      </p:sp>
      <p:sp>
        <p:nvSpPr>
          <p:cNvPr id="3" name="Espaço Reservado para Conteúdo 2">
            <a:extLst>
              <a:ext uri="{FF2B5EF4-FFF2-40B4-BE49-F238E27FC236}">
                <a16:creationId xmlns:a16="http://schemas.microsoft.com/office/drawing/2014/main" id="{9F172A0B-CE17-1BEC-2C85-00FA4229A2AD}"/>
              </a:ext>
            </a:extLst>
          </p:cNvPr>
          <p:cNvSpPr>
            <a:spLocks noGrp="1"/>
          </p:cNvSpPr>
          <p:nvPr>
            <p:ph idx="1"/>
          </p:nvPr>
        </p:nvSpPr>
        <p:spPr>
          <a:xfrm>
            <a:off x="420625" y="1825625"/>
            <a:ext cx="5800293" cy="4667250"/>
          </a:xfrm>
        </p:spPr>
        <p:txBody>
          <a:bodyPr>
            <a:normAutofit fontScale="92500"/>
          </a:bodyPr>
          <a:lstStyle/>
          <a:p>
            <a:r>
              <a:rPr lang="pt-BR" dirty="0">
                <a:latin typeface="Arial" panose="020B0604020202020204" pitchFamily="34" charset="0"/>
                <a:cs typeface="Arial" panose="020B0604020202020204" pitchFamily="34" charset="0"/>
              </a:rPr>
              <a:t>O termo ontologia tem origem na Filosofia, onde é o nome de um ramo da metafísica ocupado da existência. De acordo com Tom Gruber da Stanford </a:t>
            </a:r>
            <a:r>
              <a:rPr lang="pt-BR" dirty="0" err="1">
                <a:latin typeface="Arial" panose="020B0604020202020204" pitchFamily="34" charset="0"/>
                <a:cs typeface="Arial" panose="020B0604020202020204" pitchFamily="34" charset="0"/>
              </a:rPr>
              <a:t>University</a:t>
            </a:r>
            <a:r>
              <a:rPr lang="pt-BR" dirty="0">
                <a:latin typeface="Arial" panose="020B0604020202020204" pitchFamily="34" charset="0"/>
                <a:cs typeface="Arial" panose="020B0604020202020204" pitchFamily="34" charset="0"/>
              </a:rPr>
              <a:t>, no entanto, o significado de ontologia para a ciência da computação é "uma descrição de conceitos e relacionamentos que devem ser considerados por um agente ou por uma comunidade de agentes." Ele especifica ainda que uma ontologia é geralmente escrita "como um conjunto de definições de um vocabulário formal."</a:t>
            </a:r>
          </a:p>
        </p:txBody>
      </p:sp>
      <p:pic>
        <p:nvPicPr>
          <p:cNvPr id="5" name="Imagem 4">
            <a:extLst>
              <a:ext uri="{FF2B5EF4-FFF2-40B4-BE49-F238E27FC236}">
                <a16:creationId xmlns:a16="http://schemas.microsoft.com/office/drawing/2014/main" id="{B9DFB8C7-6822-55F1-8896-52DD1A7C3099}"/>
              </a:ext>
            </a:extLst>
          </p:cNvPr>
          <p:cNvPicPr>
            <a:picLocks noChangeAspect="1"/>
          </p:cNvPicPr>
          <p:nvPr/>
        </p:nvPicPr>
        <p:blipFill>
          <a:blip r:embed="rId2"/>
          <a:stretch>
            <a:fillRect/>
          </a:stretch>
        </p:blipFill>
        <p:spPr>
          <a:xfrm>
            <a:off x="7577463" y="1532744"/>
            <a:ext cx="2450669" cy="1896256"/>
          </a:xfrm>
          <a:prstGeom prst="rect">
            <a:avLst/>
          </a:prstGeom>
        </p:spPr>
      </p:pic>
      <p:sp>
        <p:nvSpPr>
          <p:cNvPr id="6" name="CaixaDeTexto 5">
            <a:extLst>
              <a:ext uri="{FF2B5EF4-FFF2-40B4-BE49-F238E27FC236}">
                <a16:creationId xmlns:a16="http://schemas.microsoft.com/office/drawing/2014/main" id="{88143318-E061-DA92-B7AD-BCFD2AE8E54F}"/>
              </a:ext>
            </a:extLst>
          </p:cNvPr>
          <p:cNvSpPr txBox="1"/>
          <p:nvPr/>
        </p:nvSpPr>
        <p:spPr>
          <a:xfrm>
            <a:off x="6800538" y="3792992"/>
            <a:ext cx="4163118" cy="2862322"/>
          </a:xfrm>
          <a:prstGeom prst="rect">
            <a:avLst/>
          </a:prstGeom>
          <a:solidFill>
            <a:srgbClr val="00FF00"/>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pt-BR" dirty="0">
                <a:ln w="0"/>
                <a:solidFill>
                  <a:schemeClr val="tx1"/>
                </a:solidFill>
                <a:effectLst>
                  <a:outerShdw blurRad="38100" dist="19050" dir="2700000" algn="tl" rotWithShape="0">
                    <a:schemeClr val="dk1">
                      <a:alpha val="40000"/>
                    </a:schemeClr>
                  </a:outerShdw>
                </a:effectLst>
              </a:rPr>
              <a:t>Na prática, uma ontologia define uma “linguagem”, conjunto de termos, que será utilizada para formular consultas [2]. A ontologia define as regras de combinação entre os termos e seus relacionamentos, estes relacionamentos são criados por especialistas, e os usuários formulam consultas usando os conceitos especificados.</a:t>
            </a:r>
          </a:p>
        </p:txBody>
      </p:sp>
    </p:spTree>
    <p:extLst>
      <p:ext uri="{BB962C8B-B14F-4D97-AF65-F5344CB8AC3E}">
        <p14:creationId xmlns:p14="http://schemas.microsoft.com/office/powerpoint/2010/main" val="333216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53093A2-BEA9-4055-96AA-C5DA22C2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0005CC-020F-2852-DEAC-F0E1B42B4F88}"/>
              </a:ext>
            </a:extLst>
          </p:cNvPr>
          <p:cNvSpPr>
            <a:spLocks noGrp="1"/>
          </p:cNvSpPr>
          <p:nvPr>
            <p:ph type="title"/>
          </p:nvPr>
        </p:nvSpPr>
        <p:spPr>
          <a:xfrm>
            <a:off x="422900" y="540167"/>
            <a:ext cx="5370576" cy="2135867"/>
          </a:xfrm>
        </p:spPr>
        <p:txBody>
          <a:bodyPr anchor="b">
            <a:normAutofit/>
          </a:bodyPr>
          <a:lstStyle/>
          <a:p>
            <a:r>
              <a:rPr lang="pt-BR" sz="4800">
                <a:solidFill>
                  <a:schemeClr val="tx1"/>
                </a:solidFill>
                <a:latin typeface="Linux Libertine"/>
              </a:rPr>
              <a:t>Elementos de uma ontologia</a:t>
            </a:r>
            <a:endParaRPr lang="pt-BR" sz="4800">
              <a:solidFill>
                <a:schemeClr val="tx1"/>
              </a:solidFill>
            </a:endParaRPr>
          </a:p>
        </p:txBody>
      </p:sp>
      <p:sp>
        <p:nvSpPr>
          <p:cNvPr id="3" name="Espaço Reservado para Conteúdo 2">
            <a:extLst>
              <a:ext uri="{FF2B5EF4-FFF2-40B4-BE49-F238E27FC236}">
                <a16:creationId xmlns:a16="http://schemas.microsoft.com/office/drawing/2014/main" id="{F266F2A2-6D48-4773-A42B-E0A1FB71F9C8}"/>
              </a:ext>
            </a:extLst>
          </p:cNvPr>
          <p:cNvSpPr>
            <a:spLocks noGrp="1"/>
          </p:cNvSpPr>
          <p:nvPr>
            <p:ph idx="1"/>
          </p:nvPr>
        </p:nvSpPr>
        <p:spPr>
          <a:xfrm>
            <a:off x="422900" y="2880452"/>
            <a:ext cx="5370576" cy="3095445"/>
          </a:xfrm>
        </p:spPr>
        <p:txBody>
          <a:bodyPr anchor="t">
            <a:normAutofit/>
          </a:bodyPr>
          <a:lstStyle/>
          <a:p>
            <a:r>
              <a:rPr lang="pt-BR" sz="1800" b="0" i="0" dirty="0">
                <a:solidFill>
                  <a:schemeClr val="tx1"/>
                </a:solidFill>
                <a:effectLst/>
                <a:latin typeface="Arial" panose="020B0604020202020204" pitchFamily="34" charset="0"/>
              </a:rPr>
              <a:t>Os modelos e implementações correntes de ontologias em ciência de computação compartilham muitas semelhanças estruturais, independentemente do contexto e da linguagem em que são expressas. Como mencionado acima, a maioria das ontologias descreve indivíduos (exemplares), classes (conceitos), atributos e relacionamentos. Esta seção descreve cada um desses componentes.</a:t>
            </a:r>
          </a:p>
          <a:p>
            <a:endParaRPr lang="pt-BR" sz="1800" dirty="0">
              <a:solidFill>
                <a:schemeClr val="tx1"/>
              </a:solidFill>
            </a:endParaRPr>
          </a:p>
        </p:txBody>
      </p:sp>
      <p:sp>
        <p:nvSpPr>
          <p:cNvPr id="15" name="Rectangle 14">
            <a:extLst>
              <a:ext uri="{FF2B5EF4-FFF2-40B4-BE49-F238E27FC236}">
                <a16:creationId xmlns:a16="http://schemas.microsoft.com/office/drawing/2014/main" id="{0888C27D-5B01-459C-AD27-511C9689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13675" y="1223614"/>
            <a:ext cx="1478319" cy="440740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Imagem 3">
            <a:extLst>
              <a:ext uri="{FF2B5EF4-FFF2-40B4-BE49-F238E27FC236}">
                <a16:creationId xmlns:a16="http://schemas.microsoft.com/office/drawing/2014/main" id="{0A6DCC16-BDF4-C768-D716-951DA3164855}"/>
              </a:ext>
            </a:extLst>
          </p:cNvPr>
          <p:cNvPicPr>
            <a:picLocks noChangeAspect="1"/>
          </p:cNvPicPr>
          <p:nvPr/>
        </p:nvPicPr>
        <p:blipFill>
          <a:blip r:embed="rId2"/>
          <a:stretch>
            <a:fillRect/>
          </a:stretch>
        </p:blipFill>
        <p:spPr>
          <a:xfrm>
            <a:off x="7089092" y="1233400"/>
            <a:ext cx="4404044" cy="4384470"/>
          </a:xfrm>
          <a:prstGeom prst="rect">
            <a:avLst/>
          </a:prstGeom>
        </p:spPr>
      </p:pic>
      <p:cxnSp>
        <p:nvCxnSpPr>
          <p:cNvPr id="17" name="Straight Connector 16">
            <a:extLst>
              <a:ext uri="{FF2B5EF4-FFF2-40B4-BE49-F238E27FC236}">
                <a16:creationId xmlns:a16="http://schemas.microsoft.com/office/drawing/2014/main" id="{D0F8AE93-C88C-410B-8C4E-2D9A2C8BBC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A9FC9"/>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621635-0C65-4524-A576-36E647B507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A9FC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3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A1153E-7517-16A0-357A-757DA9AC46D6}"/>
              </a:ext>
            </a:extLst>
          </p:cNvPr>
          <p:cNvSpPr>
            <a:spLocks noGrp="1"/>
          </p:cNvSpPr>
          <p:nvPr>
            <p:ph type="title"/>
          </p:nvPr>
        </p:nvSpPr>
        <p:spPr>
          <a:xfrm>
            <a:off x="422900" y="540167"/>
            <a:ext cx="4028783" cy="1363584"/>
          </a:xfrm>
        </p:spPr>
        <p:txBody>
          <a:bodyPr anchor="b">
            <a:normAutofit fontScale="90000"/>
          </a:bodyPr>
          <a:lstStyle/>
          <a:p>
            <a:r>
              <a:rPr lang="pt-BR" sz="4800" dirty="0">
                <a:solidFill>
                  <a:schemeClr val="tx1"/>
                </a:solidFill>
              </a:rPr>
              <a:t>Indivíduos (exemplares)</a:t>
            </a:r>
          </a:p>
        </p:txBody>
      </p:sp>
      <p:sp>
        <p:nvSpPr>
          <p:cNvPr id="3" name="Espaço Reservado para Conteúdo 2">
            <a:extLst>
              <a:ext uri="{FF2B5EF4-FFF2-40B4-BE49-F238E27FC236}">
                <a16:creationId xmlns:a16="http://schemas.microsoft.com/office/drawing/2014/main" id="{FB081C62-582B-44D4-08FF-2DDA641ED45E}"/>
              </a:ext>
            </a:extLst>
          </p:cNvPr>
          <p:cNvSpPr>
            <a:spLocks noGrp="1"/>
          </p:cNvSpPr>
          <p:nvPr>
            <p:ph idx="1"/>
          </p:nvPr>
        </p:nvSpPr>
        <p:spPr>
          <a:xfrm>
            <a:off x="422900" y="2308490"/>
            <a:ext cx="6191137" cy="3667408"/>
          </a:xfrm>
        </p:spPr>
        <p:txBody>
          <a:bodyPr anchor="t">
            <a:normAutofit fontScale="92500" lnSpcReduction="10000"/>
          </a:bodyPr>
          <a:lstStyle/>
          <a:p>
            <a:pPr>
              <a:lnSpc>
                <a:spcPct val="90000"/>
              </a:lnSpc>
            </a:pPr>
            <a:r>
              <a:rPr lang="pt-BR" dirty="0">
                <a:solidFill>
                  <a:schemeClr val="tx1"/>
                </a:solidFill>
                <a:latin typeface="Arial" panose="020B0604020202020204" pitchFamily="34" charset="0"/>
                <a:cs typeface="Arial" panose="020B0604020202020204" pitchFamily="34" charset="0"/>
              </a:rPr>
              <a:t>Indivíduos (exemplares) são os componentes básicos de uma ontologia. Os indivíduos em uma ontologia podem incluir objetos concretos como pessoas, animais, mesas, automóveis, moléculas, planetas, assim como indivíduos abstratos como números e palavras. Para ser exata, uma ontologia não precisa necessariamente incluir indivíduos, porém um dos propósitos gerais de uma ontologia é apresentar um meio de classificação de indivíduos, mesmo que estes não sejam explicitamente parte da ontologia</a:t>
            </a:r>
          </a:p>
        </p:txBody>
      </p:sp>
      <p:sp>
        <p:nvSpPr>
          <p:cNvPr id="30" name="Rectangle 29">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Imagem 4">
            <a:extLst>
              <a:ext uri="{FF2B5EF4-FFF2-40B4-BE49-F238E27FC236}">
                <a16:creationId xmlns:a16="http://schemas.microsoft.com/office/drawing/2014/main" id="{EB047B95-293E-F8AA-67CC-9B6E68A09387}"/>
              </a:ext>
            </a:extLst>
          </p:cNvPr>
          <p:cNvPicPr>
            <a:picLocks noChangeAspect="1"/>
          </p:cNvPicPr>
          <p:nvPr/>
        </p:nvPicPr>
        <p:blipFill>
          <a:blip r:embed="rId2"/>
          <a:stretch>
            <a:fillRect/>
          </a:stretch>
        </p:blipFill>
        <p:spPr>
          <a:xfrm>
            <a:off x="6714411" y="724783"/>
            <a:ext cx="4775337" cy="2733879"/>
          </a:xfrm>
          <a:prstGeom prst="rect">
            <a:avLst/>
          </a:prstGeom>
        </p:spPr>
      </p:pic>
      <p:cxnSp>
        <p:nvCxnSpPr>
          <p:cNvPr id="32" name="Straight Connector 31">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A386A"/>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A386A"/>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24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1645D-8D0C-CB0A-076F-112B8A5C5555}"/>
              </a:ext>
            </a:extLst>
          </p:cNvPr>
          <p:cNvSpPr>
            <a:spLocks noGrp="1"/>
          </p:cNvSpPr>
          <p:nvPr>
            <p:ph type="title"/>
          </p:nvPr>
        </p:nvSpPr>
        <p:spPr/>
        <p:txBody>
          <a:bodyPr>
            <a:normAutofit/>
          </a:bodyPr>
          <a:lstStyle/>
          <a:p>
            <a:r>
              <a:rPr lang="pt-BR" b="1" dirty="0">
                <a:solidFill>
                  <a:srgbClr val="000000"/>
                </a:solidFill>
                <a:latin typeface="Arial" panose="020B0604020202020204" pitchFamily="34" charset="0"/>
              </a:rPr>
              <a:t>Classes (conceitos)</a:t>
            </a:r>
            <a:endParaRPr lang="pt-BR" dirty="0"/>
          </a:p>
        </p:txBody>
      </p:sp>
      <p:sp>
        <p:nvSpPr>
          <p:cNvPr id="3" name="Espaço Reservado para Conteúdo 2">
            <a:extLst>
              <a:ext uri="{FF2B5EF4-FFF2-40B4-BE49-F238E27FC236}">
                <a16:creationId xmlns:a16="http://schemas.microsoft.com/office/drawing/2014/main" id="{03ED645E-06F0-2359-AF5E-1A43065CE91A}"/>
              </a:ext>
            </a:extLst>
          </p:cNvPr>
          <p:cNvSpPr>
            <a:spLocks noGrp="1"/>
          </p:cNvSpPr>
          <p:nvPr>
            <p:ph idx="1"/>
          </p:nvPr>
        </p:nvSpPr>
        <p:spPr/>
        <p:txBody>
          <a:bodyPr>
            <a:normAutofit fontScale="92500" lnSpcReduction="20000"/>
          </a:bodyPr>
          <a:lstStyle/>
          <a:p>
            <a:pPr algn="l"/>
            <a:r>
              <a:rPr lang="pt-BR" b="0" i="0" dirty="0">
                <a:solidFill>
                  <a:srgbClr val="202122"/>
                </a:solidFill>
                <a:effectLst/>
                <a:latin typeface="Arial" panose="020B0604020202020204" pitchFamily="34" charset="0"/>
              </a:rPr>
              <a:t>Classes (conceitos) são grupos abstratos, conjuntos ou coleções de objetos. Eles podem conter indivíduos, outras classes, ou uma combinação de ambos. Alguns exemplos de classes:</a:t>
            </a:r>
          </a:p>
          <a:p>
            <a:pPr algn="l">
              <a:buFont typeface="Arial" panose="020B0604020202020204" pitchFamily="34" charset="0"/>
              <a:buChar char="•"/>
            </a:pPr>
            <a:r>
              <a:rPr lang="pt-BR" b="1" i="0" dirty="0">
                <a:solidFill>
                  <a:srgbClr val="202122"/>
                </a:solidFill>
                <a:effectLst/>
                <a:latin typeface="Arial" panose="020B0604020202020204" pitchFamily="34" charset="0"/>
              </a:rPr>
              <a:t>Pessoa</a:t>
            </a:r>
            <a:r>
              <a:rPr lang="pt-BR" b="0" i="0" dirty="0">
                <a:solidFill>
                  <a:srgbClr val="202122"/>
                </a:solidFill>
                <a:effectLst/>
                <a:latin typeface="Arial" panose="020B0604020202020204" pitchFamily="34" charset="0"/>
              </a:rPr>
              <a:t>, a classe de todas as pessoas;</a:t>
            </a:r>
          </a:p>
          <a:p>
            <a:pPr algn="l">
              <a:buFont typeface="Arial" panose="020B0604020202020204" pitchFamily="34" charset="0"/>
              <a:buChar char="•"/>
            </a:pPr>
            <a:r>
              <a:rPr lang="pt-BR" b="1" i="0" dirty="0">
                <a:solidFill>
                  <a:srgbClr val="202122"/>
                </a:solidFill>
                <a:effectLst/>
                <a:latin typeface="Arial" panose="020B0604020202020204" pitchFamily="34" charset="0"/>
              </a:rPr>
              <a:t>Molécula</a:t>
            </a:r>
            <a:r>
              <a:rPr lang="pt-BR" b="0" i="0" dirty="0">
                <a:solidFill>
                  <a:srgbClr val="202122"/>
                </a:solidFill>
                <a:effectLst/>
                <a:latin typeface="Arial" panose="020B0604020202020204" pitchFamily="34" charset="0"/>
              </a:rPr>
              <a:t>, a classe de todas as moléculas;</a:t>
            </a:r>
          </a:p>
          <a:p>
            <a:pPr algn="l">
              <a:buFont typeface="Arial" panose="020B0604020202020204" pitchFamily="34" charset="0"/>
              <a:buChar char="•"/>
            </a:pPr>
            <a:r>
              <a:rPr lang="pt-BR" b="1" i="0" dirty="0">
                <a:solidFill>
                  <a:srgbClr val="202122"/>
                </a:solidFill>
                <a:effectLst/>
                <a:latin typeface="Arial" panose="020B0604020202020204" pitchFamily="34" charset="0"/>
              </a:rPr>
              <a:t>Número</a:t>
            </a:r>
            <a:r>
              <a:rPr lang="pt-BR" b="0" i="0" dirty="0">
                <a:solidFill>
                  <a:srgbClr val="202122"/>
                </a:solidFill>
                <a:effectLst/>
                <a:latin typeface="Arial" panose="020B0604020202020204" pitchFamily="34" charset="0"/>
              </a:rPr>
              <a:t>, a classe de todos os números;</a:t>
            </a:r>
          </a:p>
          <a:p>
            <a:pPr algn="l">
              <a:buFont typeface="Arial" panose="020B0604020202020204" pitchFamily="34" charset="0"/>
              <a:buChar char="•"/>
            </a:pPr>
            <a:r>
              <a:rPr lang="pt-BR" b="1" i="0" dirty="0">
                <a:solidFill>
                  <a:srgbClr val="202122"/>
                </a:solidFill>
                <a:effectLst/>
                <a:latin typeface="Arial" panose="020B0604020202020204" pitchFamily="34" charset="0"/>
              </a:rPr>
              <a:t>Veículo</a:t>
            </a:r>
            <a:r>
              <a:rPr lang="pt-BR" b="0" i="0" dirty="0">
                <a:solidFill>
                  <a:srgbClr val="202122"/>
                </a:solidFill>
                <a:effectLst/>
                <a:latin typeface="Arial" panose="020B0604020202020204" pitchFamily="34" charset="0"/>
              </a:rPr>
              <a:t>, a classe de todos os veículos;</a:t>
            </a:r>
          </a:p>
          <a:p>
            <a:pPr algn="l">
              <a:buFont typeface="Arial" panose="020B0604020202020204" pitchFamily="34" charset="0"/>
              <a:buChar char="•"/>
            </a:pPr>
            <a:r>
              <a:rPr lang="pt-BR" b="1" i="0" dirty="0">
                <a:solidFill>
                  <a:srgbClr val="202122"/>
                </a:solidFill>
                <a:effectLst/>
                <a:latin typeface="Arial" panose="020B0604020202020204" pitchFamily="34" charset="0"/>
              </a:rPr>
              <a:t>Carro</a:t>
            </a:r>
            <a:r>
              <a:rPr lang="pt-BR" b="0" i="0" dirty="0">
                <a:solidFill>
                  <a:srgbClr val="202122"/>
                </a:solidFill>
                <a:effectLst/>
                <a:latin typeface="Arial" panose="020B0604020202020204" pitchFamily="34" charset="0"/>
              </a:rPr>
              <a:t>, a classe de todos os carros;</a:t>
            </a:r>
          </a:p>
          <a:p>
            <a:pPr algn="l">
              <a:buFont typeface="Arial" panose="020B0604020202020204" pitchFamily="34" charset="0"/>
              <a:buChar char="•"/>
            </a:pPr>
            <a:r>
              <a:rPr lang="pt-BR" b="1" i="0" dirty="0">
                <a:solidFill>
                  <a:srgbClr val="202122"/>
                </a:solidFill>
                <a:effectLst/>
                <a:latin typeface="Arial" panose="020B0604020202020204" pitchFamily="34" charset="0"/>
              </a:rPr>
              <a:t>Indivíduo</a:t>
            </a:r>
            <a:r>
              <a:rPr lang="pt-BR" b="0" i="0" dirty="0">
                <a:solidFill>
                  <a:srgbClr val="202122"/>
                </a:solidFill>
                <a:effectLst/>
                <a:latin typeface="Arial" panose="020B0604020202020204" pitchFamily="34" charset="0"/>
              </a:rPr>
              <a:t>, representando a classe de todos os indivíduos;</a:t>
            </a:r>
          </a:p>
          <a:p>
            <a:pPr algn="l">
              <a:buFont typeface="Arial" panose="020B0604020202020204" pitchFamily="34" charset="0"/>
              <a:buChar char="•"/>
            </a:pPr>
            <a:r>
              <a:rPr lang="pt-BR" b="1" i="0" dirty="0">
                <a:solidFill>
                  <a:srgbClr val="202122"/>
                </a:solidFill>
                <a:effectLst/>
                <a:latin typeface="Arial" panose="020B0604020202020204" pitchFamily="34" charset="0"/>
              </a:rPr>
              <a:t>Classe</a:t>
            </a:r>
            <a:r>
              <a:rPr lang="pt-BR" b="0" i="0" dirty="0">
                <a:solidFill>
                  <a:srgbClr val="202122"/>
                </a:solidFill>
                <a:effectLst/>
                <a:latin typeface="Arial" panose="020B0604020202020204" pitchFamily="34" charset="0"/>
              </a:rPr>
              <a:t>, representando a classe de todas as classes;</a:t>
            </a:r>
          </a:p>
          <a:p>
            <a:pPr algn="l">
              <a:buFont typeface="Arial" panose="020B0604020202020204" pitchFamily="34" charset="0"/>
              <a:buChar char="•"/>
            </a:pPr>
            <a:r>
              <a:rPr lang="pt-BR" b="1" i="0" dirty="0">
                <a:solidFill>
                  <a:srgbClr val="202122"/>
                </a:solidFill>
                <a:effectLst/>
                <a:latin typeface="Arial" panose="020B0604020202020204" pitchFamily="34" charset="0"/>
              </a:rPr>
              <a:t>Coisa</a:t>
            </a:r>
            <a:r>
              <a:rPr lang="pt-BR" b="0" i="0" dirty="0">
                <a:solidFill>
                  <a:srgbClr val="202122"/>
                </a:solidFill>
                <a:effectLst/>
                <a:latin typeface="Arial" panose="020B0604020202020204" pitchFamily="34" charset="0"/>
              </a:rPr>
              <a:t>, representando a classe de todas as coisas.</a:t>
            </a:r>
          </a:p>
          <a:p>
            <a:endParaRPr lang="pt-BR" dirty="0"/>
          </a:p>
        </p:txBody>
      </p:sp>
    </p:spTree>
    <p:extLst>
      <p:ext uri="{BB962C8B-B14F-4D97-AF65-F5344CB8AC3E}">
        <p14:creationId xmlns:p14="http://schemas.microsoft.com/office/powerpoint/2010/main" val="269420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85E3E-6800-A858-9510-D6A503D20AF6}"/>
              </a:ext>
            </a:extLst>
          </p:cNvPr>
          <p:cNvSpPr>
            <a:spLocks noGrp="1"/>
          </p:cNvSpPr>
          <p:nvPr>
            <p:ph type="title"/>
          </p:nvPr>
        </p:nvSpPr>
        <p:spPr/>
        <p:txBody>
          <a:bodyPr/>
          <a:lstStyle/>
          <a:p>
            <a:r>
              <a:rPr lang="pt-BR" dirty="0"/>
              <a:t>Classes</a:t>
            </a:r>
          </a:p>
        </p:txBody>
      </p:sp>
      <p:sp>
        <p:nvSpPr>
          <p:cNvPr id="3" name="Espaço Reservado para Conteúdo 2">
            <a:extLst>
              <a:ext uri="{FF2B5EF4-FFF2-40B4-BE49-F238E27FC236}">
                <a16:creationId xmlns:a16="http://schemas.microsoft.com/office/drawing/2014/main" id="{B579D8FB-CC4B-8C5E-7F35-A1B672816977}"/>
              </a:ext>
            </a:extLst>
          </p:cNvPr>
          <p:cNvSpPr>
            <a:spLocks noGrp="1"/>
          </p:cNvSpPr>
          <p:nvPr>
            <p:ph idx="1"/>
          </p:nvPr>
        </p:nvSpPr>
        <p:spPr/>
        <p:txBody>
          <a:bodyPr>
            <a:normAutofit lnSpcReduction="10000"/>
          </a:bodyPr>
          <a:lstStyle/>
          <a:p>
            <a:r>
              <a:rPr lang="pt-BR" dirty="0">
                <a:latin typeface="Arial" panose="020B0604020202020204" pitchFamily="34" charset="0"/>
                <a:cs typeface="Arial" panose="020B0604020202020204" pitchFamily="34" charset="0"/>
              </a:rPr>
              <a:t>Ontologias se diferenciam nos seguintes aspectos: se classes podem conter outras classes, se uma classe pode pertencer a si mesma, se existe uma classe universal (isto é, uma classe contendo tudo), etc. Algumas vezes estas restrições são feitas para evitar alguns paradoxos conhecidos.</a:t>
            </a:r>
          </a:p>
          <a:p>
            <a:r>
              <a:rPr lang="pt-BR" dirty="0">
                <a:latin typeface="Arial" panose="020B0604020202020204" pitchFamily="34" charset="0"/>
                <a:cs typeface="Arial" panose="020B0604020202020204" pitchFamily="34" charset="0"/>
              </a:rPr>
              <a:t>Uma classe pode incluir ou estar incluída em outras classes. Por exemplo, Veículo inclui Carro, já que (necessariamente) qualquer coisa que é membro de Carro é também membro de Veículo. A relação de inclusão é utilizada para criar uma hierarquia de classes, geralmente com uma classe geral como Coisa no topo, e classes específicas como GM Celta 2008 na base.</a:t>
            </a:r>
          </a:p>
          <a:p>
            <a:endParaRPr lang="pt-BR" dirty="0"/>
          </a:p>
        </p:txBody>
      </p:sp>
    </p:spTree>
    <p:extLst>
      <p:ext uri="{BB962C8B-B14F-4D97-AF65-F5344CB8AC3E}">
        <p14:creationId xmlns:p14="http://schemas.microsoft.com/office/powerpoint/2010/main" val="397291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FBB46-3DD1-AF5F-950B-56C578D24DD9}"/>
              </a:ext>
            </a:extLst>
          </p:cNvPr>
          <p:cNvSpPr>
            <a:spLocks noGrp="1"/>
          </p:cNvSpPr>
          <p:nvPr>
            <p:ph type="title"/>
          </p:nvPr>
        </p:nvSpPr>
        <p:spPr/>
        <p:txBody>
          <a:bodyPr>
            <a:normAutofit/>
          </a:bodyPr>
          <a:lstStyle/>
          <a:p>
            <a:r>
              <a:rPr lang="pt-BR" dirty="0"/>
              <a:t>Atributos</a:t>
            </a:r>
          </a:p>
        </p:txBody>
      </p:sp>
      <p:sp>
        <p:nvSpPr>
          <p:cNvPr id="3" name="Espaço Reservado para Conteúdo 2">
            <a:extLst>
              <a:ext uri="{FF2B5EF4-FFF2-40B4-BE49-F238E27FC236}">
                <a16:creationId xmlns:a16="http://schemas.microsoft.com/office/drawing/2014/main" id="{2FEA31B1-6FBB-4E79-7038-D57A30427555}"/>
              </a:ext>
            </a:extLst>
          </p:cNvPr>
          <p:cNvSpPr>
            <a:spLocks noGrp="1"/>
          </p:cNvSpPr>
          <p:nvPr>
            <p:ph idx="1"/>
          </p:nvPr>
        </p:nvSpPr>
        <p:spPr/>
        <p:txBody>
          <a:bodyPr>
            <a:normAutofit fontScale="92500"/>
          </a:bodyPr>
          <a:lstStyle/>
          <a:p>
            <a:r>
              <a:rPr lang="pt-BR" dirty="0">
                <a:latin typeface="Arial" panose="020B0604020202020204" pitchFamily="34" charset="0"/>
                <a:cs typeface="Arial" panose="020B0604020202020204" pitchFamily="34" charset="0"/>
              </a:rPr>
              <a:t>Objetos em uma ontologia podem ser descritos através de atributos. Cada atributo tem pelo menos um nome e um valor e é utilizado para armazenar informação que é específica para o objeto ligado a ele. Por exemplo, o objeto "GM Celta" tem atributos como:</a:t>
            </a:r>
          </a:p>
          <a:p>
            <a:r>
              <a:rPr lang="pt-BR" dirty="0">
                <a:latin typeface="Arial" panose="020B0604020202020204" pitchFamily="34" charset="0"/>
                <a:cs typeface="Arial" panose="020B0604020202020204" pitchFamily="34" charset="0"/>
              </a:rPr>
              <a:t>Nome: GM Celta</a:t>
            </a:r>
          </a:p>
          <a:p>
            <a:r>
              <a:rPr lang="pt-BR" dirty="0">
                <a:latin typeface="Arial" panose="020B0604020202020204" pitchFamily="34" charset="0"/>
                <a:cs typeface="Arial" panose="020B0604020202020204" pitchFamily="34" charset="0"/>
              </a:rPr>
              <a:t>Número-de-portas: 4</a:t>
            </a:r>
          </a:p>
          <a:p>
            <a:r>
              <a:rPr lang="pt-BR" dirty="0">
                <a:latin typeface="Arial" panose="020B0604020202020204" pitchFamily="34" charset="0"/>
                <a:cs typeface="Arial" panose="020B0604020202020204" pitchFamily="34" charset="0"/>
              </a:rPr>
              <a:t>Motor: {1.0, 1.3}</a:t>
            </a:r>
          </a:p>
          <a:p>
            <a:r>
              <a:rPr lang="pt-BR" dirty="0">
                <a:latin typeface="Arial" panose="020B0604020202020204" pitchFamily="34" charset="0"/>
                <a:cs typeface="Arial" panose="020B0604020202020204" pitchFamily="34" charset="0"/>
              </a:rPr>
              <a:t>Câmbio: 5-marchas</a:t>
            </a:r>
          </a:p>
          <a:p>
            <a:r>
              <a:rPr lang="pt-BR" dirty="0">
                <a:latin typeface="Arial" panose="020B0604020202020204" pitchFamily="34" charset="0"/>
                <a:cs typeface="Arial" panose="020B0604020202020204" pitchFamily="34" charset="0"/>
              </a:rPr>
              <a:t>O valor de um atributo pode ser um tipo de dados completo; neste exemplo, o valor do atributo chamado Motor é uma lista de valores, não um valor simples.</a:t>
            </a:r>
          </a:p>
        </p:txBody>
      </p:sp>
    </p:spTree>
    <p:extLst>
      <p:ext uri="{BB962C8B-B14F-4D97-AF65-F5344CB8AC3E}">
        <p14:creationId xmlns:p14="http://schemas.microsoft.com/office/powerpoint/2010/main" val="2701035263"/>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322</TotalTime>
  <Words>1649</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20</vt:i4>
      </vt:variant>
    </vt:vector>
  </HeadingPairs>
  <TitlesOfParts>
    <vt:vector size="27" baseType="lpstr">
      <vt:lpstr>Arial</vt:lpstr>
      <vt:lpstr>Dante (Headings)2</vt:lpstr>
      <vt:lpstr>Georgia Pro</vt:lpstr>
      <vt:lpstr>Helvetica Neue Medium</vt:lpstr>
      <vt:lpstr>Linux Libertine</vt:lpstr>
      <vt:lpstr>Wingdings 2</vt:lpstr>
      <vt:lpstr>OffsetVTI</vt:lpstr>
      <vt:lpstr>Ontologia em Ciência da Computação</vt:lpstr>
      <vt:lpstr>Onde usamos a ontologia?</vt:lpstr>
      <vt:lpstr>Ontologias geralmente descrevem: </vt:lpstr>
      <vt:lpstr>Diferença de ontologia na Filosofia</vt:lpstr>
      <vt:lpstr>Elementos de uma ontologia</vt:lpstr>
      <vt:lpstr>Indivíduos (exemplares)</vt:lpstr>
      <vt:lpstr>Classes (conceitos)</vt:lpstr>
      <vt:lpstr>Classes</vt:lpstr>
      <vt:lpstr>Atributos</vt:lpstr>
      <vt:lpstr>Relacionamentos </vt:lpstr>
      <vt:lpstr>Tipos de Ontologias</vt:lpstr>
      <vt:lpstr>Ontologia</vt:lpstr>
      <vt:lpstr>Tipos de Ontologias</vt:lpstr>
      <vt:lpstr>Ontologias Genéricas</vt:lpstr>
      <vt:lpstr>Apresentação do PowerPoint</vt:lpstr>
      <vt:lpstr>Ontologias de Domínio</vt:lpstr>
      <vt:lpstr>Ontologias de Tarefas</vt:lpstr>
      <vt:lpstr>Ontologias de Aplicação</vt:lpstr>
      <vt:lpstr>Ontologias de Representação</vt:lpstr>
      <vt:lpstr>Bibliotecas de ontologias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Ontologia em Ciência da Computação</dc:title>
  <dc:creator>Cassia Kahwage</dc:creator>
  <cp:lastModifiedBy>Cassia Kahwage</cp:lastModifiedBy>
  <cp:revision>1</cp:revision>
  <dcterms:created xsi:type="dcterms:W3CDTF">2023-03-19T18:01:35Z</dcterms:created>
  <dcterms:modified xsi:type="dcterms:W3CDTF">2023-03-19T23:24:07Z</dcterms:modified>
</cp:coreProperties>
</file>