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8" r:id="rId10"/>
    <p:sldId id="272" r:id="rId11"/>
    <p:sldId id="270" r:id="rId12"/>
    <p:sldId id="271" r:id="rId13"/>
    <p:sldId id="265" r:id="rId14"/>
    <p:sldId id="266" r:id="rId15"/>
    <p:sldId id="267"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543b31f6c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543b31f6c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66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543b31f6c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543b31f6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19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543b31f6c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543b31f6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307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43b31f6c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43b31f6c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543b31f6c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543b31f6c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543b31f6c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543b31f6c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543b31f6c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543b31f6c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543b31f6c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543b31f6c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started off wondering what was going on in the country? The stock market’s turbulence got us thinking and wondering what is actually going on. We saw data reflecting markets shifting and changing and many things that were changing, but not following predictive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543b31f6c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543b31f6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543b31f6c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543b31f6c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543b31f6c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543b31f6c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543b31f6c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543b31f6c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543b31f6c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543b31f6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543b31f6c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543b31f6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34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Covid-Crash?</a:t>
            </a:r>
            <a:endParaRPr/>
          </a:p>
        </p:txBody>
      </p:sp>
      <p:sp>
        <p:nvSpPr>
          <p:cNvPr id="135" name="Google Shape;135;p13"/>
          <p:cNvSpPr txBox="1">
            <a:spLocks noGrp="1"/>
          </p:cNvSpPr>
          <p:nvPr>
            <p:ph type="subTitle" idx="1"/>
          </p:nvPr>
        </p:nvSpPr>
        <p:spPr>
          <a:xfrm>
            <a:off x="5083950" y="3924925"/>
            <a:ext cx="25863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Ernest Subah, Francisco Lopez, Matt Olentine, &amp; Ian Walter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49174" y="343"/>
            <a:ext cx="3798900" cy="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Approach</a:t>
            </a:r>
            <a:endParaRPr dirty="0"/>
          </a:p>
        </p:txBody>
      </p:sp>
      <p:sp>
        <p:nvSpPr>
          <p:cNvPr id="160" name="Google Shape;160;p17"/>
          <p:cNvSpPr txBox="1">
            <a:spLocks noGrp="1"/>
          </p:cNvSpPr>
          <p:nvPr>
            <p:ph type="body" idx="1"/>
          </p:nvPr>
        </p:nvSpPr>
        <p:spPr>
          <a:xfrm>
            <a:off x="1095475" y="522240"/>
            <a:ext cx="7229812" cy="3964692"/>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US" sz="1600" dirty="0"/>
              <a:t>Selected the top three most defensive stocks within each index described earlier and…</a:t>
            </a:r>
          </a:p>
          <a:p>
            <a:pPr marL="984250" lvl="1" indent="-400050">
              <a:spcBef>
                <a:spcPts val="0"/>
              </a:spcBef>
              <a:buSzPts val="1600"/>
              <a:buFont typeface="+mj-lt"/>
              <a:buAutoNum type="romanUcPeriod"/>
            </a:pPr>
            <a:r>
              <a:rPr lang="en-US" sz="1400" dirty="0"/>
              <a:t>Determined/plotted the optimal portfolio/Efficient Frontier</a:t>
            </a:r>
          </a:p>
          <a:p>
            <a:pPr marL="1384300" lvl="2" indent="-342900">
              <a:spcBef>
                <a:spcPts val="0"/>
              </a:spcBef>
              <a:buSzPts val="1600"/>
              <a:buFont typeface="+mj-lt"/>
              <a:buAutoNum type="alphaLcParenR"/>
            </a:pPr>
            <a:r>
              <a:rPr lang="en-US" sz="1400" dirty="0"/>
              <a:t>Reallocation of asset weights</a:t>
            </a:r>
          </a:p>
          <a:p>
            <a:pPr marL="1384300" lvl="2" indent="-342900">
              <a:spcBef>
                <a:spcPts val="0"/>
              </a:spcBef>
              <a:buSzPts val="1600"/>
              <a:buFont typeface="+mj-lt"/>
              <a:buAutoNum type="alphaLcParenR"/>
            </a:pPr>
            <a:r>
              <a:rPr lang="en-US" sz="1400" dirty="0"/>
              <a:t>Highest return per unit of risk (Sharpe Ratio)</a:t>
            </a:r>
          </a:p>
          <a:p>
            <a:pPr marL="1384300" lvl="2" indent="-342900">
              <a:spcBef>
                <a:spcPts val="0"/>
              </a:spcBef>
              <a:buSzPts val="1600"/>
              <a:buFont typeface="+mj-lt"/>
              <a:buAutoNum type="alphaLcParenR"/>
            </a:pPr>
            <a:r>
              <a:rPr lang="en-US" sz="1400" dirty="0"/>
              <a:t>Identified the best performing stock</a:t>
            </a:r>
          </a:p>
          <a:p>
            <a:pPr marL="1384300" lvl="2" indent="-342900">
              <a:spcBef>
                <a:spcPts val="0"/>
              </a:spcBef>
              <a:buSzPts val="1600"/>
              <a:buFont typeface="+mj-lt"/>
              <a:buAutoNum type="alphaLcParenR"/>
            </a:pPr>
            <a:r>
              <a:rPr lang="en-US" sz="1400" dirty="0"/>
              <a:t>Developed a correlation matrix to identify stocks that move in tandem</a:t>
            </a:r>
          </a:p>
          <a:p>
            <a:pPr lvl="0" indent="-330200">
              <a:buSzPts val="1600"/>
              <a:buAutoNum type="arabicPeriod"/>
            </a:pPr>
            <a:r>
              <a:rPr lang="en-US" sz="1600" dirty="0"/>
              <a:t>Created a new portfolio comprising of the best performing stocks each index…</a:t>
            </a:r>
          </a:p>
          <a:p>
            <a:pPr marL="984250" lvl="1" indent="-400050">
              <a:spcBef>
                <a:spcPts val="0"/>
              </a:spcBef>
              <a:buSzPts val="1600"/>
              <a:buFont typeface="+mj-lt"/>
              <a:buAutoNum type="romanUcPeriod"/>
            </a:pPr>
            <a:r>
              <a:rPr lang="en-US" sz="1400" dirty="0"/>
              <a:t>Determined/plotted the optimal portfolio/Efficient Frontier</a:t>
            </a:r>
          </a:p>
          <a:p>
            <a:pPr marL="1384300" lvl="2" indent="-342900">
              <a:spcBef>
                <a:spcPts val="0"/>
              </a:spcBef>
              <a:buSzPts val="1600"/>
              <a:buFont typeface="+mj-lt"/>
              <a:buAutoNum type="alphaLcParenR"/>
            </a:pPr>
            <a:r>
              <a:rPr lang="en-US" sz="1400" dirty="0"/>
              <a:t>Reallocation of asset weights</a:t>
            </a:r>
          </a:p>
          <a:p>
            <a:pPr marL="1384300" lvl="2" indent="-342900">
              <a:spcBef>
                <a:spcPts val="0"/>
              </a:spcBef>
              <a:buSzPts val="1600"/>
              <a:buFont typeface="+mj-lt"/>
              <a:buAutoNum type="alphaLcParenR"/>
            </a:pPr>
            <a:r>
              <a:rPr lang="en-US" sz="1400" dirty="0"/>
              <a:t>Highest return per unit of risk (Sharpe Ratio)</a:t>
            </a:r>
          </a:p>
          <a:p>
            <a:pPr marL="1384300" lvl="2" indent="-342900">
              <a:spcBef>
                <a:spcPts val="0"/>
              </a:spcBef>
              <a:buSzPts val="1600"/>
              <a:buFont typeface="+mj-lt"/>
              <a:buAutoNum type="alphaLcParenR"/>
            </a:pPr>
            <a:r>
              <a:rPr lang="en-US" sz="1400" dirty="0"/>
              <a:t>Identified the best performing stock</a:t>
            </a:r>
          </a:p>
          <a:p>
            <a:pPr marL="1384300" lvl="2" indent="-342900">
              <a:spcBef>
                <a:spcPts val="0"/>
              </a:spcBef>
              <a:buSzPts val="1600"/>
              <a:buFont typeface="+mj-lt"/>
              <a:buAutoNum type="alphaLcParenR"/>
            </a:pPr>
            <a:r>
              <a:rPr lang="en-US" sz="1400" dirty="0"/>
              <a:t>Developed a correlation matrix to identify stocks that move in tandem</a:t>
            </a:r>
          </a:p>
          <a:p>
            <a:pPr marL="1384300" lvl="2" indent="-342900">
              <a:spcBef>
                <a:spcPts val="0"/>
              </a:spcBef>
              <a:buSzPts val="1600"/>
              <a:buFont typeface="+mj-lt"/>
              <a:buAutoNum type="alphaLcParenR"/>
            </a:pPr>
            <a:endParaRPr lang="en-US" sz="1400" dirty="0"/>
          </a:p>
          <a:p>
            <a:pPr marL="1384300" lvl="2" indent="-342900">
              <a:spcBef>
                <a:spcPts val="0"/>
              </a:spcBef>
              <a:buSzPts val="1600"/>
              <a:buFont typeface="+mj-lt"/>
              <a:buAutoNum type="alphaLcParenR"/>
            </a:pPr>
            <a:endParaRPr lang="en-US" sz="1400" dirty="0"/>
          </a:p>
        </p:txBody>
      </p:sp>
    </p:spTree>
    <p:extLst>
      <p:ext uri="{BB962C8B-B14F-4D97-AF65-F5344CB8AC3E}">
        <p14:creationId xmlns:p14="http://schemas.microsoft.com/office/powerpoint/2010/main" val="264622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Tree>
    <p:extLst>
      <p:ext uri="{BB962C8B-B14F-4D97-AF65-F5344CB8AC3E}">
        <p14:creationId xmlns:p14="http://schemas.microsoft.com/office/powerpoint/2010/main" val="141381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Tree>
    <p:extLst>
      <p:ext uri="{BB962C8B-B14F-4D97-AF65-F5344CB8AC3E}">
        <p14:creationId xmlns:p14="http://schemas.microsoft.com/office/powerpoint/2010/main" val="216437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Postmortem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Motivation &amp;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Are we in Armageddon?</a:t>
            </a:r>
            <a:endParaRPr/>
          </a:p>
        </p:txBody>
      </p:sp>
      <p:pic>
        <p:nvPicPr>
          <p:cNvPr id="146" name="Google Shape;146;p15"/>
          <p:cNvPicPr preferRelativeResize="0"/>
          <p:nvPr/>
        </p:nvPicPr>
        <p:blipFill>
          <a:blip r:embed="rId3">
            <a:alphaModFix/>
          </a:blip>
          <a:stretch>
            <a:fillRect/>
          </a:stretch>
        </p:blipFill>
        <p:spPr>
          <a:xfrm rot="-941970">
            <a:off x="1794650" y="120250"/>
            <a:ext cx="4498525" cy="4498525"/>
          </a:xfrm>
          <a:prstGeom prst="rect">
            <a:avLst/>
          </a:prstGeom>
          <a:noFill/>
          <a:ln>
            <a:noFill/>
          </a:ln>
        </p:spPr>
      </p:pic>
      <p:pic>
        <p:nvPicPr>
          <p:cNvPr id="147" name="Google Shape;147;p15"/>
          <p:cNvPicPr preferRelativeResize="0"/>
          <p:nvPr/>
        </p:nvPicPr>
        <p:blipFill>
          <a:blip r:embed="rId4">
            <a:alphaModFix/>
          </a:blip>
          <a:stretch>
            <a:fillRect/>
          </a:stretch>
        </p:blipFill>
        <p:spPr>
          <a:xfrm>
            <a:off x="3057550" y="1401275"/>
            <a:ext cx="1426625" cy="1426625"/>
          </a:xfrm>
          <a:prstGeom prst="rect">
            <a:avLst/>
          </a:prstGeom>
          <a:noFill/>
          <a:ln>
            <a:noFill/>
          </a:ln>
        </p:spPr>
      </p:pic>
      <p:pic>
        <p:nvPicPr>
          <p:cNvPr id="148" name="Google Shape;148;p15"/>
          <p:cNvPicPr preferRelativeResize="0"/>
          <p:nvPr/>
        </p:nvPicPr>
        <p:blipFill>
          <a:blip r:embed="rId5">
            <a:alphaModFix/>
          </a:blip>
          <a:stretch>
            <a:fillRect/>
          </a:stretch>
        </p:blipFill>
        <p:spPr>
          <a:xfrm>
            <a:off x="-86125" y="0"/>
            <a:ext cx="3294398" cy="1853099"/>
          </a:xfrm>
          <a:prstGeom prst="rect">
            <a:avLst/>
          </a:prstGeom>
          <a:noFill/>
          <a:ln>
            <a:noFill/>
          </a:ln>
        </p:spPr>
      </p:pic>
      <p:pic>
        <p:nvPicPr>
          <p:cNvPr id="149" name="Google Shape;149;p15"/>
          <p:cNvPicPr preferRelativeResize="0"/>
          <p:nvPr/>
        </p:nvPicPr>
        <p:blipFill>
          <a:blip r:embed="rId6">
            <a:alphaModFix/>
          </a:blip>
          <a:stretch>
            <a:fillRect/>
          </a:stretch>
        </p:blipFill>
        <p:spPr>
          <a:xfrm>
            <a:off x="-86125" y="519488"/>
            <a:ext cx="9144000" cy="333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 &amp;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3798900" cy="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Asked Ourselves</a:t>
            </a:r>
            <a:endParaRPr/>
          </a:p>
        </p:txBody>
      </p:sp>
      <p:sp>
        <p:nvSpPr>
          <p:cNvPr id="160" name="Google Shape;160;p17"/>
          <p:cNvSpPr txBox="1">
            <a:spLocks noGrp="1"/>
          </p:cNvSpPr>
          <p:nvPr>
            <p:ph type="body" idx="1"/>
          </p:nvPr>
        </p:nvSpPr>
        <p:spPr>
          <a:xfrm>
            <a:off x="1297500" y="947550"/>
            <a:ext cx="3798900" cy="3441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dirty="0"/>
              <a:t>Is COVID-19 the catalyst of the next recession?</a:t>
            </a:r>
            <a:endParaRPr sz="1600" dirty="0"/>
          </a:p>
          <a:p>
            <a:pPr marL="457200" lvl="0" indent="-330200" algn="l" rtl="0">
              <a:spcBef>
                <a:spcPts val="0"/>
              </a:spcBef>
              <a:spcAft>
                <a:spcPts val="0"/>
              </a:spcAft>
              <a:buSzPts val="1600"/>
              <a:buAutoNum type="arabicPeriod"/>
            </a:pPr>
            <a:r>
              <a:rPr lang="en" sz="1600" dirty="0"/>
              <a:t>Where will the market end up?</a:t>
            </a:r>
            <a:endParaRPr sz="1600" dirty="0"/>
          </a:p>
          <a:p>
            <a:pPr marL="457200" lvl="0" indent="-330200" algn="l" rtl="0">
              <a:spcBef>
                <a:spcPts val="0"/>
              </a:spcBef>
              <a:spcAft>
                <a:spcPts val="0"/>
              </a:spcAft>
              <a:buSzPts val="1600"/>
              <a:buAutoNum type="arabicPeriod"/>
            </a:pPr>
            <a:r>
              <a:rPr lang="en" sz="1600" dirty="0"/>
              <a:t>Which markets are most resilient and least resilient?</a:t>
            </a:r>
            <a:endParaRPr sz="1600" dirty="0"/>
          </a:p>
          <a:p>
            <a:pPr marL="457200" lvl="0" indent="-330200" algn="l" rtl="0">
              <a:spcBef>
                <a:spcPts val="0"/>
              </a:spcBef>
              <a:spcAft>
                <a:spcPts val="0"/>
              </a:spcAft>
              <a:buSzPts val="1600"/>
              <a:buAutoNum type="arabicPeriod"/>
            </a:pPr>
            <a:r>
              <a:rPr lang="en" sz="1600" dirty="0"/>
              <a:t>What do we anticipate based on resiliency?</a:t>
            </a:r>
            <a:endParaRPr sz="1600" dirty="0"/>
          </a:p>
          <a:p>
            <a:pPr marL="457200" lvl="0" indent="-330200" algn="l" rtl="0">
              <a:spcBef>
                <a:spcPts val="0"/>
              </a:spcBef>
              <a:spcAft>
                <a:spcPts val="0"/>
              </a:spcAft>
              <a:buSzPts val="1600"/>
              <a:buAutoNum type="arabicPeriod"/>
            </a:pPr>
            <a:r>
              <a:rPr lang="en" sz="1600" dirty="0"/>
              <a:t>What else are we seeing in the country?</a:t>
            </a:r>
            <a:endParaRPr sz="1600" dirty="0"/>
          </a:p>
        </p:txBody>
      </p:sp>
      <p:pic>
        <p:nvPicPr>
          <p:cNvPr id="161" name="Google Shape;161;p17"/>
          <p:cNvPicPr preferRelativeResize="0"/>
          <p:nvPr/>
        </p:nvPicPr>
        <p:blipFill>
          <a:blip r:embed="rId3">
            <a:alphaModFix/>
          </a:blip>
          <a:stretch>
            <a:fillRect/>
          </a:stretch>
        </p:blipFill>
        <p:spPr>
          <a:xfrm>
            <a:off x="5096400" y="393750"/>
            <a:ext cx="3742801" cy="3742801"/>
          </a:xfrm>
          <a:prstGeom prst="rect">
            <a:avLst/>
          </a:prstGeom>
          <a:noFill/>
          <a:ln>
            <a:noFill/>
          </a:ln>
          <a:effectLst>
            <a:reflection endPos="30000" dist="38100" dir="5400000" fadeDir="5400012"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823850" y="2053000"/>
            <a:ext cx="560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Exploration &amp; Cleanup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5256850" y="357175"/>
            <a:ext cx="37989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Scavenging</a:t>
            </a:r>
            <a:endParaRPr/>
          </a:p>
        </p:txBody>
      </p:sp>
      <p:sp>
        <p:nvSpPr>
          <p:cNvPr id="172" name="Google Shape;172;p19"/>
          <p:cNvSpPr txBox="1">
            <a:spLocks noGrp="1"/>
          </p:cNvSpPr>
          <p:nvPr>
            <p:ph type="body" idx="1"/>
          </p:nvPr>
        </p:nvSpPr>
        <p:spPr>
          <a:xfrm>
            <a:off x="5256850" y="886975"/>
            <a:ext cx="3798900" cy="3465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Used our backgrounds to pull from FRED, BEA, Google Finance, Google Trends, etc.</a:t>
            </a:r>
            <a:endParaRPr/>
          </a:p>
          <a:p>
            <a:pPr marL="457200" lvl="0" indent="-311150" algn="l" rtl="0">
              <a:spcBef>
                <a:spcPts val="0"/>
              </a:spcBef>
              <a:spcAft>
                <a:spcPts val="0"/>
              </a:spcAft>
              <a:buSzPts val="1300"/>
              <a:buChar char="●"/>
            </a:pPr>
            <a:r>
              <a:rPr lang="en"/>
              <a:t>Read the CSVs and manipulated to be usable</a:t>
            </a:r>
            <a:endParaRPr/>
          </a:p>
          <a:p>
            <a:pPr marL="457200" lvl="0" indent="-311150" algn="l" rtl="0">
              <a:spcBef>
                <a:spcPts val="0"/>
              </a:spcBef>
              <a:spcAft>
                <a:spcPts val="0"/>
              </a:spcAft>
              <a:buSzPts val="1300"/>
              <a:buChar cha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23850" y="2053000"/>
            <a:ext cx="51621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Analysis &amp; Discussion</a:t>
            </a:r>
            <a:br>
              <a:rPr lang="en" dirty="0"/>
            </a:br>
            <a:r>
              <a:rPr lang="en" dirty="0"/>
              <a:t> </a:t>
            </a:r>
            <a:r>
              <a:rPr lang="en" sz="2000" i="1" dirty="0"/>
              <a:t>--Resiliant Stocks</a:t>
            </a:r>
            <a:endParaRPr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281589" y="224199"/>
            <a:ext cx="8585964" cy="4358433"/>
          </a:xfrm>
          <a:prstGeom prst="rect">
            <a:avLst/>
          </a:prstGeom>
        </p:spPr>
        <p:txBody>
          <a:bodyPr spcFirstLastPara="1" wrap="square" lIns="91425" tIns="91425" rIns="91425" bIns="91425" anchor="ctr" anchorCtr="0">
            <a:noAutofit/>
          </a:bodyPr>
          <a:lstStyle/>
          <a:p>
            <a:pPr lvl="0"/>
            <a:r>
              <a:rPr lang="en-US" dirty="0"/>
              <a:t>S&amp;P 500</a:t>
            </a:r>
            <a:br>
              <a:rPr lang="en-US" dirty="0"/>
            </a:br>
            <a:r>
              <a:rPr lang="en-US" sz="1600" dirty="0"/>
              <a:t>Target (TGT) – Consumer Discretionary</a:t>
            </a:r>
            <a:br>
              <a:rPr lang="en-US" sz="1600" dirty="0"/>
            </a:br>
            <a:r>
              <a:rPr lang="en-US" sz="1600" dirty="0"/>
              <a:t>Activision Blizzard (ATVI) – Interactive Home Entertainment</a:t>
            </a:r>
            <a:br>
              <a:rPr lang="en-US" sz="1600" dirty="0"/>
            </a:br>
            <a:r>
              <a:rPr lang="en-US" sz="1600" dirty="0"/>
              <a:t>Microsoft (MSFT) – Information Technology</a:t>
            </a:r>
            <a:br>
              <a:rPr lang="en-US" sz="1600" dirty="0"/>
            </a:br>
            <a:br>
              <a:rPr lang="en-US" sz="1600" dirty="0"/>
            </a:br>
            <a:r>
              <a:rPr lang="en-US" dirty="0"/>
              <a:t>Dow Jones Industrial</a:t>
            </a:r>
            <a:br>
              <a:rPr lang="en-US" dirty="0"/>
            </a:br>
            <a:r>
              <a:rPr lang="en-US" sz="1600" dirty="0"/>
              <a:t>Walmart (WMT) - Retail</a:t>
            </a:r>
            <a:br>
              <a:rPr lang="en-US" sz="1600" dirty="0"/>
            </a:br>
            <a:r>
              <a:rPr lang="en-US" sz="1600" dirty="0"/>
              <a:t>Procter &amp; Gamble (PG) – Fast-moving Consumer Goods</a:t>
            </a:r>
            <a:br>
              <a:rPr lang="en-US" sz="1600" dirty="0"/>
            </a:br>
            <a:r>
              <a:rPr lang="en-US" sz="1600" dirty="0"/>
              <a:t>Johnson &amp; Johnson (JNJ) – Pharmaceutical Industry</a:t>
            </a:r>
            <a:br>
              <a:rPr lang="en-US" sz="1600" dirty="0"/>
            </a:br>
            <a:br>
              <a:rPr lang="en-US" sz="1600" dirty="0"/>
            </a:br>
            <a:r>
              <a:rPr lang="en-US" dirty="0"/>
              <a:t>NASDAQ (Technology)</a:t>
            </a:r>
            <a:br>
              <a:rPr lang="en-US" sz="1600" dirty="0"/>
            </a:br>
            <a:r>
              <a:rPr lang="en-US" sz="1600" dirty="0"/>
              <a:t>American State Water Company (AWR) - Utility</a:t>
            </a:r>
            <a:br>
              <a:rPr lang="en-US" sz="1600" dirty="0"/>
            </a:br>
            <a:r>
              <a:rPr lang="en-US" sz="1600" dirty="0"/>
              <a:t>Algonquin Power &amp; Utilities Corp. (AQN) - Utility</a:t>
            </a:r>
            <a:br>
              <a:rPr lang="en-US" sz="1600" dirty="0"/>
            </a:br>
            <a:r>
              <a:rPr lang="en-US" sz="1600" dirty="0" err="1"/>
              <a:t>InMode</a:t>
            </a:r>
            <a:r>
              <a:rPr lang="en-US" sz="1600" dirty="0"/>
              <a:t> Ltd. (INMD) - </a:t>
            </a:r>
            <a:r>
              <a:rPr lang="en-US" sz="1600" dirty="0" err="1"/>
              <a:t>BioTech</a:t>
            </a:r>
            <a:endParaRPr sz="1600" dirty="0"/>
          </a:p>
        </p:txBody>
      </p:sp>
    </p:spTree>
    <p:extLst>
      <p:ext uri="{BB962C8B-B14F-4D97-AF65-F5344CB8AC3E}">
        <p14:creationId xmlns:p14="http://schemas.microsoft.com/office/powerpoint/2010/main" val="125630327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368</Words>
  <Application>Microsoft Office PowerPoint</Application>
  <PresentationFormat>On-screen Show (16:9)</PresentationFormat>
  <Paragraphs>34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vt:lpstr>
      <vt:lpstr>Lato</vt:lpstr>
      <vt:lpstr>Arial</vt:lpstr>
      <vt:lpstr>Focus</vt:lpstr>
      <vt:lpstr>Covid-Crash?</vt:lpstr>
      <vt:lpstr>Motivation &amp; Summary</vt:lpstr>
      <vt:lpstr>PowerPoint Presentation</vt:lpstr>
      <vt:lpstr>Questions &amp; Data</vt:lpstr>
      <vt:lpstr>We Asked Ourselves</vt:lpstr>
      <vt:lpstr>Data Exploration &amp; Cleanup</vt:lpstr>
      <vt:lpstr>Data Scavenging</vt:lpstr>
      <vt:lpstr>Data Analysis &amp; Discussion  --Resiliant Stocks</vt:lpstr>
      <vt:lpstr>S&amp;P 500 Target (TGT) – Consumer Discretionary Activision Blizzard (ATVI) – Interactive Home Entertainment Microsoft (MSFT) – Information Technology  Dow Jones Industrial Walmart (WMT) - Retail Procter &amp; Gamble (PG) – Fast-moving Consumer Goods Johnson &amp; Johnson (JNJ) – Pharmaceutical Industry  NASDAQ (Technology) American State Water Company (AWR) - Utility Algonquin Power &amp; Utilities Corp. (AQN) - Utility InMode Ltd. (INMD) - BioTech</vt:lpstr>
      <vt:lpstr>Approach</vt:lpstr>
      <vt:lpstr>PowerPoint Presentation</vt:lpstr>
      <vt:lpstr>PowerPoint Presentation</vt:lpstr>
      <vt:lpstr>Postmortem</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Covid-Crash?</dc:title>
  <cp:lastModifiedBy>Ernest Subah</cp:lastModifiedBy>
  <cp:revision>5</cp:revision>
  <dcterms:modified xsi:type="dcterms:W3CDTF">2020-05-15T23:40:44Z</dcterms:modified>
</cp:coreProperties>
</file>