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Roboto"/>
      <p:regular r:id="rId30"/>
      <p:bold r:id="rId31"/>
      <p:italic r:id="rId32"/>
      <p:boldItalic r:id="rId33"/>
    </p:embeddedFont>
    <p:embeddedFont>
      <p:font typeface="Montserrat"/>
      <p:regular r:id="rId34"/>
      <p:bold r:id="rId35"/>
      <p:italic r:id="rId36"/>
      <p:boldItalic r:id="rId37"/>
    </p:embeddedFont>
    <p:embeddedFont>
      <p:font typeface="La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778DB16-9EDA-40BB-AACE-9E4BBAA32F04}">
  <a:tblStyle styleId="{F778DB16-9EDA-40BB-AACE-9E4BBAA32F0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italic.fntdata"/><Relationship Id="rId20" Type="http://schemas.openxmlformats.org/officeDocument/2006/relationships/slide" Target="slides/slide14.xml"/><Relationship Id="rId41" Type="http://schemas.openxmlformats.org/officeDocument/2006/relationships/font" Target="fonts/Lato-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5.xml"/><Relationship Id="rId33" Type="http://schemas.openxmlformats.org/officeDocument/2006/relationships/font" Target="fonts/Roboto-boldItalic.fntdata"/><Relationship Id="rId10" Type="http://schemas.openxmlformats.org/officeDocument/2006/relationships/slide" Target="slides/slide4.xml"/><Relationship Id="rId32" Type="http://schemas.openxmlformats.org/officeDocument/2006/relationships/font" Target="fonts/Roboto-italic.fntdata"/><Relationship Id="rId13" Type="http://schemas.openxmlformats.org/officeDocument/2006/relationships/slide" Target="slides/slide7.xml"/><Relationship Id="rId35" Type="http://schemas.openxmlformats.org/officeDocument/2006/relationships/font" Target="fonts/Montserrat-bold.fntdata"/><Relationship Id="rId12" Type="http://schemas.openxmlformats.org/officeDocument/2006/relationships/slide" Target="slides/slide6.xml"/><Relationship Id="rId34" Type="http://schemas.openxmlformats.org/officeDocument/2006/relationships/font" Target="fonts/Montserrat-regular.fntdata"/><Relationship Id="rId15" Type="http://schemas.openxmlformats.org/officeDocument/2006/relationships/slide" Target="slides/slide9.xml"/><Relationship Id="rId37" Type="http://schemas.openxmlformats.org/officeDocument/2006/relationships/font" Target="fonts/Montserrat-boldItalic.fntdata"/><Relationship Id="rId14" Type="http://schemas.openxmlformats.org/officeDocument/2006/relationships/slide" Target="slides/slide8.xml"/><Relationship Id="rId36" Type="http://schemas.openxmlformats.org/officeDocument/2006/relationships/font" Target="fonts/Montserrat-italic.fntdata"/><Relationship Id="rId17" Type="http://schemas.openxmlformats.org/officeDocument/2006/relationships/slide" Target="slides/slide11.xml"/><Relationship Id="rId39" Type="http://schemas.openxmlformats.org/officeDocument/2006/relationships/font" Target="fonts/Lato-bold.fntdata"/><Relationship Id="rId16" Type="http://schemas.openxmlformats.org/officeDocument/2006/relationships/slide" Target="slides/slide10.xml"/><Relationship Id="rId38" Type="http://schemas.openxmlformats.org/officeDocument/2006/relationships/font" Target="fonts/Lato-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3ba567adaf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33ba567adaf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3ba567adaf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33ba567adaf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3ba567adaf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3ba567adaf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3ba567adaf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3ba567adaf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33ba567adaf_1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33ba567adaf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31c67099d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31c67099d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33276ebb3e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33276ebb3e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3327dcd3dda_1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3327dcd3dda_1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3327dcd3dda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3327dcd3dd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3327dcd3dda_3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3327dcd3dda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31c67099d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31c67099d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3327dcd3dda_3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3327dcd3dda_3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3327dcd3dda_3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3327dcd3dda_3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3327dcd3dda_3_20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3327dcd3dda_3_20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33ba567adaf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33ba567adaf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3ba0b91aab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3ba0b91aab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3ba0b91aab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3ba0b91aab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3ba0b91aab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3ba0b91aab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3ba567ada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3ba567ada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3ba567adaf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3ba567adaf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3ba567adaf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3ba567adaf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3ba567adaf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3ba567adaf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12.png"/><Relationship Id="rId6"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6.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6.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6.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hyperlink" Target="https://colah.github.io/posts/2015-08-Understanding-LSTMs/" TargetMode="External"/><Relationship Id="rId4" Type="http://schemas.openxmlformats.org/officeDocument/2006/relationships/hyperlink" Target="https://peerj.com/articles/cs-1148/" TargetMode="External"/><Relationship Id="rId5" Type="http://schemas.openxmlformats.org/officeDocument/2006/relationships/hyperlink" Target="https://www.researchgate.net/figure/Diagram-of-LSTM-cell-structure-operations-are-marked-by-yellow-color_fig1_369108433" TargetMode="External"/><Relationship Id="rId6" Type="http://schemas.openxmlformats.org/officeDocument/2006/relationships/hyperlink" Target="https://www.geeksforgeeks.org/deep-learning-introduction-to-long-short-term-memory/" TargetMode="External"/><Relationship Id="rId7" Type="http://schemas.openxmlformats.org/officeDocument/2006/relationships/hyperlink" Target="https://datamonje.com/regression-loss-functions/" TargetMode="External"/><Relationship Id="rId8" Type="http://schemas.openxmlformats.org/officeDocument/2006/relationships/hyperlink" Target="https://medium.com/@sprhlabs/understanding-deep-learning-dnn-rnn-lstm-cnn-and-r-cnn-6602ed94dbf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Long Short Term Memory</a:t>
            </a:r>
            <a:endParaRPr/>
          </a:p>
          <a:p>
            <a:pPr indent="0" lvl="0" marL="0" rtl="0" algn="l">
              <a:spcBef>
                <a:spcPts val="0"/>
              </a:spcBef>
              <a:spcAft>
                <a:spcPts val="0"/>
              </a:spcAft>
              <a:buNone/>
            </a:pPr>
            <a:r>
              <a:rPr lang="en-GB"/>
              <a:t>(LSTM)</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0" lvl="0" marL="0" rtl="0" algn="l">
              <a:spcBef>
                <a:spcPts val="0"/>
              </a:spcBef>
              <a:spcAft>
                <a:spcPts val="0"/>
              </a:spcAft>
              <a:buNone/>
            </a:pPr>
            <a:r>
              <a:rPr lang="en-GB"/>
              <a:t>STAT 469/563: Midterm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Updating the Cell State</a:t>
            </a:r>
            <a:endParaRPr/>
          </a:p>
        </p:txBody>
      </p:sp>
      <p:pic>
        <p:nvPicPr>
          <p:cNvPr id="197" name="Google Shape;197;p22"/>
          <p:cNvPicPr preferRelativeResize="0"/>
          <p:nvPr/>
        </p:nvPicPr>
        <p:blipFill>
          <a:blip r:embed="rId3">
            <a:alphaModFix/>
          </a:blip>
          <a:stretch>
            <a:fillRect/>
          </a:stretch>
        </p:blipFill>
        <p:spPr>
          <a:xfrm>
            <a:off x="756375" y="2175150"/>
            <a:ext cx="7847775" cy="2395650"/>
          </a:xfrm>
          <a:prstGeom prst="rect">
            <a:avLst/>
          </a:prstGeom>
          <a:noFill/>
          <a:ln>
            <a:noFill/>
          </a:ln>
        </p:spPr>
      </p:pic>
      <p:sp>
        <p:nvSpPr>
          <p:cNvPr id="198" name="Google Shape;198;p22"/>
          <p:cNvSpPr txBox="1"/>
          <p:nvPr>
            <p:ph idx="1" type="body"/>
          </p:nvPr>
        </p:nvSpPr>
        <p:spPr>
          <a:xfrm>
            <a:off x="8142600" y="4570800"/>
            <a:ext cx="9357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Ref 1</a:t>
            </a:r>
            <a:endParaRPr/>
          </a:p>
        </p:txBody>
      </p:sp>
      <p:sp>
        <p:nvSpPr>
          <p:cNvPr id="199" name="Google Shape;199;p22"/>
          <p:cNvSpPr txBox="1"/>
          <p:nvPr/>
        </p:nvSpPr>
        <p:spPr>
          <a:xfrm>
            <a:off x="821725" y="1270800"/>
            <a:ext cx="7847700" cy="572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lt2"/>
              </a:buClr>
              <a:buSzPts val="1800"/>
              <a:buChar char="●"/>
            </a:pPr>
            <a:r>
              <a:rPr lang="en-GB" sz="1800">
                <a:solidFill>
                  <a:schemeClr val="lt2"/>
                </a:solidFill>
              </a:rPr>
              <a:t>Hidden State: Passes information to the next time step.</a:t>
            </a:r>
            <a:endParaRPr sz="1800">
              <a:solidFill>
                <a:schemeClr val="lt2"/>
              </a:solidFill>
            </a:endParaRPr>
          </a:p>
          <a:p>
            <a:pPr indent="0" lvl="0" marL="0" rtl="0" algn="l">
              <a:spcBef>
                <a:spcPts val="0"/>
              </a:spcBef>
              <a:spcAft>
                <a:spcPts val="0"/>
              </a:spcAft>
              <a:buNone/>
            </a:pPr>
            <a:r>
              <a:t/>
            </a:r>
            <a:endParaRPr sz="1800">
              <a:solidFill>
                <a:schemeClr val="lt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Output Gate</a:t>
            </a:r>
            <a:endParaRPr/>
          </a:p>
        </p:txBody>
      </p:sp>
      <p:pic>
        <p:nvPicPr>
          <p:cNvPr id="205" name="Google Shape;205;p23"/>
          <p:cNvPicPr preferRelativeResize="0"/>
          <p:nvPr/>
        </p:nvPicPr>
        <p:blipFill>
          <a:blip r:embed="rId3">
            <a:alphaModFix/>
          </a:blip>
          <a:stretch>
            <a:fillRect/>
          </a:stretch>
        </p:blipFill>
        <p:spPr>
          <a:xfrm>
            <a:off x="721250" y="2028075"/>
            <a:ext cx="7701500" cy="2645525"/>
          </a:xfrm>
          <a:prstGeom prst="rect">
            <a:avLst/>
          </a:prstGeom>
          <a:noFill/>
          <a:ln>
            <a:noFill/>
          </a:ln>
        </p:spPr>
      </p:pic>
      <p:sp>
        <p:nvSpPr>
          <p:cNvPr id="206" name="Google Shape;206;p23"/>
          <p:cNvSpPr txBox="1"/>
          <p:nvPr>
            <p:ph idx="1" type="body"/>
          </p:nvPr>
        </p:nvSpPr>
        <p:spPr>
          <a:xfrm>
            <a:off x="8142600" y="4570800"/>
            <a:ext cx="9357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Ref 1</a:t>
            </a:r>
            <a:endParaRPr/>
          </a:p>
        </p:txBody>
      </p:sp>
      <p:sp>
        <p:nvSpPr>
          <p:cNvPr id="207" name="Google Shape;207;p23"/>
          <p:cNvSpPr txBox="1"/>
          <p:nvPr/>
        </p:nvSpPr>
        <p:spPr>
          <a:xfrm>
            <a:off x="500500" y="1224900"/>
            <a:ext cx="7968900" cy="572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lt2"/>
              </a:buClr>
              <a:buSzPts val="1800"/>
              <a:buChar char="●"/>
            </a:pPr>
            <a:r>
              <a:rPr lang="en-GB" sz="1800">
                <a:solidFill>
                  <a:schemeClr val="lt2"/>
                </a:solidFill>
              </a:rPr>
              <a:t>Output gate: manages which information is passed on as the output from the memory cell.</a:t>
            </a:r>
            <a:endParaRPr sz="1800">
              <a:solidFill>
                <a:schemeClr val="lt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4"/>
          <p:cNvSpPr txBox="1"/>
          <p:nvPr>
            <p:ph type="title"/>
          </p:nvPr>
        </p:nvSpPr>
        <p:spPr>
          <a:xfrm>
            <a:off x="96750" y="3629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LASSO-LTSM</a:t>
            </a:r>
            <a:endParaRPr/>
          </a:p>
        </p:txBody>
      </p:sp>
      <p:pic>
        <p:nvPicPr>
          <p:cNvPr id="213" name="Google Shape;213;p24"/>
          <p:cNvPicPr preferRelativeResize="0"/>
          <p:nvPr/>
        </p:nvPicPr>
        <p:blipFill>
          <a:blip r:embed="rId3">
            <a:alphaModFix/>
          </a:blip>
          <a:stretch>
            <a:fillRect/>
          </a:stretch>
        </p:blipFill>
        <p:spPr>
          <a:xfrm>
            <a:off x="429750" y="1152475"/>
            <a:ext cx="6689211" cy="3589901"/>
          </a:xfrm>
          <a:prstGeom prst="rect">
            <a:avLst/>
          </a:prstGeom>
          <a:noFill/>
          <a:ln>
            <a:noFill/>
          </a:ln>
        </p:spPr>
      </p:pic>
      <p:sp>
        <p:nvSpPr>
          <p:cNvPr id="214" name="Google Shape;214;p24"/>
          <p:cNvSpPr txBox="1"/>
          <p:nvPr>
            <p:ph idx="1" type="body"/>
          </p:nvPr>
        </p:nvSpPr>
        <p:spPr>
          <a:xfrm>
            <a:off x="8142600" y="4570800"/>
            <a:ext cx="9357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Ref 2</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5"/>
          <p:cNvSpPr txBox="1"/>
          <p:nvPr>
            <p:ph type="title"/>
          </p:nvPr>
        </p:nvSpPr>
        <p:spPr>
          <a:xfrm>
            <a:off x="107475" y="1072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 Processing in LASSO-LSTM</a:t>
            </a:r>
            <a:endParaRPr/>
          </a:p>
        </p:txBody>
      </p:sp>
      <p:sp>
        <p:nvSpPr>
          <p:cNvPr id="220" name="Google Shape;220;p25"/>
          <p:cNvSpPr txBox="1"/>
          <p:nvPr>
            <p:ph idx="1" type="body"/>
          </p:nvPr>
        </p:nvSpPr>
        <p:spPr>
          <a:xfrm>
            <a:off x="311700" y="334482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GB"/>
              <a:t>Technical Analysis using TTR</a:t>
            </a:r>
            <a:endParaRPr/>
          </a:p>
          <a:p>
            <a:pPr indent="-311150" lvl="0" marL="457200" rtl="0" algn="l">
              <a:spcBef>
                <a:spcPts val="1200"/>
              </a:spcBef>
              <a:spcAft>
                <a:spcPts val="0"/>
              </a:spcAft>
              <a:buSzPts val="1300"/>
              <a:buChar char="●"/>
            </a:pPr>
            <a:r>
              <a:rPr lang="en-GB"/>
              <a:t>Moving Averages (MA) – Helps identify the general trend of a stock.</a:t>
            </a:r>
            <a:endParaRPr/>
          </a:p>
          <a:p>
            <a:pPr indent="-311150" lvl="0" marL="457200" rtl="0" algn="l">
              <a:spcBef>
                <a:spcPts val="0"/>
              </a:spcBef>
              <a:spcAft>
                <a:spcPts val="0"/>
              </a:spcAft>
              <a:buSzPts val="1300"/>
              <a:buChar char="●"/>
            </a:pPr>
            <a:r>
              <a:rPr lang="en-GB"/>
              <a:t>Relative Strength Index (RSI) – Determines if a stock is overbought or oversold.</a:t>
            </a:r>
            <a:endParaRPr/>
          </a:p>
          <a:p>
            <a:pPr indent="-311150" lvl="0" marL="457200" rtl="0" algn="l">
              <a:spcBef>
                <a:spcPts val="0"/>
              </a:spcBef>
              <a:spcAft>
                <a:spcPts val="0"/>
              </a:spcAft>
              <a:buSzPts val="1300"/>
              <a:buChar char="●"/>
            </a:pPr>
            <a:r>
              <a:rPr lang="en-GB"/>
              <a:t>Bollinger Bands – Measures stock price volatility.</a:t>
            </a:r>
            <a:endParaRPr/>
          </a:p>
        </p:txBody>
      </p:sp>
      <p:pic>
        <p:nvPicPr>
          <p:cNvPr id="221" name="Google Shape;221;p25"/>
          <p:cNvPicPr preferRelativeResize="0"/>
          <p:nvPr/>
        </p:nvPicPr>
        <p:blipFill>
          <a:blip r:embed="rId3">
            <a:alphaModFix/>
          </a:blip>
          <a:stretch>
            <a:fillRect/>
          </a:stretch>
        </p:blipFill>
        <p:spPr>
          <a:xfrm>
            <a:off x="107475" y="679925"/>
            <a:ext cx="6355224" cy="2711549"/>
          </a:xfrm>
          <a:prstGeom prst="rect">
            <a:avLst/>
          </a:prstGeom>
          <a:noFill/>
          <a:ln>
            <a:noFill/>
          </a:ln>
        </p:spPr>
      </p:pic>
      <p:sp>
        <p:nvSpPr>
          <p:cNvPr id="222" name="Google Shape;222;p25"/>
          <p:cNvSpPr txBox="1"/>
          <p:nvPr>
            <p:ph idx="1" type="body"/>
          </p:nvPr>
        </p:nvSpPr>
        <p:spPr>
          <a:xfrm>
            <a:off x="8208300" y="4703625"/>
            <a:ext cx="9357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Ref 2</a:t>
            </a:r>
            <a:endParaRPr/>
          </a:p>
        </p:txBody>
      </p:sp>
      <p:sp>
        <p:nvSpPr>
          <p:cNvPr id="223" name="Google Shape;223;p25"/>
          <p:cNvSpPr txBox="1"/>
          <p:nvPr/>
        </p:nvSpPr>
        <p:spPr>
          <a:xfrm>
            <a:off x="6732075" y="896000"/>
            <a:ext cx="2557200" cy="14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lt2"/>
                </a:solidFill>
              </a:rPr>
              <a:t>Sentiment Analysis using FinBert</a:t>
            </a:r>
            <a:endParaRPr sz="1800">
              <a:solidFill>
                <a:schemeClr val="lt2"/>
              </a:solidFill>
            </a:endParaRPr>
          </a:p>
          <a:p>
            <a:pPr indent="-342900" lvl="0" marL="457200" rtl="0" algn="l">
              <a:spcBef>
                <a:spcPts val="0"/>
              </a:spcBef>
              <a:spcAft>
                <a:spcPts val="0"/>
              </a:spcAft>
              <a:buClr>
                <a:schemeClr val="lt2"/>
              </a:buClr>
              <a:buSzPts val="1800"/>
              <a:buChar char="●"/>
            </a:pPr>
            <a:r>
              <a:rPr lang="en-GB" sz="1800">
                <a:solidFill>
                  <a:schemeClr val="lt2"/>
                </a:solidFill>
              </a:rPr>
              <a:t>Positive</a:t>
            </a:r>
            <a:endParaRPr sz="1800">
              <a:solidFill>
                <a:schemeClr val="lt2"/>
              </a:solidFill>
            </a:endParaRPr>
          </a:p>
          <a:p>
            <a:pPr indent="-342900" lvl="0" marL="457200" rtl="0" algn="l">
              <a:spcBef>
                <a:spcPts val="0"/>
              </a:spcBef>
              <a:spcAft>
                <a:spcPts val="0"/>
              </a:spcAft>
              <a:buClr>
                <a:schemeClr val="lt2"/>
              </a:buClr>
              <a:buSzPts val="1800"/>
              <a:buChar char="●"/>
            </a:pPr>
            <a:r>
              <a:rPr lang="en-GB" sz="1800">
                <a:solidFill>
                  <a:schemeClr val="lt2"/>
                </a:solidFill>
              </a:rPr>
              <a:t>Neutral</a:t>
            </a:r>
            <a:endParaRPr sz="1800">
              <a:solidFill>
                <a:schemeClr val="lt2"/>
              </a:solidFill>
            </a:endParaRPr>
          </a:p>
          <a:p>
            <a:pPr indent="-342900" lvl="0" marL="457200" rtl="0" algn="l">
              <a:spcBef>
                <a:spcPts val="0"/>
              </a:spcBef>
              <a:spcAft>
                <a:spcPts val="0"/>
              </a:spcAft>
              <a:buClr>
                <a:schemeClr val="lt2"/>
              </a:buClr>
              <a:buSzPts val="1800"/>
              <a:buChar char="●"/>
            </a:pPr>
            <a:r>
              <a:rPr lang="en-GB" sz="1800">
                <a:solidFill>
                  <a:schemeClr val="lt2"/>
                </a:solidFill>
              </a:rPr>
              <a:t>Negative</a:t>
            </a:r>
            <a:endParaRPr sz="1800">
              <a:solidFill>
                <a:schemeClr val="lt2"/>
              </a:solidFill>
            </a:endParaRPr>
          </a:p>
          <a:p>
            <a:pPr indent="-342900" lvl="0" marL="457200" rtl="0" algn="l">
              <a:spcBef>
                <a:spcPts val="0"/>
              </a:spcBef>
              <a:spcAft>
                <a:spcPts val="0"/>
              </a:spcAft>
              <a:buClr>
                <a:schemeClr val="lt2"/>
              </a:buClr>
              <a:buSzPts val="1800"/>
              <a:buChar char="●"/>
            </a:pPr>
            <a:r>
              <a:rPr lang="en-GB" sz="1800">
                <a:solidFill>
                  <a:schemeClr val="lt2"/>
                </a:solidFill>
              </a:rPr>
              <a:t>Turned into 4 </a:t>
            </a:r>
            <a:endParaRPr sz="1800">
              <a:solidFill>
                <a:schemeClr val="lt2"/>
              </a:solidFill>
            </a:endParaRPr>
          </a:p>
          <a:p>
            <a:pPr indent="0" lvl="0" marL="457200" rtl="0" algn="l">
              <a:spcBef>
                <a:spcPts val="0"/>
              </a:spcBef>
              <a:spcAft>
                <a:spcPts val="0"/>
              </a:spcAft>
              <a:buNone/>
            </a:pPr>
            <a:r>
              <a:rPr lang="en-GB" sz="1800">
                <a:solidFill>
                  <a:schemeClr val="lt2"/>
                </a:solidFill>
              </a:rPr>
              <a:t>Sentiment indicators</a:t>
            </a:r>
            <a:endParaRPr sz="1800">
              <a:solidFill>
                <a:schemeClr val="lt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6"/>
          <p:cNvSpPr txBox="1"/>
          <p:nvPr>
            <p:ph idx="4294967295" type="title"/>
          </p:nvPr>
        </p:nvSpPr>
        <p:spPr>
          <a:xfrm>
            <a:off x="122800" y="314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Performance of LASSO-LSTM</a:t>
            </a:r>
            <a:endParaRPr/>
          </a:p>
        </p:txBody>
      </p:sp>
      <p:pic>
        <p:nvPicPr>
          <p:cNvPr id="229" name="Google Shape;229;p26"/>
          <p:cNvPicPr preferRelativeResize="0"/>
          <p:nvPr/>
        </p:nvPicPr>
        <p:blipFill rotWithShape="1">
          <a:blip r:embed="rId3">
            <a:alphaModFix/>
          </a:blip>
          <a:srcRect b="0" l="0" r="0" t="3025"/>
          <a:stretch/>
        </p:blipFill>
        <p:spPr>
          <a:xfrm>
            <a:off x="291425" y="953351"/>
            <a:ext cx="6310600" cy="2095299"/>
          </a:xfrm>
          <a:prstGeom prst="rect">
            <a:avLst/>
          </a:prstGeom>
          <a:noFill/>
          <a:ln>
            <a:noFill/>
          </a:ln>
        </p:spPr>
      </p:pic>
      <p:pic>
        <p:nvPicPr>
          <p:cNvPr id="230" name="Google Shape;230;p26"/>
          <p:cNvPicPr preferRelativeResize="0"/>
          <p:nvPr/>
        </p:nvPicPr>
        <p:blipFill>
          <a:blip r:embed="rId4">
            <a:alphaModFix/>
          </a:blip>
          <a:stretch>
            <a:fillRect/>
          </a:stretch>
        </p:blipFill>
        <p:spPr>
          <a:xfrm>
            <a:off x="291413" y="3048650"/>
            <a:ext cx="6310601" cy="1794525"/>
          </a:xfrm>
          <a:prstGeom prst="rect">
            <a:avLst/>
          </a:prstGeom>
          <a:noFill/>
          <a:ln>
            <a:noFill/>
          </a:ln>
        </p:spPr>
      </p:pic>
      <p:sp>
        <p:nvSpPr>
          <p:cNvPr id="231" name="Google Shape;231;p26"/>
          <p:cNvSpPr txBox="1"/>
          <p:nvPr>
            <p:ph idx="4294967295" type="body"/>
          </p:nvPr>
        </p:nvSpPr>
        <p:spPr>
          <a:xfrm>
            <a:off x="8208300" y="4703625"/>
            <a:ext cx="9357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Ref 2</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7"/>
          <p:cNvSpPr txBox="1"/>
          <p:nvPr>
            <p:ph idx="4294967295"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Target </a:t>
            </a:r>
            <a:r>
              <a:rPr lang="en-GB"/>
              <a:t>function</a:t>
            </a:r>
            <a:r>
              <a:rPr lang="en-GB"/>
              <a:t> and optimization</a:t>
            </a:r>
            <a:endParaRPr/>
          </a:p>
        </p:txBody>
      </p:sp>
      <p:pic>
        <p:nvPicPr>
          <p:cNvPr id="237" name="Google Shape;237;p27"/>
          <p:cNvPicPr preferRelativeResize="0"/>
          <p:nvPr/>
        </p:nvPicPr>
        <p:blipFill>
          <a:blip r:embed="rId3">
            <a:alphaModFix/>
          </a:blip>
          <a:stretch>
            <a:fillRect/>
          </a:stretch>
        </p:blipFill>
        <p:spPr>
          <a:xfrm>
            <a:off x="128524" y="1152475"/>
            <a:ext cx="5769475" cy="3983900"/>
          </a:xfrm>
          <a:prstGeom prst="rect">
            <a:avLst/>
          </a:prstGeom>
          <a:noFill/>
          <a:ln>
            <a:noFill/>
          </a:ln>
        </p:spPr>
      </p:pic>
      <p:sp>
        <p:nvSpPr>
          <p:cNvPr id="238" name="Google Shape;238;p27"/>
          <p:cNvSpPr txBox="1"/>
          <p:nvPr>
            <p:ph idx="4294967295" type="body"/>
          </p:nvPr>
        </p:nvSpPr>
        <p:spPr>
          <a:xfrm>
            <a:off x="8208300" y="4703625"/>
            <a:ext cx="9357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Ref 5</a:t>
            </a:r>
            <a:endParaRPr/>
          </a:p>
        </p:txBody>
      </p:sp>
      <p:pic>
        <p:nvPicPr>
          <p:cNvPr id="239" name="Google Shape;239;p27"/>
          <p:cNvPicPr preferRelativeResize="0"/>
          <p:nvPr/>
        </p:nvPicPr>
        <p:blipFill>
          <a:blip r:embed="rId4">
            <a:alphaModFix/>
          </a:blip>
          <a:stretch>
            <a:fillRect/>
          </a:stretch>
        </p:blipFill>
        <p:spPr>
          <a:xfrm>
            <a:off x="5913900" y="1044625"/>
            <a:ext cx="3238500" cy="1095375"/>
          </a:xfrm>
          <a:prstGeom prst="rect">
            <a:avLst/>
          </a:prstGeom>
          <a:noFill/>
          <a:ln>
            <a:noFill/>
          </a:ln>
        </p:spPr>
      </p:pic>
      <p:pic>
        <p:nvPicPr>
          <p:cNvPr id="240" name="Google Shape;240;p27"/>
          <p:cNvPicPr preferRelativeResize="0"/>
          <p:nvPr/>
        </p:nvPicPr>
        <p:blipFill>
          <a:blip r:embed="rId5">
            <a:alphaModFix/>
          </a:blip>
          <a:stretch>
            <a:fillRect/>
          </a:stretch>
        </p:blipFill>
        <p:spPr>
          <a:xfrm>
            <a:off x="5913900" y="2166900"/>
            <a:ext cx="3238500" cy="879465"/>
          </a:xfrm>
          <a:prstGeom prst="rect">
            <a:avLst/>
          </a:prstGeom>
          <a:noFill/>
          <a:ln>
            <a:noFill/>
          </a:ln>
        </p:spPr>
      </p:pic>
      <p:pic>
        <p:nvPicPr>
          <p:cNvPr id="241" name="Google Shape;241;p27"/>
          <p:cNvPicPr preferRelativeResize="0"/>
          <p:nvPr/>
        </p:nvPicPr>
        <p:blipFill>
          <a:blip r:embed="rId6">
            <a:alphaModFix/>
          </a:blip>
          <a:stretch>
            <a:fillRect/>
          </a:stretch>
        </p:blipFill>
        <p:spPr>
          <a:xfrm>
            <a:off x="4151698" y="3073280"/>
            <a:ext cx="4992303" cy="879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8"/>
          <p:cNvSpPr txBox="1"/>
          <p:nvPr>
            <p:ph type="title"/>
          </p:nvPr>
        </p:nvSpPr>
        <p:spPr>
          <a:xfrm>
            <a:off x="254350" y="1427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LSTM Stock Price Prediction Workflow</a:t>
            </a:r>
            <a:endParaRPr/>
          </a:p>
        </p:txBody>
      </p:sp>
      <p:pic>
        <p:nvPicPr>
          <p:cNvPr id="247" name="Google Shape;247;p28"/>
          <p:cNvPicPr preferRelativeResize="0"/>
          <p:nvPr/>
        </p:nvPicPr>
        <p:blipFill>
          <a:blip r:embed="rId3">
            <a:alphaModFix/>
          </a:blip>
          <a:stretch>
            <a:fillRect/>
          </a:stretch>
        </p:blipFill>
        <p:spPr>
          <a:xfrm>
            <a:off x="2186175" y="796200"/>
            <a:ext cx="4572000" cy="4042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Dataset Source</a:t>
            </a:r>
            <a:endParaRPr/>
          </a:p>
        </p:txBody>
      </p:sp>
      <p:sp>
        <p:nvSpPr>
          <p:cNvPr id="253" name="Google Shape;253;p29"/>
          <p:cNvSpPr txBox="1"/>
          <p:nvPr>
            <p:ph idx="1" type="body"/>
          </p:nvPr>
        </p:nvSpPr>
        <p:spPr>
          <a:xfrm>
            <a:off x="294200" y="1307850"/>
            <a:ext cx="4594800" cy="2956200"/>
          </a:xfrm>
          <a:prstGeom prst="rect">
            <a:avLst/>
          </a:prstGeom>
        </p:spPr>
        <p:txBody>
          <a:bodyPr anchorCtr="0" anchor="t" bIns="91425" lIns="91425" spcFirstLastPara="1" rIns="91425" wrap="square" tIns="91425">
            <a:noAutofit/>
          </a:bodyPr>
          <a:lstStyle/>
          <a:p>
            <a:pPr indent="-323056" lvl="0" marL="457200" rtl="0" algn="l">
              <a:lnSpc>
                <a:spcPct val="150000"/>
              </a:lnSpc>
              <a:spcBef>
                <a:spcPts val="0"/>
              </a:spcBef>
              <a:spcAft>
                <a:spcPts val="0"/>
              </a:spcAft>
              <a:buSzPts val="1488"/>
              <a:buChar char="●"/>
            </a:pPr>
            <a:r>
              <a:rPr lang="en-GB" sz="1487"/>
              <a:t>The dataset is historical stock price data for the provided ticker symbol.</a:t>
            </a:r>
            <a:endParaRPr sz="1487"/>
          </a:p>
          <a:p>
            <a:pPr indent="-323056" lvl="0" marL="457200" rtl="0" algn="l">
              <a:lnSpc>
                <a:spcPct val="150000"/>
              </a:lnSpc>
              <a:spcBef>
                <a:spcPts val="0"/>
              </a:spcBef>
              <a:spcAft>
                <a:spcPts val="0"/>
              </a:spcAft>
              <a:buSzPts val="1488"/>
              <a:buChar char="●"/>
            </a:pPr>
            <a:r>
              <a:rPr lang="en-GB" sz="1487"/>
              <a:t>Data is fetched using the yfinance library, which retrieves stock data from Yahoo Finance.</a:t>
            </a:r>
            <a:endParaRPr sz="1487"/>
          </a:p>
          <a:p>
            <a:pPr indent="-323056" lvl="0" marL="457200" rtl="0" algn="l">
              <a:lnSpc>
                <a:spcPct val="150000"/>
              </a:lnSpc>
              <a:spcBef>
                <a:spcPts val="0"/>
              </a:spcBef>
              <a:spcAft>
                <a:spcPts val="0"/>
              </a:spcAft>
              <a:buSzPts val="1488"/>
              <a:buChar char="●"/>
            </a:pPr>
            <a:r>
              <a:rPr lang="en-GB" sz="1487"/>
              <a:t>The dataset starts from January 1, 2020, and ends on the current date when the code is executed.</a:t>
            </a:r>
            <a:endParaRPr sz="1487"/>
          </a:p>
          <a:p>
            <a:pPr indent="-323056" lvl="0" marL="457200" rtl="0" algn="l">
              <a:lnSpc>
                <a:spcPct val="150000"/>
              </a:lnSpc>
              <a:spcBef>
                <a:spcPts val="0"/>
              </a:spcBef>
              <a:spcAft>
                <a:spcPts val="0"/>
              </a:spcAft>
              <a:buSzPts val="1488"/>
              <a:buChar char="●"/>
            </a:pPr>
            <a:r>
              <a:rPr lang="en-GB" sz="1487"/>
              <a:t>In this model, we </a:t>
            </a:r>
            <a:r>
              <a:rPr lang="en-GB" sz="1487"/>
              <a:t>only focus on the close price for the stock each valid day. </a:t>
            </a:r>
            <a:endParaRPr sz="1487"/>
          </a:p>
        </p:txBody>
      </p:sp>
      <p:pic>
        <p:nvPicPr>
          <p:cNvPr id="254" name="Google Shape;254;p29"/>
          <p:cNvPicPr preferRelativeResize="0"/>
          <p:nvPr/>
        </p:nvPicPr>
        <p:blipFill>
          <a:blip r:embed="rId3">
            <a:alphaModFix/>
          </a:blip>
          <a:stretch>
            <a:fillRect/>
          </a:stretch>
        </p:blipFill>
        <p:spPr>
          <a:xfrm>
            <a:off x="5032150" y="1623900"/>
            <a:ext cx="4009075" cy="2324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0"/>
          <p:cNvSpPr txBox="1"/>
          <p:nvPr>
            <p:ph idx="4294967295" type="title"/>
          </p:nvPr>
        </p:nvSpPr>
        <p:spPr>
          <a:xfrm>
            <a:off x="405025" y="270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Effect and tuning parameters </a:t>
            </a:r>
            <a:endParaRPr/>
          </a:p>
          <a:p>
            <a:pPr indent="0" lvl="0" marL="0" rtl="0" algn="l">
              <a:spcBef>
                <a:spcPts val="0"/>
              </a:spcBef>
              <a:spcAft>
                <a:spcPts val="0"/>
              </a:spcAft>
              <a:buNone/>
            </a:pPr>
            <a:r>
              <a:t/>
            </a:r>
            <a:endParaRPr/>
          </a:p>
        </p:txBody>
      </p:sp>
      <p:sp>
        <p:nvSpPr>
          <p:cNvPr id="260" name="Google Shape;260;p30"/>
          <p:cNvSpPr txBox="1"/>
          <p:nvPr>
            <p:ph idx="4294967295" type="body"/>
          </p:nvPr>
        </p:nvSpPr>
        <p:spPr>
          <a:xfrm>
            <a:off x="311700" y="894375"/>
            <a:ext cx="3303300" cy="1324800"/>
          </a:xfrm>
          <a:prstGeom prst="rect">
            <a:avLst/>
          </a:prstGeom>
        </p:spPr>
        <p:txBody>
          <a:bodyPr anchorCtr="0" anchor="t" bIns="91425" lIns="91425" spcFirstLastPara="1" rIns="91425" wrap="square" tIns="91425">
            <a:normAutofit fontScale="25000" lnSpcReduction="20000"/>
          </a:bodyPr>
          <a:lstStyle/>
          <a:p>
            <a:pPr indent="-344609" lvl="0" marL="457200" rtl="0" algn="l">
              <a:spcBef>
                <a:spcPts val="0"/>
              </a:spcBef>
              <a:spcAft>
                <a:spcPts val="0"/>
              </a:spcAft>
              <a:buSzPct val="100000"/>
              <a:buChar char="●"/>
            </a:pPr>
            <a:r>
              <a:rPr lang="en-GB" sz="7307"/>
              <a:t>Learning Rate</a:t>
            </a:r>
            <a:endParaRPr sz="7307"/>
          </a:p>
          <a:p>
            <a:pPr indent="-344609" lvl="0" marL="457200" rtl="0" algn="l">
              <a:spcBef>
                <a:spcPts val="0"/>
              </a:spcBef>
              <a:spcAft>
                <a:spcPts val="0"/>
              </a:spcAft>
              <a:buSzPct val="100000"/>
              <a:buChar char="●"/>
            </a:pPr>
            <a:r>
              <a:rPr lang="en-GB" sz="7307"/>
              <a:t>Batch Size </a:t>
            </a:r>
            <a:endParaRPr sz="7307"/>
          </a:p>
          <a:p>
            <a:pPr indent="-344609" lvl="0" marL="457200" rtl="0" algn="l">
              <a:spcBef>
                <a:spcPts val="0"/>
              </a:spcBef>
              <a:spcAft>
                <a:spcPts val="0"/>
              </a:spcAft>
              <a:buSzPct val="100000"/>
              <a:buChar char="●"/>
            </a:pPr>
            <a:r>
              <a:rPr lang="en-GB" sz="7307"/>
              <a:t>Amount Of Layers</a:t>
            </a:r>
            <a:endParaRPr sz="7307"/>
          </a:p>
          <a:p>
            <a:pPr indent="0" lvl="0" marL="0" rtl="0" algn="l">
              <a:spcBef>
                <a:spcPts val="1200"/>
              </a:spcBef>
              <a:spcAft>
                <a:spcPts val="0"/>
              </a:spcAft>
              <a:buNone/>
            </a:pPr>
            <a:r>
              <a:t/>
            </a:r>
            <a:endParaRPr/>
          </a:p>
          <a:p>
            <a:pPr indent="0" lvl="0" marL="0" rtl="0" algn="l">
              <a:spcBef>
                <a:spcPts val="1200"/>
              </a:spcBef>
              <a:spcAft>
                <a:spcPts val="0"/>
              </a:spcAft>
              <a:buNone/>
            </a:pPr>
            <a:r>
              <a:t/>
            </a:r>
            <a:endParaRPr sz="1208"/>
          </a:p>
          <a:p>
            <a:pPr indent="0" lvl="0" marL="0" rtl="0" algn="l">
              <a:spcBef>
                <a:spcPts val="1200"/>
              </a:spcBef>
              <a:spcAft>
                <a:spcPts val="0"/>
              </a:spcAft>
              <a:buNone/>
            </a:pPr>
            <a:r>
              <a:t/>
            </a:r>
            <a:endParaRPr sz="1100">
              <a:solidFill>
                <a:srgbClr val="000000"/>
              </a:solidFill>
            </a:endParaRPr>
          </a:p>
          <a:p>
            <a:pPr indent="0" lvl="0" marL="0" rtl="0" algn="l">
              <a:spcBef>
                <a:spcPts val="1200"/>
              </a:spcBef>
              <a:spcAft>
                <a:spcPts val="1200"/>
              </a:spcAft>
              <a:buNone/>
            </a:pPr>
            <a:r>
              <a:t/>
            </a:r>
            <a:endParaRPr/>
          </a:p>
        </p:txBody>
      </p:sp>
      <p:sp>
        <p:nvSpPr>
          <p:cNvPr id="261" name="Google Shape;261;p30"/>
          <p:cNvSpPr txBox="1"/>
          <p:nvPr/>
        </p:nvSpPr>
        <p:spPr>
          <a:xfrm>
            <a:off x="311700" y="2219175"/>
            <a:ext cx="8041800" cy="2367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800" u="sng">
                <a:solidFill>
                  <a:schemeClr val="lt2"/>
                </a:solidFill>
              </a:rPr>
              <a:t>Keywords</a:t>
            </a:r>
            <a:endParaRPr b="1" sz="1800" u="sng">
              <a:solidFill>
                <a:schemeClr val="lt2"/>
              </a:solidFill>
            </a:endParaRPr>
          </a:p>
          <a:p>
            <a:pPr indent="0" lvl="0" marL="0" rtl="0" algn="l">
              <a:lnSpc>
                <a:spcPct val="115000"/>
              </a:lnSpc>
              <a:spcBef>
                <a:spcPts val="1200"/>
              </a:spcBef>
              <a:spcAft>
                <a:spcPts val="0"/>
              </a:spcAft>
              <a:buNone/>
            </a:pPr>
            <a:r>
              <a:rPr b="1" lang="en-GB" sz="1208">
                <a:solidFill>
                  <a:schemeClr val="lt2"/>
                </a:solidFill>
              </a:rPr>
              <a:t>Learning Rate</a:t>
            </a:r>
            <a:r>
              <a:rPr lang="en-GB" sz="1208">
                <a:solidFill>
                  <a:schemeClr val="lt2"/>
                </a:solidFill>
              </a:rPr>
              <a:t>: is a hyperparameter that controls the step size at which the model updates its weights during training</a:t>
            </a:r>
            <a:endParaRPr sz="1208">
              <a:solidFill>
                <a:schemeClr val="lt2"/>
              </a:solidFill>
            </a:endParaRPr>
          </a:p>
          <a:p>
            <a:pPr indent="0" lvl="0" marL="0" rtl="0" algn="l">
              <a:lnSpc>
                <a:spcPct val="115000"/>
              </a:lnSpc>
              <a:spcBef>
                <a:spcPts val="1200"/>
              </a:spcBef>
              <a:spcAft>
                <a:spcPts val="0"/>
              </a:spcAft>
              <a:buNone/>
            </a:pPr>
            <a:r>
              <a:rPr b="1" lang="en-GB" sz="1208">
                <a:solidFill>
                  <a:schemeClr val="lt2"/>
                </a:solidFill>
              </a:rPr>
              <a:t>Batch Size</a:t>
            </a:r>
            <a:r>
              <a:rPr lang="en-GB" sz="1208">
                <a:solidFill>
                  <a:schemeClr val="lt2"/>
                </a:solidFill>
              </a:rPr>
              <a:t>: The number of samples the model processes before updating its weights.</a:t>
            </a:r>
            <a:endParaRPr sz="1208">
              <a:solidFill>
                <a:schemeClr val="lt2"/>
              </a:solidFill>
            </a:endParaRPr>
          </a:p>
          <a:p>
            <a:pPr indent="0" lvl="0" marL="0" rtl="0" algn="l">
              <a:lnSpc>
                <a:spcPct val="115000"/>
              </a:lnSpc>
              <a:spcBef>
                <a:spcPts val="1200"/>
              </a:spcBef>
              <a:spcAft>
                <a:spcPts val="0"/>
              </a:spcAft>
              <a:buNone/>
            </a:pPr>
            <a:r>
              <a:rPr b="1" lang="en-GB" sz="1208">
                <a:solidFill>
                  <a:schemeClr val="lt2"/>
                </a:solidFill>
              </a:rPr>
              <a:t>Epochs</a:t>
            </a:r>
            <a:r>
              <a:rPr lang="en-GB" sz="1208">
                <a:solidFill>
                  <a:schemeClr val="lt2"/>
                </a:solidFill>
              </a:rPr>
              <a:t>: The number of times the model goes through the entire dataset.</a:t>
            </a:r>
            <a:endParaRPr sz="1208">
              <a:solidFill>
                <a:schemeClr val="lt2"/>
              </a:solidFill>
            </a:endParaRPr>
          </a:p>
          <a:p>
            <a:pPr indent="0" lvl="0" marL="0" rtl="0" algn="l">
              <a:lnSpc>
                <a:spcPct val="115000"/>
              </a:lnSpc>
              <a:spcBef>
                <a:spcPts val="1200"/>
              </a:spcBef>
              <a:spcAft>
                <a:spcPts val="0"/>
              </a:spcAft>
              <a:buNone/>
            </a:pPr>
            <a:r>
              <a:rPr lang="en-GB" sz="1208">
                <a:solidFill>
                  <a:schemeClr val="lt2"/>
                </a:solidFill>
              </a:rPr>
              <a:t>RMSE: </a:t>
            </a:r>
            <a:r>
              <a:rPr b="1" lang="en-GB" sz="1200">
                <a:solidFill>
                  <a:schemeClr val="lt2"/>
                </a:solidFill>
              </a:rPr>
              <a:t>Root Mean Squared Error </a:t>
            </a:r>
            <a:r>
              <a:rPr lang="en-GB" sz="1200">
                <a:solidFill>
                  <a:schemeClr val="lt2"/>
                </a:solidFill>
              </a:rPr>
              <a:t>measures the average difference between actual and predicted values, providing a quantitative assessment of model accuracy. Lower </a:t>
            </a:r>
            <a:r>
              <a:rPr lang="en-GB" sz="1208">
                <a:solidFill>
                  <a:schemeClr val="lt2"/>
                </a:solidFill>
              </a:rPr>
              <a:t>RMSE is better.</a:t>
            </a:r>
            <a:endParaRPr sz="1308">
              <a:solidFill>
                <a:schemeClr val="lt2"/>
              </a:solidFill>
            </a:endParaRPr>
          </a:p>
          <a:p>
            <a:pPr indent="0" lvl="0" marL="0" rtl="0" algn="l">
              <a:spcBef>
                <a:spcPts val="1200"/>
              </a:spcBef>
              <a:spcAft>
                <a:spcPts val="0"/>
              </a:spcAft>
              <a:buNone/>
            </a:pPr>
            <a:r>
              <a:t/>
            </a:r>
            <a:endParaRPr sz="1800">
              <a:solidFill>
                <a:schemeClr val="lt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1"/>
          <p:cNvSpPr txBox="1"/>
          <p:nvPr>
            <p:ph idx="4294967295" type="body"/>
          </p:nvPr>
        </p:nvSpPr>
        <p:spPr>
          <a:xfrm>
            <a:off x="311700" y="846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solidFill>
                  <a:srgbClr val="FFFFFF"/>
                </a:solidFill>
              </a:rPr>
              <a:t>Learning Rate </a:t>
            </a:r>
            <a:endParaRPr b="1">
              <a:solidFill>
                <a:srgbClr val="FFFFFF"/>
              </a:solidFill>
            </a:endParaRPr>
          </a:p>
          <a:p>
            <a:pPr indent="0" lvl="0" marL="0" rtl="0" algn="l">
              <a:spcBef>
                <a:spcPts val="1200"/>
              </a:spcBef>
              <a:spcAft>
                <a:spcPts val="0"/>
              </a:spcAft>
              <a:buNone/>
            </a:pPr>
            <a:r>
              <a:t/>
            </a:r>
            <a:endParaRPr sz="1100"/>
          </a:p>
          <a:p>
            <a:pPr indent="0" lvl="0" marL="457200" rtl="0" algn="l">
              <a:spcBef>
                <a:spcPts val="1200"/>
              </a:spcBef>
              <a:spcAft>
                <a:spcPts val="0"/>
              </a:spcAft>
              <a:buNone/>
            </a:pPr>
            <a:r>
              <a:t/>
            </a:r>
            <a:endParaRPr sz="1100"/>
          </a:p>
          <a:p>
            <a:pPr indent="0" lvl="0" marL="0" rtl="0" algn="l">
              <a:spcBef>
                <a:spcPts val="1200"/>
              </a:spcBef>
              <a:spcAft>
                <a:spcPts val="0"/>
              </a:spcAft>
              <a:buNone/>
            </a:pPr>
            <a:r>
              <a:t/>
            </a:r>
            <a:endParaRPr b="1" sz="1100">
              <a:solidFill>
                <a:srgbClr val="000000"/>
              </a:solidFill>
            </a:endParaRPr>
          </a:p>
          <a:p>
            <a:pPr indent="0" lvl="0" marL="0" rtl="0" algn="l">
              <a:spcBef>
                <a:spcPts val="1200"/>
              </a:spcBef>
              <a:spcAft>
                <a:spcPts val="0"/>
              </a:spcAft>
              <a:buNone/>
            </a:pPr>
            <a:r>
              <a:t/>
            </a:r>
            <a:endParaRPr b="1" sz="1100">
              <a:solidFill>
                <a:srgbClr val="000000"/>
              </a:solidFill>
            </a:endParaRPr>
          </a:p>
          <a:p>
            <a:pPr indent="0" lvl="0" marL="457200" rtl="0" algn="l">
              <a:spcBef>
                <a:spcPts val="1200"/>
              </a:spcBef>
              <a:spcAft>
                <a:spcPts val="1200"/>
              </a:spcAft>
              <a:buNone/>
            </a:pPr>
            <a:r>
              <a:t/>
            </a:r>
            <a:endParaRPr/>
          </a:p>
        </p:txBody>
      </p:sp>
      <p:sp>
        <p:nvSpPr>
          <p:cNvPr id="267" name="Google Shape;267;p31"/>
          <p:cNvSpPr txBox="1"/>
          <p:nvPr/>
        </p:nvSpPr>
        <p:spPr>
          <a:xfrm>
            <a:off x="4613700" y="452150"/>
            <a:ext cx="4257000" cy="102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lang="en-GB" sz="1300" u="sng">
                <a:solidFill>
                  <a:schemeClr val="lt2"/>
                </a:solidFill>
              </a:rPr>
              <a:t>Modified Configuration (Lowered Learning Rate)</a:t>
            </a:r>
            <a:endParaRPr sz="1300" u="sng">
              <a:solidFill>
                <a:schemeClr val="lt2"/>
              </a:solidFill>
            </a:endParaRPr>
          </a:p>
          <a:p>
            <a:pPr indent="-298450" lvl="0" marL="457200" rtl="0" algn="l">
              <a:lnSpc>
                <a:spcPct val="115000"/>
              </a:lnSpc>
              <a:spcBef>
                <a:spcPts val="1200"/>
              </a:spcBef>
              <a:spcAft>
                <a:spcPts val="0"/>
              </a:spcAft>
              <a:buClr>
                <a:schemeClr val="lt2"/>
              </a:buClr>
              <a:buSzPts val="1100"/>
              <a:buChar char="●"/>
            </a:pPr>
            <a:r>
              <a:rPr lang="en-GB" sz="1100">
                <a:solidFill>
                  <a:schemeClr val="lt2"/>
                </a:solidFill>
              </a:rPr>
              <a:t>Learning Rate Lowered To: 0.0005</a:t>
            </a:r>
            <a:endParaRPr sz="1100">
              <a:solidFill>
                <a:schemeClr val="lt2"/>
              </a:solidFill>
            </a:endParaRPr>
          </a:p>
          <a:p>
            <a:pPr indent="-298450" lvl="0" marL="457200" rtl="0" algn="l">
              <a:lnSpc>
                <a:spcPct val="115000"/>
              </a:lnSpc>
              <a:spcBef>
                <a:spcPts val="0"/>
              </a:spcBef>
              <a:spcAft>
                <a:spcPts val="0"/>
              </a:spcAft>
              <a:buClr>
                <a:schemeClr val="lt2"/>
              </a:buClr>
              <a:buSzPts val="1100"/>
              <a:buChar char="●"/>
            </a:pPr>
            <a:r>
              <a:rPr lang="en-GB" sz="1100">
                <a:solidFill>
                  <a:schemeClr val="lt2"/>
                </a:solidFill>
              </a:rPr>
              <a:t>Number of LSTM Layers: 2 (Unchanged)</a:t>
            </a:r>
            <a:endParaRPr sz="1100">
              <a:solidFill>
                <a:schemeClr val="lt2"/>
              </a:solidFill>
            </a:endParaRPr>
          </a:p>
          <a:p>
            <a:pPr indent="-298450" lvl="0" marL="457200" rtl="0" algn="l">
              <a:lnSpc>
                <a:spcPct val="115000"/>
              </a:lnSpc>
              <a:spcBef>
                <a:spcPts val="0"/>
              </a:spcBef>
              <a:spcAft>
                <a:spcPts val="0"/>
              </a:spcAft>
              <a:buClr>
                <a:schemeClr val="lt2"/>
              </a:buClr>
              <a:buSzPts val="1100"/>
              <a:buChar char="●"/>
            </a:pPr>
            <a:r>
              <a:rPr lang="en-GB" sz="1100">
                <a:solidFill>
                  <a:schemeClr val="lt2"/>
                </a:solidFill>
              </a:rPr>
              <a:t>Epochs: 50 (Unchanged)</a:t>
            </a:r>
            <a:endParaRPr sz="1100">
              <a:solidFill>
                <a:schemeClr val="lt2"/>
              </a:solidFill>
            </a:endParaRPr>
          </a:p>
          <a:p>
            <a:pPr indent="-298450" lvl="0" marL="457200" rtl="0" algn="l">
              <a:lnSpc>
                <a:spcPct val="115000"/>
              </a:lnSpc>
              <a:spcBef>
                <a:spcPts val="0"/>
              </a:spcBef>
              <a:spcAft>
                <a:spcPts val="0"/>
              </a:spcAft>
              <a:buClr>
                <a:schemeClr val="lt2"/>
              </a:buClr>
              <a:buSzPts val="1100"/>
              <a:buChar char="●"/>
            </a:pPr>
            <a:r>
              <a:rPr lang="en-GB" sz="1100">
                <a:solidFill>
                  <a:schemeClr val="lt2"/>
                </a:solidFill>
              </a:rPr>
              <a:t>Batch Size: 32</a:t>
            </a:r>
            <a:endParaRPr sz="1100">
              <a:solidFill>
                <a:schemeClr val="lt2"/>
              </a:solidFill>
            </a:endParaRPr>
          </a:p>
          <a:p>
            <a:pPr indent="0" lvl="0" marL="457200" rtl="0" algn="l">
              <a:lnSpc>
                <a:spcPct val="115000"/>
              </a:lnSpc>
              <a:spcBef>
                <a:spcPts val="1200"/>
              </a:spcBef>
              <a:spcAft>
                <a:spcPts val="0"/>
              </a:spcAft>
              <a:buNone/>
            </a:pPr>
            <a:r>
              <a:t/>
            </a:r>
            <a:endParaRPr sz="1100">
              <a:solidFill>
                <a:schemeClr val="lt2"/>
              </a:solidFill>
            </a:endParaRPr>
          </a:p>
          <a:p>
            <a:pPr indent="0" lvl="0" marL="0" rtl="0" algn="l">
              <a:spcBef>
                <a:spcPts val="1200"/>
              </a:spcBef>
              <a:spcAft>
                <a:spcPts val="0"/>
              </a:spcAft>
              <a:buNone/>
            </a:pPr>
            <a:r>
              <a:t/>
            </a:r>
            <a:endParaRPr sz="1800">
              <a:solidFill>
                <a:schemeClr val="lt2"/>
              </a:solidFill>
            </a:endParaRPr>
          </a:p>
        </p:txBody>
      </p:sp>
      <p:sp>
        <p:nvSpPr>
          <p:cNvPr id="268" name="Google Shape;268;p31"/>
          <p:cNvSpPr txBox="1"/>
          <p:nvPr/>
        </p:nvSpPr>
        <p:spPr>
          <a:xfrm>
            <a:off x="315000" y="452150"/>
            <a:ext cx="4257000" cy="102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GB" sz="1300" u="sng">
                <a:solidFill>
                  <a:schemeClr val="lt2"/>
                </a:solidFill>
              </a:rPr>
              <a:t>Default Settings</a:t>
            </a:r>
            <a:endParaRPr sz="1300" u="sng">
              <a:solidFill>
                <a:schemeClr val="lt2"/>
              </a:solidFill>
            </a:endParaRPr>
          </a:p>
          <a:p>
            <a:pPr indent="-298450" lvl="0" marL="457200" rtl="0" algn="l">
              <a:lnSpc>
                <a:spcPct val="115000"/>
              </a:lnSpc>
              <a:spcBef>
                <a:spcPts val="1200"/>
              </a:spcBef>
              <a:spcAft>
                <a:spcPts val="0"/>
              </a:spcAft>
              <a:buClr>
                <a:schemeClr val="lt2"/>
              </a:buClr>
              <a:buSzPts val="1100"/>
              <a:buChar char="●"/>
            </a:pPr>
            <a:r>
              <a:rPr lang="en-GB" sz="1100">
                <a:solidFill>
                  <a:schemeClr val="lt2"/>
                </a:solidFill>
              </a:rPr>
              <a:t>Learning Rate: 0.001 (Default in Adam optimizer)</a:t>
            </a:r>
            <a:endParaRPr sz="1100">
              <a:solidFill>
                <a:schemeClr val="lt2"/>
              </a:solidFill>
            </a:endParaRPr>
          </a:p>
          <a:p>
            <a:pPr indent="-298450" lvl="0" marL="457200" rtl="0" algn="l">
              <a:lnSpc>
                <a:spcPct val="115000"/>
              </a:lnSpc>
              <a:spcBef>
                <a:spcPts val="0"/>
              </a:spcBef>
              <a:spcAft>
                <a:spcPts val="0"/>
              </a:spcAft>
              <a:buClr>
                <a:schemeClr val="lt2"/>
              </a:buClr>
              <a:buSzPts val="1100"/>
              <a:buChar char="●"/>
            </a:pPr>
            <a:r>
              <a:rPr lang="en-GB" sz="1100">
                <a:solidFill>
                  <a:schemeClr val="lt2"/>
                </a:solidFill>
              </a:rPr>
              <a:t>Number of LSTM Layers: 2</a:t>
            </a:r>
            <a:endParaRPr sz="1100">
              <a:solidFill>
                <a:schemeClr val="lt2"/>
              </a:solidFill>
            </a:endParaRPr>
          </a:p>
          <a:p>
            <a:pPr indent="-298450" lvl="0" marL="457200" rtl="0" algn="l">
              <a:lnSpc>
                <a:spcPct val="115000"/>
              </a:lnSpc>
              <a:spcBef>
                <a:spcPts val="0"/>
              </a:spcBef>
              <a:spcAft>
                <a:spcPts val="0"/>
              </a:spcAft>
              <a:buClr>
                <a:schemeClr val="lt2"/>
              </a:buClr>
              <a:buSzPts val="1100"/>
              <a:buChar char="●"/>
            </a:pPr>
            <a:r>
              <a:rPr lang="en-GB" sz="1100">
                <a:solidFill>
                  <a:schemeClr val="lt2"/>
                </a:solidFill>
              </a:rPr>
              <a:t>Epochs: 50</a:t>
            </a:r>
            <a:endParaRPr sz="1100">
              <a:solidFill>
                <a:schemeClr val="lt2"/>
              </a:solidFill>
            </a:endParaRPr>
          </a:p>
          <a:p>
            <a:pPr indent="-298450" lvl="0" marL="457200" rtl="0" algn="l">
              <a:lnSpc>
                <a:spcPct val="115000"/>
              </a:lnSpc>
              <a:spcBef>
                <a:spcPts val="0"/>
              </a:spcBef>
              <a:spcAft>
                <a:spcPts val="0"/>
              </a:spcAft>
              <a:buClr>
                <a:schemeClr val="lt2"/>
              </a:buClr>
              <a:buSzPts val="1100"/>
              <a:buChar char="●"/>
            </a:pPr>
            <a:r>
              <a:rPr lang="en-GB" sz="1100">
                <a:solidFill>
                  <a:schemeClr val="lt2"/>
                </a:solidFill>
              </a:rPr>
              <a:t>Batch Size: 32</a:t>
            </a:r>
            <a:endParaRPr sz="1100">
              <a:solidFill>
                <a:schemeClr val="lt2"/>
              </a:solidFill>
            </a:endParaRPr>
          </a:p>
          <a:p>
            <a:pPr indent="0" lvl="0" marL="457200" rtl="0" algn="l">
              <a:lnSpc>
                <a:spcPct val="115000"/>
              </a:lnSpc>
              <a:spcBef>
                <a:spcPts val="1200"/>
              </a:spcBef>
              <a:spcAft>
                <a:spcPts val="0"/>
              </a:spcAft>
              <a:buNone/>
            </a:pPr>
            <a:r>
              <a:t/>
            </a:r>
            <a:endParaRPr sz="1300">
              <a:solidFill>
                <a:schemeClr val="lt2"/>
              </a:solidFill>
            </a:endParaRPr>
          </a:p>
          <a:p>
            <a:pPr indent="0" lvl="0" marL="0" rtl="0" algn="l">
              <a:spcBef>
                <a:spcPts val="1200"/>
              </a:spcBef>
              <a:spcAft>
                <a:spcPts val="0"/>
              </a:spcAft>
              <a:buNone/>
            </a:pPr>
            <a:r>
              <a:t/>
            </a:r>
            <a:endParaRPr sz="1800">
              <a:solidFill>
                <a:schemeClr val="lt2"/>
              </a:solidFill>
            </a:endParaRPr>
          </a:p>
        </p:txBody>
      </p:sp>
      <p:pic>
        <p:nvPicPr>
          <p:cNvPr id="269" name="Google Shape;269;p31"/>
          <p:cNvPicPr preferRelativeResize="0"/>
          <p:nvPr/>
        </p:nvPicPr>
        <p:blipFill>
          <a:blip r:embed="rId3">
            <a:alphaModFix/>
          </a:blip>
          <a:stretch>
            <a:fillRect/>
          </a:stretch>
        </p:blipFill>
        <p:spPr>
          <a:xfrm>
            <a:off x="311700" y="1770025"/>
            <a:ext cx="4104951" cy="2484349"/>
          </a:xfrm>
          <a:prstGeom prst="rect">
            <a:avLst/>
          </a:prstGeom>
          <a:noFill/>
          <a:ln>
            <a:noFill/>
          </a:ln>
        </p:spPr>
      </p:pic>
      <p:sp>
        <p:nvSpPr>
          <p:cNvPr id="270" name="Google Shape;270;p31"/>
          <p:cNvSpPr txBox="1"/>
          <p:nvPr/>
        </p:nvSpPr>
        <p:spPr>
          <a:xfrm>
            <a:off x="889350" y="4301000"/>
            <a:ext cx="7365300" cy="68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solidFill>
                  <a:schemeClr val="lt2"/>
                </a:solidFill>
              </a:rPr>
              <a:t>Lowering the learning rate to </a:t>
            </a:r>
            <a:r>
              <a:rPr b="1" lang="en-GB" sz="1100">
                <a:solidFill>
                  <a:schemeClr val="lt2"/>
                </a:solidFill>
              </a:rPr>
              <a:t>0.0005</a:t>
            </a:r>
            <a:r>
              <a:rPr lang="en-GB" sz="1100">
                <a:solidFill>
                  <a:schemeClr val="lt2"/>
                </a:solidFill>
              </a:rPr>
              <a:t> slowed convergence, preventing the model from fully learning stock price patterns within </a:t>
            </a:r>
            <a:r>
              <a:rPr b="1" lang="en-GB" sz="1100">
                <a:solidFill>
                  <a:schemeClr val="lt2"/>
                </a:solidFill>
              </a:rPr>
              <a:t>50 epochs</a:t>
            </a:r>
            <a:r>
              <a:rPr lang="en-GB" sz="1100">
                <a:solidFill>
                  <a:schemeClr val="lt2"/>
                </a:solidFill>
              </a:rPr>
              <a:t>, leading to underfitting. The smaller updates caused less responsiveness to market fluctuations, reducing prediction accuracy. As a result, RMSE increased from </a:t>
            </a:r>
            <a:r>
              <a:rPr b="1" lang="en-GB" sz="1100">
                <a:solidFill>
                  <a:schemeClr val="lt2"/>
                </a:solidFill>
              </a:rPr>
              <a:t>0.92</a:t>
            </a:r>
            <a:r>
              <a:rPr lang="en-GB" sz="1100">
                <a:solidFill>
                  <a:schemeClr val="lt2"/>
                </a:solidFill>
              </a:rPr>
              <a:t> to </a:t>
            </a:r>
            <a:r>
              <a:rPr b="1" lang="en-GB" sz="1100">
                <a:solidFill>
                  <a:schemeClr val="lt2"/>
                </a:solidFill>
              </a:rPr>
              <a:t>1.23</a:t>
            </a:r>
            <a:r>
              <a:rPr lang="en-GB" sz="1100"/>
              <a:t> </a:t>
            </a:r>
            <a:endParaRPr sz="1800">
              <a:solidFill>
                <a:schemeClr val="lt2"/>
              </a:solidFill>
            </a:endParaRPr>
          </a:p>
        </p:txBody>
      </p:sp>
      <p:pic>
        <p:nvPicPr>
          <p:cNvPr id="271" name="Google Shape;271;p31"/>
          <p:cNvPicPr preferRelativeResize="0"/>
          <p:nvPr/>
        </p:nvPicPr>
        <p:blipFill>
          <a:blip r:embed="rId4">
            <a:alphaModFix/>
          </a:blip>
          <a:stretch>
            <a:fillRect/>
          </a:stretch>
        </p:blipFill>
        <p:spPr>
          <a:xfrm>
            <a:off x="4503775" y="1770025"/>
            <a:ext cx="4449276" cy="24843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What is LSTM?</a:t>
            </a:r>
            <a:endParaRPr/>
          </a:p>
        </p:txBody>
      </p:sp>
      <p:sp>
        <p:nvSpPr>
          <p:cNvPr id="141" name="Google Shape;141;p14"/>
          <p:cNvSpPr txBox="1"/>
          <p:nvPr>
            <p:ph idx="1" type="body"/>
          </p:nvPr>
        </p:nvSpPr>
        <p:spPr>
          <a:xfrm>
            <a:off x="366575" y="1209750"/>
            <a:ext cx="8520600" cy="3551100"/>
          </a:xfrm>
          <a:prstGeom prst="rect">
            <a:avLst/>
          </a:prstGeom>
        </p:spPr>
        <p:txBody>
          <a:bodyPr anchorCtr="0" anchor="t" bIns="91425" lIns="91425" spcFirstLastPara="1" rIns="91425" wrap="square" tIns="91425">
            <a:normAutofit/>
          </a:bodyPr>
          <a:lstStyle/>
          <a:p>
            <a:pPr indent="-330200" lvl="0" marL="457200" rtl="0" algn="l">
              <a:lnSpc>
                <a:spcPct val="200000"/>
              </a:lnSpc>
              <a:spcBef>
                <a:spcPts val="0"/>
              </a:spcBef>
              <a:spcAft>
                <a:spcPts val="0"/>
              </a:spcAft>
              <a:buSzPts val="1600"/>
              <a:buChar char="❖"/>
            </a:pPr>
            <a:r>
              <a:rPr lang="en-GB" sz="1600"/>
              <a:t>LSTM is a an advanced type of recurrent neural network (RNN) that can  learn long-term dependencies between time steps of sequence data.</a:t>
            </a:r>
            <a:endParaRPr sz="1600"/>
          </a:p>
          <a:p>
            <a:pPr indent="-330200" lvl="0" marL="457200" rtl="0" algn="l">
              <a:lnSpc>
                <a:spcPct val="200000"/>
              </a:lnSpc>
              <a:spcBef>
                <a:spcPts val="0"/>
              </a:spcBef>
              <a:spcAft>
                <a:spcPts val="0"/>
              </a:spcAft>
              <a:buSzPts val="1600"/>
              <a:buChar char="❖"/>
            </a:pPr>
            <a:r>
              <a:rPr lang="en-GB" sz="1600"/>
              <a:t>LSTMs are specifically engineered to address the vanishing gradient problem, which makes it difficult for standard RNNs to learn long-term dependencies in data.</a:t>
            </a:r>
            <a:endParaRPr sz="1600"/>
          </a:p>
          <a:p>
            <a:pPr indent="-330200" lvl="0" marL="457200" rtl="0" algn="l">
              <a:lnSpc>
                <a:spcPct val="200000"/>
              </a:lnSpc>
              <a:spcBef>
                <a:spcPts val="0"/>
              </a:spcBef>
              <a:spcAft>
                <a:spcPts val="0"/>
              </a:spcAft>
              <a:buSzPts val="1600"/>
              <a:buChar char="❖"/>
            </a:pPr>
            <a:r>
              <a:rPr lang="en-GB" sz="1600"/>
              <a:t>LTSM Utilizes "gates" to retain both short-term and long-term memory. </a:t>
            </a:r>
            <a:endParaRPr sz="1600"/>
          </a:p>
          <a:p>
            <a:pPr indent="-311150" lvl="0" marL="457200" rtl="0" algn="l">
              <a:lnSpc>
                <a:spcPct val="150000"/>
              </a:lnSpc>
              <a:spcBef>
                <a:spcPts val="0"/>
              </a:spcBef>
              <a:spcAft>
                <a:spcPts val="0"/>
              </a:spcAft>
              <a:buSzPts val="1300"/>
              <a:buChar char="❖"/>
            </a:pPr>
            <a:r>
              <a:rPr lang="en-GB" sz="1800"/>
              <a:t> </a:t>
            </a:r>
            <a:r>
              <a:rPr lang="en-GB" sz="1608"/>
              <a:t>Gates: Control the flow of information into and out of the memory cell.</a:t>
            </a:r>
            <a:endParaRPr sz="1708"/>
          </a:p>
          <a:p>
            <a:pPr indent="0" lvl="0" marL="0" rtl="0" algn="l">
              <a:lnSpc>
                <a:spcPct val="150000"/>
              </a:lnSpc>
              <a:spcBef>
                <a:spcPts val="1200"/>
              </a:spcBef>
              <a:spcAft>
                <a:spcPts val="1200"/>
              </a:spcAft>
              <a:buNone/>
            </a:pPr>
            <a:r>
              <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2"/>
          <p:cNvSpPr txBox="1"/>
          <p:nvPr>
            <p:ph idx="4294967295" type="body"/>
          </p:nvPr>
        </p:nvSpPr>
        <p:spPr>
          <a:xfrm>
            <a:off x="311700" y="846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solidFill>
                  <a:srgbClr val="FFFFFF"/>
                </a:solidFill>
              </a:rPr>
              <a:t>Batch Size </a:t>
            </a:r>
            <a:endParaRPr b="1">
              <a:solidFill>
                <a:srgbClr val="FFFFFF"/>
              </a:solidFill>
            </a:endParaRPr>
          </a:p>
          <a:p>
            <a:pPr indent="0" lvl="0" marL="0" rtl="0" algn="l">
              <a:spcBef>
                <a:spcPts val="1200"/>
              </a:spcBef>
              <a:spcAft>
                <a:spcPts val="0"/>
              </a:spcAft>
              <a:buNone/>
            </a:pPr>
            <a:r>
              <a:t/>
            </a:r>
            <a:endParaRPr sz="1100"/>
          </a:p>
          <a:p>
            <a:pPr indent="0" lvl="0" marL="457200" rtl="0" algn="l">
              <a:spcBef>
                <a:spcPts val="1200"/>
              </a:spcBef>
              <a:spcAft>
                <a:spcPts val="0"/>
              </a:spcAft>
              <a:buNone/>
            </a:pPr>
            <a:r>
              <a:t/>
            </a:r>
            <a:endParaRPr sz="1100"/>
          </a:p>
          <a:p>
            <a:pPr indent="0" lvl="0" marL="0" rtl="0" algn="l">
              <a:spcBef>
                <a:spcPts val="1200"/>
              </a:spcBef>
              <a:spcAft>
                <a:spcPts val="0"/>
              </a:spcAft>
              <a:buNone/>
            </a:pPr>
            <a:r>
              <a:t/>
            </a:r>
            <a:endParaRPr b="1" sz="1100">
              <a:solidFill>
                <a:srgbClr val="000000"/>
              </a:solidFill>
            </a:endParaRPr>
          </a:p>
          <a:p>
            <a:pPr indent="0" lvl="0" marL="0" rtl="0" algn="l">
              <a:spcBef>
                <a:spcPts val="1200"/>
              </a:spcBef>
              <a:spcAft>
                <a:spcPts val="0"/>
              </a:spcAft>
              <a:buNone/>
            </a:pPr>
            <a:r>
              <a:t/>
            </a:r>
            <a:endParaRPr b="1" sz="1100">
              <a:solidFill>
                <a:srgbClr val="000000"/>
              </a:solidFill>
            </a:endParaRPr>
          </a:p>
          <a:p>
            <a:pPr indent="0" lvl="0" marL="457200" rtl="0" algn="l">
              <a:spcBef>
                <a:spcPts val="1200"/>
              </a:spcBef>
              <a:spcAft>
                <a:spcPts val="1200"/>
              </a:spcAft>
              <a:buNone/>
            </a:pPr>
            <a:r>
              <a:t/>
            </a:r>
            <a:endParaRPr/>
          </a:p>
        </p:txBody>
      </p:sp>
      <p:sp>
        <p:nvSpPr>
          <p:cNvPr id="277" name="Google Shape;277;p32"/>
          <p:cNvSpPr txBox="1"/>
          <p:nvPr/>
        </p:nvSpPr>
        <p:spPr>
          <a:xfrm>
            <a:off x="4613700" y="452150"/>
            <a:ext cx="4257000" cy="102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lang="en-GB" sz="1300" u="sng">
                <a:solidFill>
                  <a:schemeClr val="lt2"/>
                </a:solidFill>
              </a:rPr>
              <a:t>Modified Configuration (Higher Batch Size)</a:t>
            </a:r>
            <a:endParaRPr sz="1300" u="sng">
              <a:solidFill>
                <a:schemeClr val="lt2"/>
              </a:solidFill>
            </a:endParaRPr>
          </a:p>
          <a:p>
            <a:pPr indent="-298450" lvl="0" marL="457200" rtl="0" algn="l">
              <a:lnSpc>
                <a:spcPct val="115000"/>
              </a:lnSpc>
              <a:spcBef>
                <a:spcPts val="1200"/>
              </a:spcBef>
              <a:spcAft>
                <a:spcPts val="0"/>
              </a:spcAft>
              <a:buClr>
                <a:schemeClr val="lt2"/>
              </a:buClr>
              <a:buSzPts val="1100"/>
              <a:buChar char="●"/>
            </a:pPr>
            <a:r>
              <a:rPr lang="en-GB" sz="1100">
                <a:solidFill>
                  <a:schemeClr val="lt2"/>
                </a:solidFill>
              </a:rPr>
              <a:t>Learning Rate: 0.001 (Default in Adam optimizer)</a:t>
            </a:r>
            <a:endParaRPr sz="1100">
              <a:solidFill>
                <a:schemeClr val="lt2"/>
              </a:solidFill>
            </a:endParaRPr>
          </a:p>
          <a:p>
            <a:pPr indent="-298450" lvl="0" marL="457200" rtl="0" algn="l">
              <a:lnSpc>
                <a:spcPct val="115000"/>
              </a:lnSpc>
              <a:spcBef>
                <a:spcPts val="0"/>
              </a:spcBef>
              <a:spcAft>
                <a:spcPts val="0"/>
              </a:spcAft>
              <a:buClr>
                <a:schemeClr val="lt2"/>
              </a:buClr>
              <a:buSzPts val="1100"/>
              <a:buChar char="●"/>
            </a:pPr>
            <a:r>
              <a:rPr lang="en-GB" sz="1100">
                <a:solidFill>
                  <a:schemeClr val="lt2"/>
                </a:solidFill>
              </a:rPr>
              <a:t>Number of LSTM Layers: 2 (Unchanged)</a:t>
            </a:r>
            <a:endParaRPr sz="1100">
              <a:solidFill>
                <a:schemeClr val="lt2"/>
              </a:solidFill>
            </a:endParaRPr>
          </a:p>
          <a:p>
            <a:pPr indent="-298450" lvl="0" marL="457200" rtl="0" algn="l">
              <a:lnSpc>
                <a:spcPct val="115000"/>
              </a:lnSpc>
              <a:spcBef>
                <a:spcPts val="0"/>
              </a:spcBef>
              <a:spcAft>
                <a:spcPts val="0"/>
              </a:spcAft>
              <a:buClr>
                <a:schemeClr val="lt2"/>
              </a:buClr>
              <a:buSzPts val="1100"/>
              <a:buChar char="●"/>
            </a:pPr>
            <a:r>
              <a:rPr lang="en-GB" sz="1100">
                <a:solidFill>
                  <a:schemeClr val="lt2"/>
                </a:solidFill>
              </a:rPr>
              <a:t>Epochs: 50 (Unchanged)</a:t>
            </a:r>
            <a:endParaRPr sz="1100">
              <a:solidFill>
                <a:schemeClr val="lt2"/>
              </a:solidFill>
            </a:endParaRPr>
          </a:p>
          <a:p>
            <a:pPr indent="-298450" lvl="0" marL="457200" rtl="0" algn="l">
              <a:lnSpc>
                <a:spcPct val="115000"/>
              </a:lnSpc>
              <a:spcBef>
                <a:spcPts val="0"/>
              </a:spcBef>
              <a:spcAft>
                <a:spcPts val="0"/>
              </a:spcAft>
              <a:buClr>
                <a:schemeClr val="lt2"/>
              </a:buClr>
              <a:buSzPts val="1100"/>
              <a:buChar char="●"/>
            </a:pPr>
            <a:r>
              <a:rPr b="1" lang="en-GB" sz="1100">
                <a:solidFill>
                  <a:schemeClr val="lt2"/>
                </a:solidFill>
              </a:rPr>
              <a:t>Batch Size: 64</a:t>
            </a:r>
            <a:endParaRPr b="1" sz="1100">
              <a:solidFill>
                <a:schemeClr val="lt2"/>
              </a:solidFill>
            </a:endParaRPr>
          </a:p>
          <a:p>
            <a:pPr indent="0" lvl="0" marL="0" rtl="0" algn="l">
              <a:spcBef>
                <a:spcPts val="1200"/>
              </a:spcBef>
              <a:spcAft>
                <a:spcPts val="0"/>
              </a:spcAft>
              <a:buNone/>
            </a:pPr>
            <a:r>
              <a:t/>
            </a:r>
            <a:endParaRPr sz="1800">
              <a:solidFill>
                <a:schemeClr val="lt2"/>
              </a:solidFill>
            </a:endParaRPr>
          </a:p>
        </p:txBody>
      </p:sp>
      <p:sp>
        <p:nvSpPr>
          <p:cNvPr id="278" name="Google Shape;278;p32"/>
          <p:cNvSpPr txBox="1"/>
          <p:nvPr/>
        </p:nvSpPr>
        <p:spPr>
          <a:xfrm>
            <a:off x="315000" y="452150"/>
            <a:ext cx="4257000" cy="102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GB" sz="1300" u="sng">
                <a:solidFill>
                  <a:schemeClr val="lt2"/>
                </a:solidFill>
              </a:rPr>
              <a:t>Default Settings</a:t>
            </a:r>
            <a:endParaRPr sz="1300" u="sng">
              <a:solidFill>
                <a:schemeClr val="lt2"/>
              </a:solidFill>
            </a:endParaRPr>
          </a:p>
          <a:p>
            <a:pPr indent="-298450" lvl="0" marL="457200" rtl="0" algn="l">
              <a:lnSpc>
                <a:spcPct val="115000"/>
              </a:lnSpc>
              <a:spcBef>
                <a:spcPts val="1200"/>
              </a:spcBef>
              <a:spcAft>
                <a:spcPts val="0"/>
              </a:spcAft>
              <a:buClr>
                <a:schemeClr val="lt2"/>
              </a:buClr>
              <a:buSzPts val="1100"/>
              <a:buChar char="●"/>
            </a:pPr>
            <a:r>
              <a:rPr lang="en-GB" sz="1100">
                <a:solidFill>
                  <a:schemeClr val="lt2"/>
                </a:solidFill>
              </a:rPr>
              <a:t>Learning Rate: 0.001 (Default in Adam optimizer)</a:t>
            </a:r>
            <a:endParaRPr sz="1100">
              <a:solidFill>
                <a:schemeClr val="lt2"/>
              </a:solidFill>
            </a:endParaRPr>
          </a:p>
          <a:p>
            <a:pPr indent="-298450" lvl="0" marL="457200" rtl="0" algn="l">
              <a:lnSpc>
                <a:spcPct val="115000"/>
              </a:lnSpc>
              <a:spcBef>
                <a:spcPts val="0"/>
              </a:spcBef>
              <a:spcAft>
                <a:spcPts val="0"/>
              </a:spcAft>
              <a:buClr>
                <a:schemeClr val="lt2"/>
              </a:buClr>
              <a:buSzPts val="1100"/>
              <a:buChar char="●"/>
            </a:pPr>
            <a:r>
              <a:rPr lang="en-GB" sz="1100">
                <a:solidFill>
                  <a:schemeClr val="lt2"/>
                </a:solidFill>
              </a:rPr>
              <a:t>Number of LSTM Layers: 2</a:t>
            </a:r>
            <a:endParaRPr sz="1100">
              <a:solidFill>
                <a:schemeClr val="lt2"/>
              </a:solidFill>
            </a:endParaRPr>
          </a:p>
          <a:p>
            <a:pPr indent="-298450" lvl="0" marL="457200" rtl="0" algn="l">
              <a:lnSpc>
                <a:spcPct val="115000"/>
              </a:lnSpc>
              <a:spcBef>
                <a:spcPts val="0"/>
              </a:spcBef>
              <a:spcAft>
                <a:spcPts val="0"/>
              </a:spcAft>
              <a:buClr>
                <a:schemeClr val="lt2"/>
              </a:buClr>
              <a:buSzPts val="1100"/>
              <a:buChar char="●"/>
            </a:pPr>
            <a:r>
              <a:rPr lang="en-GB" sz="1100">
                <a:solidFill>
                  <a:schemeClr val="lt2"/>
                </a:solidFill>
              </a:rPr>
              <a:t>Epochs: 50</a:t>
            </a:r>
            <a:endParaRPr sz="1100">
              <a:solidFill>
                <a:schemeClr val="lt2"/>
              </a:solidFill>
            </a:endParaRPr>
          </a:p>
          <a:p>
            <a:pPr indent="-298450" lvl="0" marL="457200" rtl="0" algn="l">
              <a:lnSpc>
                <a:spcPct val="115000"/>
              </a:lnSpc>
              <a:spcBef>
                <a:spcPts val="0"/>
              </a:spcBef>
              <a:spcAft>
                <a:spcPts val="0"/>
              </a:spcAft>
              <a:buClr>
                <a:schemeClr val="lt2"/>
              </a:buClr>
              <a:buSzPts val="1100"/>
              <a:buChar char="●"/>
            </a:pPr>
            <a:r>
              <a:rPr b="1" lang="en-GB" sz="1100">
                <a:solidFill>
                  <a:schemeClr val="lt2"/>
                </a:solidFill>
              </a:rPr>
              <a:t>Batch Size: 32</a:t>
            </a:r>
            <a:endParaRPr b="1" sz="1100">
              <a:solidFill>
                <a:schemeClr val="lt2"/>
              </a:solidFill>
            </a:endParaRPr>
          </a:p>
          <a:p>
            <a:pPr indent="0" lvl="0" marL="457200" rtl="0" algn="l">
              <a:lnSpc>
                <a:spcPct val="115000"/>
              </a:lnSpc>
              <a:spcBef>
                <a:spcPts val="1200"/>
              </a:spcBef>
              <a:spcAft>
                <a:spcPts val="0"/>
              </a:spcAft>
              <a:buNone/>
            </a:pPr>
            <a:r>
              <a:t/>
            </a:r>
            <a:endParaRPr sz="1300">
              <a:solidFill>
                <a:schemeClr val="lt2"/>
              </a:solidFill>
            </a:endParaRPr>
          </a:p>
          <a:p>
            <a:pPr indent="0" lvl="0" marL="0" rtl="0" algn="l">
              <a:spcBef>
                <a:spcPts val="1200"/>
              </a:spcBef>
              <a:spcAft>
                <a:spcPts val="0"/>
              </a:spcAft>
              <a:buNone/>
            </a:pPr>
            <a:r>
              <a:t/>
            </a:r>
            <a:endParaRPr sz="1800">
              <a:solidFill>
                <a:schemeClr val="lt2"/>
              </a:solidFill>
            </a:endParaRPr>
          </a:p>
        </p:txBody>
      </p:sp>
      <p:pic>
        <p:nvPicPr>
          <p:cNvPr id="279" name="Google Shape;279;p32"/>
          <p:cNvPicPr preferRelativeResize="0"/>
          <p:nvPr/>
        </p:nvPicPr>
        <p:blipFill>
          <a:blip r:embed="rId3">
            <a:alphaModFix/>
          </a:blip>
          <a:stretch>
            <a:fillRect/>
          </a:stretch>
        </p:blipFill>
        <p:spPr>
          <a:xfrm>
            <a:off x="311700" y="1770025"/>
            <a:ext cx="4104951" cy="2484349"/>
          </a:xfrm>
          <a:prstGeom prst="rect">
            <a:avLst/>
          </a:prstGeom>
          <a:noFill/>
          <a:ln>
            <a:noFill/>
          </a:ln>
        </p:spPr>
      </p:pic>
      <p:sp>
        <p:nvSpPr>
          <p:cNvPr id="280" name="Google Shape;280;p32"/>
          <p:cNvSpPr txBox="1"/>
          <p:nvPr/>
        </p:nvSpPr>
        <p:spPr>
          <a:xfrm>
            <a:off x="889350" y="4301000"/>
            <a:ext cx="7365300" cy="68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solidFill>
                  <a:schemeClr val="lt2"/>
                </a:solidFill>
              </a:rPr>
              <a:t>Increasing the batch size from </a:t>
            </a:r>
            <a:r>
              <a:rPr b="1" lang="en-GB" sz="1100">
                <a:solidFill>
                  <a:schemeClr val="lt2"/>
                </a:solidFill>
              </a:rPr>
              <a:t>32 to 64</a:t>
            </a:r>
            <a:r>
              <a:rPr lang="en-GB" sz="1100">
                <a:solidFill>
                  <a:schemeClr val="lt2"/>
                </a:solidFill>
              </a:rPr>
              <a:t> led to a higher RMSE (</a:t>
            </a:r>
            <a:r>
              <a:rPr b="1" lang="en-GB" sz="1100">
                <a:solidFill>
                  <a:schemeClr val="lt2"/>
                </a:solidFill>
              </a:rPr>
              <a:t>0.92 → 1.21</a:t>
            </a:r>
            <a:r>
              <a:rPr lang="en-GB" sz="1100">
                <a:solidFill>
                  <a:schemeClr val="lt2"/>
                </a:solidFill>
              </a:rPr>
              <a:t>), indicating a slight drop in accuracy. The larger batch size made training smoother but reduced the model's ability to capture fine stock price fluctuations. This suggests that </a:t>
            </a:r>
            <a:r>
              <a:rPr b="1" lang="en-GB" sz="1100">
                <a:solidFill>
                  <a:schemeClr val="lt2"/>
                </a:solidFill>
              </a:rPr>
              <a:t>batch size = 32</a:t>
            </a:r>
            <a:r>
              <a:rPr lang="en-GB" sz="1100">
                <a:solidFill>
                  <a:schemeClr val="lt2"/>
                </a:solidFill>
              </a:rPr>
              <a:t> provides better generalization for this dataset.</a:t>
            </a:r>
            <a:endParaRPr sz="1800">
              <a:solidFill>
                <a:schemeClr val="lt2"/>
              </a:solidFill>
            </a:endParaRPr>
          </a:p>
        </p:txBody>
      </p:sp>
      <p:pic>
        <p:nvPicPr>
          <p:cNvPr id="281" name="Google Shape;281;p32"/>
          <p:cNvPicPr preferRelativeResize="0"/>
          <p:nvPr/>
        </p:nvPicPr>
        <p:blipFill>
          <a:blip r:embed="rId4">
            <a:alphaModFix/>
          </a:blip>
          <a:stretch>
            <a:fillRect/>
          </a:stretch>
        </p:blipFill>
        <p:spPr>
          <a:xfrm>
            <a:off x="4545550" y="1770025"/>
            <a:ext cx="4393326" cy="24843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3"/>
          <p:cNvSpPr txBox="1"/>
          <p:nvPr>
            <p:ph idx="4294967295" type="body"/>
          </p:nvPr>
        </p:nvSpPr>
        <p:spPr>
          <a:xfrm>
            <a:off x="311700" y="846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solidFill>
                  <a:srgbClr val="FFFFFF"/>
                </a:solidFill>
              </a:rPr>
              <a:t>Amount of Layers</a:t>
            </a:r>
            <a:endParaRPr b="1">
              <a:solidFill>
                <a:srgbClr val="FFFFFF"/>
              </a:solidFill>
            </a:endParaRPr>
          </a:p>
          <a:p>
            <a:pPr indent="0" lvl="0" marL="0" rtl="0" algn="l">
              <a:spcBef>
                <a:spcPts val="1200"/>
              </a:spcBef>
              <a:spcAft>
                <a:spcPts val="0"/>
              </a:spcAft>
              <a:buNone/>
            </a:pPr>
            <a:r>
              <a:t/>
            </a:r>
            <a:endParaRPr sz="1100"/>
          </a:p>
          <a:p>
            <a:pPr indent="0" lvl="0" marL="457200" rtl="0" algn="l">
              <a:spcBef>
                <a:spcPts val="1200"/>
              </a:spcBef>
              <a:spcAft>
                <a:spcPts val="0"/>
              </a:spcAft>
              <a:buNone/>
            </a:pPr>
            <a:r>
              <a:t/>
            </a:r>
            <a:endParaRPr sz="1100"/>
          </a:p>
          <a:p>
            <a:pPr indent="0" lvl="0" marL="0" rtl="0" algn="l">
              <a:spcBef>
                <a:spcPts val="1200"/>
              </a:spcBef>
              <a:spcAft>
                <a:spcPts val="0"/>
              </a:spcAft>
              <a:buNone/>
            </a:pPr>
            <a:r>
              <a:t/>
            </a:r>
            <a:endParaRPr b="1" sz="1100">
              <a:solidFill>
                <a:srgbClr val="000000"/>
              </a:solidFill>
            </a:endParaRPr>
          </a:p>
          <a:p>
            <a:pPr indent="0" lvl="0" marL="0" rtl="0" algn="l">
              <a:spcBef>
                <a:spcPts val="1200"/>
              </a:spcBef>
              <a:spcAft>
                <a:spcPts val="0"/>
              </a:spcAft>
              <a:buNone/>
            </a:pPr>
            <a:r>
              <a:t/>
            </a:r>
            <a:endParaRPr b="1" sz="1100">
              <a:solidFill>
                <a:srgbClr val="000000"/>
              </a:solidFill>
            </a:endParaRPr>
          </a:p>
          <a:p>
            <a:pPr indent="0" lvl="0" marL="457200" rtl="0" algn="l">
              <a:spcBef>
                <a:spcPts val="1200"/>
              </a:spcBef>
              <a:spcAft>
                <a:spcPts val="1200"/>
              </a:spcAft>
              <a:buNone/>
            </a:pPr>
            <a:r>
              <a:t/>
            </a:r>
            <a:endParaRPr/>
          </a:p>
        </p:txBody>
      </p:sp>
      <p:sp>
        <p:nvSpPr>
          <p:cNvPr id="287" name="Google Shape;287;p33"/>
          <p:cNvSpPr txBox="1"/>
          <p:nvPr/>
        </p:nvSpPr>
        <p:spPr>
          <a:xfrm>
            <a:off x="4613700" y="452150"/>
            <a:ext cx="4257000" cy="102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lang="en-GB" sz="1300" u="sng">
                <a:solidFill>
                  <a:schemeClr val="lt2"/>
                </a:solidFill>
              </a:rPr>
              <a:t>Modified Configuration (Extra Layer)</a:t>
            </a:r>
            <a:endParaRPr sz="1300" u="sng">
              <a:solidFill>
                <a:schemeClr val="lt2"/>
              </a:solidFill>
            </a:endParaRPr>
          </a:p>
          <a:p>
            <a:pPr indent="-298450" lvl="0" marL="457200" rtl="0" algn="l">
              <a:lnSpc>
                <a:spcPct val="115000"/>
              </a:lnSpc>
              <a:spcBef>
                <a:spcPts val="1200"/>
              </a:spcBef>
              <a:spcAft>
                <a:spcPts val="0"/>
              </a:spcAft>
              <a:buClr>
                <a:schemeClr val="lt2"/>
              </a:buClr>
              <a:buSzPts val="1100"/>
              <a:buChar char="●"/>
            </a:pPr>
            <a:r>
              <a:rPr lang="en-GB" sz="1100">
                <a:solidFill>
                  <a:schemeClr val="lt2"/>
                </a:solidFill>
              </a:rPr>
              <a:t>Learning Rate: 0.001 (Default in Adam optimizer)</a:t>
            </a:r>
            <a:endParaRPr sz="1100">
              <a:solidFill>
                <a:schemeClr val="lt2"/>
              </a:solidFill>
            </a:endParaRPr>
          </a:p>
          <a:p>
            <a:pPr indent="-298450" lvl="0" marL="457200" rtl="0" algn="l">
              <a:lnSpc>
                <a:spcPct val="115000"/>
              </a:lnSpc>
              <a:spcBef>
                <a:spcPts val="0"/>
              </a:spcBef>
              <a:spcAft>
                <a:spcPts val="0"/>
              </a:spcAft>
              <a:buClr>
                <a:schemeClr val="lt2"/>
              </a:buClr>
              <a:buSzPts val="1100"/>
              <a:buChar char="●"/>
            </a:pPr>
            <a:r>
              <a:rPr b="1" lang="en-GB" sz="1100">
                <a:solidFill>
                  <a:schemeClr val="lt2"/>
                </a:solidFill>
              </a:rPr>
              <a:t>Number of LSTM Layers: 3 </a:t>
            </a:r>
            <a:endParaRPr b="1" sz="1100">
              <a:solidFill>
                <a:schemeClr val="lt2"/>
              </a:solidFill>
            </a:endParaRPr>
          </a:p>
          <a:p>
            <a:pPr indent="-298450" lvl="0" marL="457200" rtl="0" algn="l">
              <a:lnSpc>
                <a:spcPct val="115000"/>
              </a:lnSpc>
              <a:spcBef>
                <a:spcPts val="0"/>
              </a:spcBef>
              <a:spcAft>
                <a:spcPts val="0"/>
              </a:spcAft>
              <a:buClr>
                <a:schemeClr val="lt2"/>
              </a:buClr>
              <a:buSzPts val="1100"/>
              <a:buChar char="●"/>
            </a:pPr>
            <a:r>
              <a:rPr lang="en-GB" sz="1100">
                <a:solidFill>
                  <a:schemeClr val="lt2"/>
                </a:solidFill>
              </a:rPr>
              <a:t>Epochs: 50 (Unchanged)</a:t>
            </a:r>
            <a:endParaRPr sz="1100">
              <a:solidFill>
                <a:schemeClr val="lt2"/>
              </a:solidFill>
            </a:endParaRPr>
          </a:p>
          <a:p>
            <a:pPr indent="-298450" lvl="0" marL="457200" rtl="0" algn="l">
              <a:lnSpc>
                <a:spcPct val="115000"/>
              </a:lnSpc>
              <a:spcBef>
                <a:spcPts val="0"/>
              </a:spcBef>
              <a:spcAft>
                <a:spcPts val="0"/>
              </a:spcAft>
              <a:buClr>
                <a:schemeClr val="lt2"/>
              </a:buClr>
              <a:buSzPts val="1100"/>
              <a:buChar char="●"/>
            </a:pPr>
            <a:r>
              <a:rPr lang="en-GB" sz="1100">
                <a:solidFill>
                  <a:schemeClr val="lt2"/>
                </a:solidFill>
              </a:rPr>
              <a:t>Batch Size: 32</a:t>
            </a:r>
            <a:endParaRPr sz="1100">
              <a:solidFill>
                <a:schemeClr val="lt2"/>
              </a:solidFill>
            </a:endParaRPr>
          </a:p>
          <a:p>
            <a:pPr indent="0" lvl="0" marL="0" rtl="0" algn="l">
              <a:spcBef>
                <a:spcPts val="1200"/>
              </a:spcBef>
              <a:spcAft>
                <a:spcPts val="0"/>
              </a:spcAft>
              <a:buNone/>
            </a:pPr>
            <a:r>
              <a:t/>
            </a:r>
            <a:endParaRPr sz="1800">
              <a:solidFill>
                <a:schemeClr val="lt2"/>
              </a:solidFill>
            </a:endParaRPr>
          </a:p>
        </p:txBody>
      </p:sp>
      <p:sp>
        <p:nvSpPr>
          <p:cNvPr id="288" name="Google Shape;288;p33"/>
          <p:cNvSpPr txBox="1"/>
          <p:nvPr/>
        </p:nvSpPr>
        <p:spPr>
          <a:xfrm>
            <a:off x="315000" y="452150"/>
            <a:ext cx="4257000" cy="102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GB" sz="1300" u="sng">
                <a:solidFill>
                  <a:schemeClr val="lt2"/>
                </a:solidFill>
              </a:rPr>
              <a:t>Default Settings</a:t>
            </a:r>
            <a:endParaRPr sz="1300" u="sng">
              <a:solidFill>
                <a:schemeClr val="lt2"/>
              </a:solidFill>
            </a:endParaRPr>
          </a:p>
          <a:p>
            <a:pPr indent="-298450" lvl="0" marL="457200" rtl="0" algn="l">
              <a:lnSpc>
                <a:spcPct val="115000"/>
              </a:lnSpc>
              <a:spcBef>
                <a:spcPts val="1200"/>
              </a:spcBef>
              <a:spcAft>
                <a:spcPts val="0"/>
              </a:spcAft>
              <a:buClr>
                <a:schemeClr val="lt2"/>
              </a:buClr>
              <a:buSzPts val="1100"/>
              <a:buChar char="●"/>
            </a:pPr>
            <a:r>
              <a:rPr lang="en-GB" sz="1100">
                <a:solidFill>
                  <a:schemeClr val="lt2"/>
                </a:solidFill>
              </a:rPr>
              <a:t>Learning Rate: 0.001 (Default in Adam optimizer)</a:t>
            </a:r>
            <a:endParaRPr sz="1100">
              <a:solidFill>
                <a:schemeClr val="lt2"/>
              </a:solidFill>
            </a:endParaRPr>
          </a:p>
          <a:p>
            <a:pPr indent="-298450" lvl="0" marL="457200" rtl="0" algn="l">
              <a:lnSpc>
                <a:spcPct val="115000"/>
              </a:lnSpc>
              <a:spcBef>
                <a:spcPts val="0"/>
              </a:spcBef>
              <a:spcAft>
                <a:spcPts val="0"/>
              </a:spcAft>
              <a:buClr>
                <a:schemeClr val="lt2"/>
              </a:buClr>
              <a:buSzPts val="1100"/>
              <a:buChar char="●"/>
            </a:pPr>
            <a:r>
              <a:rPr lang="en-GB" sz="1100">
                <a:solidFill>
                  <a:schemeClr val="lt2"/>
                </a:solidFill>
              </a:rPr>
              <a:t>Number of LSTM Layers: 2</a:t>
            </a:r>
            <a:endParaRPr sz="1100">
              <a:solidFill>
                <a:schemeClr val="lt2"/>
              </a:solidFill>
            </a:endParaRPr>
          </a:p>
          <a:p>
            <a:pPr indent="-298450" lvl="0" marL="457200" rtl="0" algn="l">
              <a:lnSpc>
                <a:spcPct val="115000"/>
              </a:lnSpc>
              <a:spcBef>
                <a:spcPts val="0"/>
              </a:spcBef>
              <a:spcAft>
                <a:spcPts val="0"/>
              </a:spcAft>
              <a:buClr>
                <a:schemeClr val="lt2"/>
              </a:buClr>
              <a:buSzPts val="1100"/>
              <a:buChar char="●"/>
            </a:pPr>
            <a:r>
              <a:rPr lang="en-GB" sz="1100">
                <a:solidFill>
                  <a:schemeClr val="lt2"/>
                </a:solidFill>
              </a:rPr>
              <a:t>Epochs: 50</a:t>
            </a:r>
            <a:endParaRPr sz="1100">
              <a:solidFill>
                <a:schemeClr val="lt2"/>
              </a:solidFill>
            </a:endParaRPr>
          </a:p>
          <a:p>
            <a:pPr indent="-298450" lvl="0" marL="457200" rtl="0" algn="l">
              <a:lnSpc>
                <a:spcPct val="115000"/>
              </a:lnSpc>
              <a:spcBef>
                <a:spcPts val="0"/>
              </a:spcBef>
              <a:spcAft>
                <a:spcPts val="0"/>
              </a:spcAft>
              <a:buClr>
                <a:schemeClr val="lt2"/>
              </a:buClr>
              <a:buSzPts val="1100"/>
              <a:buChar char="●"/>
            </a:pPr>
            <a:r>
              <a:rPr lang="en-GB" sz="1100">
                <a:solidFill>
                  <a:schemeClr val="lt2"/>
                </a:solidFill>
              </a:rPr>
              <a:t>Batch Size: 32</a:t>
            </a:r>
            <a:endParaRPr sz="1100">
              <a:solidFill>
                <a:schemeClr val="lt2"/>
              </a:solidFill>
            </a:endParaRPr>
          </a:p>
          <a:p>
            <a:pPr indent="0" lvl="0" marL="457200" rtl="0" algn="l">
              <a:lnSpc>
                <a:spcPct val="115000"/>
              </a:lnSpc>
              <a:spcBef>
                <a:spcPts val="1200"/>
              </a:spcBef>
              <a:spcAft>
                <a:spcPts val="0"/>
              </a:spcAft>
              <a:buNone/>
            </a:pPr>
            <a:r>
              <a:t/>
            </a:r>
            <a:endParaRPr sz="1300">
              <a:solidFill>
                <a:schemeClr val="lt2"/>
              </a:solidFill>
            </a:endParaRPr>
          </a:p>
          <a:p>
            <a:pPr indent="0" lvl="0" marL="0" rtl="0" algn="l">
              <a:spcBef>
                <a:spcPts val="1200"/>
              </a:spcBef>
              <a:spcAft>
                <a:spcPts val="0"/>
              </a:spcAft>
              <a:buNone/>
            </a:pPr>
            <a:r>
              <a:t/>
            </a:r>
            <a:endParaRPr sz="1800">
              <a:solidFill>
                <a:schemeClr val="lt2"/>
              </a:solidFill>
            </a:endParaRPr>
          </a:p>
        </p:txBody>
      </p:sp>
      <p:pic>
        <p:nvPicPr>
          <p:cNvPr id="289" name="Google Shape;289;p33"/>
          <p:cNvPicPr preferRelativeResize="0"/>
          <p:nvPr/>
        </p:nvPicPr>
        <p:blipFill>
          <a:blip r:embed="rId3">
            <a:alphaModFix/>
          </a:blip>
          <a:stretch>
            <a:fillRect/>
          </a:stretch>
        </p:blipFill>
        <p:spPr>
          <a:xfrm>
            <a:off x="311700" y="1770025"/>
            <a:ext cx="4104951" cy="2484349"/>
          </a:xfrm>
          <a:prstGeom prst="rect">
            <a:avLst/>
          </a:prstGeom>
          <a:noFill/>
          <a:ln>
            <a:noFill/>
          </a:ln>
        </p:spPr>
      </p:pic>
      <p:sp>
        <p:nvSpPr>
          <p:cNvPr id="290" name="Google Shape;290;p33"/>
          <p:cNvSpPr txBox="1"/>
          <p:nvPr/>
        </p:nvSpPr>
        <p:spPr>
          <a:xfrm>
            <a:off x="889350" y="4301000"/>
            <a:ext cx="7365300" cy="68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solidFill>
                  <a:schemeClr val="lt2"/>
                </a:solidFill>
              </a:rPr>
              <a:t>Adding an extra LSTM layer increased RMSE from </a:t>
            </a:r>
            <a:r>
              <a:rPr b="1" lang="en-GB" sz="1100">
                <a:solidFill>
                  <a:schemeClr val="lt2"/>
                </a:solidFill>
              </a:rPr>
              <a:t>0.92 to 1.65</a:t>
            </a:r>
            <a:r>
              <a:rPr lang="en-GB" sz="1100">
                <a:solidFill>
                  <a:schemeClr val="lt2"/>
                </a:solidFill>
              </a:rPr>
              <a:t>, reducing model accuracy. The deeper network may have overfitted or struggled to generalize stock price patterns effectively. </a:t>
            </a:r>
            <a:endParaRPr sz="1800">
              <a:solidFill>
                <a:schemeClr val="lt2"/>
              </a:solidFill>
            </a:endParaRPr>
          </a:p>
        </p:txBody>
      </p:sp>
      <p:pic>
        <p:nvPicPr>
          <p:cNvPr id="291" name="Google Shape;291;p33"/>
          <p:cNvPicPr preferRelativeResize="0"/>
          <p:nvPr/>
        </p:nvPicPr>
        <p:blipFill>
          <a:blip r:embed="rId4">
            <a:alphaModFix/>
          </a:blip>
          <a:stretch>
            <a:fillRect/>
          </a:stretch>
        </p:blipFill>
        <p:spPr>
          <a:xfrm>
            <a:off x="4526600" y="1781925"/>
            <a:ext cx="4431201" cy="24843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4"/>
          <p:cNvSpPr txBox="1"/>
          <p:nvPr>
            <p:ph idx="4294967295" type="title"/>
          </p:nvPr>
        </p:nvSpPr>
        <p:spPr>
          <a:xfrm>
            <a:off x="704950" y="405425"/>
            <a:ext cx="757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2500"/>
              <a:t>Limitations of Using LSTM for Stock Price Prediction</a:t>
            </a:r>
            <a:endParaRPr sz="4200"/>
          </a:p>
        </p:txBody>
      </p:sp>
      <p:sp>
        <p:nvSpPr>
          <p:cNvPr id="297" name="Google Shape;297;p34"/>
          <p:cNvSpPr txBox="1"/>
          <p:nvPr>
            <p:ph idx="4294967295" type="body"/>
          </p:nvPr>
        </p:nvSpPr>
        <p:spPr>
          <a:xfrm>
            <a:off x="311700" y="1152475"/>
            <a:ext cx="5857500" cy="34164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b="1" lang="en-GB" sz="1300"/>
              <a:t>Prone to Overfitting</a:t>
            </a:r>
            <a:r>
              <a:rPr lang="en-GB" sz="1300"/>
              <a:t> – LSTM models can memorize patterns in historical stock data but struggle with generalizing to unseen market conditions.</a:t>
            </a:r>
            <a:endParaRPr sz="1300"/>
          </a:p>
          <a:p>
            <a:pPr indent="-311150" lvl="0" marL="457200" rtl="0" algn="l">
              <a:lnSpc>
                <a:spcPct val="115000"/>
              </a:lnSpc>
              <a:spcBef>
                <a:spcPts val="1000"/>
              </a:spcBef>
              <a:spcAft>
                <a:spcPts val="0"/>
              </a:spcAft>
              <a:buSzPts val="1300"/>
              <a:buChar char="●"/>
            </a:pPr>
            <a:r>
              <a:rPr b="1" lang="en-GB" sz="1300"/>
              <a:t>Limited Ability to Capture External Factors</a:t>
            </a:r>
            <a:r>
              <a:rPr lang="en-GB" sz="1300"/>
              <a:t> – Stock prices are influenced by news, economic policies, and global events, which LSTMs do not inherently process</a:t>
            </a:r>
            <a:endParaRPr sz="1300"/>
          </a:p>
          <a:p>
            <a:pPr indent="-311150" lvl="0" marL="457200" rtl="0" algn="l">
              <a:lnSpc>
                <a:spcPct val="115000"/>
              </a:lnSpc>
              <a:spcBef>
                <a:spcPts val="1000"/>
              </a:spcBef>
              <a:spcAft>
                <a:spcPts val="0"/>
              </a:spcAft>
              <a:buSzPts val="1300"/>
              <a:buChar char="●"/>
            </a:pPr>
            <a:r>
              <a:rPr b="1" lang="en-GB" sz="1300"/>
              <a:t>Market Volatility and Noise</a:t>
            </a:r>
            <a:r>
              <a:rPr lang="en-GB" sz="1300"/>
              <a:t> – Highly volatile stocks, such as tech stocks (e.g., Microsoft, Nvidia, or Apple), experience rapid price swings due to earnings reports, innovations, or regulatory news, making it difficult for LSTMs to distinguish real trends from short-term fluctuations.</a:t>
            </a:r>
            <a:endParaRPr sz="1300"/>
          </a:p>
          <a:p>
            <a:pPr indent="-311150" lvl="0" marL="457200" rtl="0" algn="l">
              <a:lnSpc>
                <a:spcPct val="115000"/>
              </a:lnSpc>
              <a:spcBef>
                <a:spcPts val="1000"/>
              </a:spcBef>
              <a:spcAft>
                <a:spcPts val="1000"/>
              </a:spcAft>
              <a:buSzPts val="1300"/>
              <a:buChar char="●"/>
            </a:pPr>
            <a:r>
              <a:rPr b="1" lang="en-GB" sz="1300"/>
              <a:t>Computationally Expensive</a:t>
            </a:r>
            <a:r>
              <a:rPr lang="en-GB" sz="1300"/>
              <a:t> – Training LSTMs on large datasets requires significant computational power and time</a:t>
            </a:r>
            <a:endParaRPr sz="1300"/>
          </a:p>
        </p:txBody>
      </p:sp>
      <p:pic>
        <p:nvPicPr>
          <p:cNvPr id="298" name="Google Shape;298;p34"/>
          <p:cNvPicPr preferRelativeResize="0"/>
          <p:nvPr/>
        </p:nvPicPr>
        <p:blipFill>
          <a:blip r:embed="rId3">
            <a:alphaModFix/>
          </a:blip>
          <a:stretch>
            <a:fillRect/>
          </a:stretch>
        </p:blipFill>
        <p:spPr>
          <a:xfrm>
            <a:off x="6169200" y="1547863"/>
            <a:ext cx="2670000" cy="204778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5"/>
          <p:cNvSpPr txBox="1"/>
          <p:nvPr>
            <p:ph idx="4294967295" type="title"/>
          </p:nvPr>
        </p:nvSpPr>
        <p:spPr>
          <a:xfrm>
            <a:off x="72600" y="334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Sources</a:t>
            </a:r>
            <a:endParaRPr/>
          </a:p>
        </p:txBody>
      </p:sp>
      <p:sp>
        <p:nvSpPr>
          <p:cNvPr id="304" name="Google Shape;304;p35"/>
          <p:cNvSpPr txBox="1"/>
          <p:nvPr>
            <p:ph idx="4294967295" type="body"/>
          </p:nvPr>
        </p:nvSpPr>
        <p:spPr>
          <a:xfrm>
            <a:off x="45975" y="1152475"/>
            <a:ext cx="90624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lang="en-GB" sz="1200"/>
              <a:t>Ref 1:</a:t>
            </a:r>
            <a:r>
              <a:rPr lang="en-GB" sz="1200" u="sng">
                <a:solidFill>
                  <a:schemeClr val="hlink"/>
                </a:solidFill>
                <a:hlinkClick r:id="rId3"/>
              </a:rPr>
              <a:t>https://colah.github.io/posts/2015-08-Understanding-LSTMs/</a:t>
            </a:r>
            <a:endParaRPr sz="1200"/>
          </a:p>
          <a:p>
            <a:pPr indent="0" lvl="0" marL="0" rtl="0" algn="l">
              <a:lnSpc>
                <a:spcPct val="95000"/>
              </a:lnSpc>
              <a:spcBef>
                <a:spcPts val="1200"/>
              </a:spcBef>
              <a:spcAft>
                <a:spcPts val="0"/>
              </a:spcAft>
              <a:buSzPts val="935"/>
              <a:buNone/>
            </a:pPr>
            <a:r>
              <a:rPr lang="en-GB" sz="1200"/>
              <a:t>Ref 2:</a:t>
            </a:r>
            <a:r>
              <a:rPr lang="en-GB" sz="1200" u="sng">
                <a:solidFill>
                  <a:schemeClr val="hlink"/>
                </a:solidFill>
                <a:hlinkClick r:id="rId4"/>
              </a:rPr>
              <a:t>https://peerj.com/articles/cs-1148/</a:t>
            </a:r>
            <a:r>
              <a:rPr lang="en-GB" sz="1200"/>
              <a:t> </a:t>
            </a:r>
            <a:endParaRPr sz="1200"/>
          </a:p>
          <a:p>
            <a:pPr indent="0" lvl="0" marL="0" rtl="0" algn="l">
              <a:lnSpc>
                <a:spcPct val="95000"/>
              </a:lnSpc>
              <a:spcBef>
                <a:spcPts val="1200"/>
              </a:spcBef>
              <a:spcAft>
                <a:spcPts val="0"/>
              </a:spcAft>
              <a:buSzPts val="935"/>
              <a:buNone/>
            </a:pPr>
            <a:r>
              <a:rPr lang="en-GB" sz="1200"/>
              <a:t>Ref 3: </a:t>
            </a:r>
            <a:r>
              <a:rPr lang="en-GB" sz="1200" u="sng">
                <a:solidFill>
                  <a:schemeClr val="hlink"/>
                </a:solidFill>
                <a:hlinkClick r:id="rId5"/>
              </a:rPr>
              <a:t>https://www.researchgate.net/figure/Diagram-of-LSTM-cell-structure-operations-are-marked-by-yellow-color_fig1_369108433</a:t>
            </a:r>
            <a:endParaRPr sz="1200"/>
          </a:p>
          <a:p>
            <a:pPr indent="0" lvl="0" marL="0" rtl="0" algn="l">
              <a:lnSpc>
                <a:spcPct val="95000"/>
              </a:lnSpc>
              <a:spcBef>
                <a:spcPts val="1200"/>
              </a:spcBef>
              <a:spcAft>
                <a:spcPts val="0"/>
              </a:spcAft>
              <a:buSzPts val="935"/>
              <a:buNone/>
            </a:pPr>
            <a:r>
              <a:rPr lang="en-GB" sz="1200"/>
              <a:t>Ref 4:</a:t>
            </a:r>
            <a:r>
              <a:rPr lang="en-GB" sz="1200" u="sng">
                <a:solidFill>
                  <a:schemeClr val="hlink"/>
                </a:solidFill>
                <a:hlinkClick r:id="rId6"/>
              </a:rPr>
              <a:t>https://www.geeksforgeeks.org/deep-learning-introduction-to-long-short-term-memory/</a:t>
            </a:r>
            <a:endParaRPr sz="1200"/>
          </a:p>
          <a:p>
            <a:pPr indent="0" lvl="0" marL="0" rtl="0" algn="l">
              <a:lnSpc>
                <a:spcPct val="95000"/>
              </a:lnSpc>
              <a:spcBef>
                <a:spcPts val="1200"/>
              </a:spcBef>
              <a:spcAft>
                <a:spcPts val="0"/>
              </a:spcAft>
              <a:buSzPts val="935"/>
              <a:buNone/>
            </a:pPr>
            <a:r>
              <a:rPr lang="en-GB" sz="1200"/>
              <a:t>Ref 5: </a:t>
            </a:r>
            <a:r>
              <a:rPr lang="en-GB" sz="1200" u="sng">
                <a:solidFill>
                  <a:schemeClr val="hlink"/>
                </a:solidFill>
                <a:hlinkClick r:id="rId7"/>
              </a:rPr>
              <a:t>https://datamonje.com/regression-loss-functions/</a:t>
            </a:r>
            <a:r>
              <a:rPr lang="en-GB" sz="1200"/>
              <a:t> </a:t>
            </a:r>
            <a:endParaRPr sz="1200"/>
          </a:p>
          <a:p>
            <a:pPr indent="0" lvl="0" marL="0" rtl="0" algn="l">
              <a:lnSpc>
                <a:spcPct val="95000"/>
              </a:lnSpc>
              <a:spcBef>
                <a:spcPts val="1200"/>
              </a:spcBef>
              <a:spcAft>
                <a:spcPts val="0"/>
              </a:spcAft>
              <a:buSzPts val="935"/>
              <a:buNone/>
            </a:pPr>
            <a:r>
              <a:rPr lang="en-GB" sz="1200"/>
              <a:t>Ref 6: </a:t>
            </a:r>
            <a:r>
              <a:rPr lang="en-GB" sz="1200" u="sng">
                <a:solidFill>
                  <a:schemeClr val="hlink"/>
                </a:solidFill>
                <a:hlinkClick r:id="rId8"/>
              </a:rPr>
              <a:t>https://medium.com/@sprhlabs/understanding-deep-learning-dnn-rnn-lstm-cnn-and-r-cnn-6602ed94dbff</a:t>
            </a:r>
            <a:endParaRPr sz="1200"/>
          </a:p>
          <a:p>
            <a:pPr indent="0" lvl="0" marL="0" rtl="0" algn="l">
              <a:lnSpc>
                <a:spcPct val="95000"/>
              </a:lnSpc>
              <a:spcBef>
                <a:spcPts val="1200"/>
              </a:spcBef>
              <a:spcAft>
                <a:spcPts val="0"/>
              </a:spcAft>
              <a:buSzPts val="935"/>
              <a:buNone/>
            </a:pPr>
            <a:r>
              <a:t/>
            </a:r>
            <a:endParaRPr sz="1200"/>
          </a:p>
          <a:p>
            <a:pPr indent="0" lvl="0" marL="0" rtl="0" algn="l">
              <a:lnSpc>
                <a:spcPct val="95000"/>
              </a:lnSpc>
              <a:spcBef>
                <a:spcPts val="1200"/>
              </a:spcBef>
              <a:spcAft>
                <a:spcPts val="0"/>
              </a:spcAft>
              <a:buSzPts val="935"/>
              <a:buNone/>
            </a:pPr>
            <a:r>
              <a:t/>
            </a:r>
            <a:endParaRPr sz="1200"/>
          </a:p>
          <a:p>
            <a:pPr indent="0" lvl="0" marL="0" rtl="0" algn="l">
              <a:lnSpc>
                <a:spcPct val="95000"/>
              </a:lnSpc>
              <a:spcBef>
                <a:spcPts val="1200"/>
              </a:spcBef>
              <a:spcAft>
                <a:spcPts val="1200"/>
              </a:spcAft>
              <a:buSzPts val="935"/>
              <a:buNone/>
            </a:pPr>
            <a:r>
              <a:rPr lang="en-GB" sz="1200"/>
              <a:t> </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Comparison</a:t>
            </a:r>
            <a:r>
              <a:rPr lang="en-GB"/>
              <a:t> to CNN ,DNN, RNN</a:t>
            </a:r>
            <a:endParaRPr/>
          </a:p>
        </p:txBody>
      </p:sp>
      <p:graphicFrame>
        <p:nvGraphicFramePr>
          <p:cNvPr id="147" name="Google Shape;147;p15"/>
          <p:cNvGraphicFramePr/>
          <p:nvPr/>
        </p:nvGraphicFramePr>
        <p:xfrm>
          <a:off x="952500" y="1299700"/>
          <a:ext cx="3000000" cy="3000000"/>
        </p:xfrm>
        <a:graphic>
          <a:graphicData uri="http://schemas.openxmlformats.org/drawingml/2006/table">
            <a:tbl>
              <a:tblPr>
                <a:noFill/>
                <a:tableStyleId>{F778DB16-9EDA-40BB-AACE-9E4BBAA32F04}</a:tableStyleId>
              </a:tblPr>
              <a:tblGrid>
                <a:gridCol w="1530925"/>
                <a:gridCol w="1530925"/>
                <a:gridCol w="1530925"/>
                <a:gridCol w="1530925"/>
                <a:gridCol w="1530925"/>
              </a:tblGrid>
              <a:tr h="544025">
                <a:tc>
                  <a:txBody>
                    <a:bodyPr/>
                    <a:lstStyle/>
                    <a:p>
                      <a:pPr indent="0" lvl="0" marL="0" rtl="0" algn="l">
                        <a:lnSpc>
                          <a:spcPct val="115000"/>
                        </a:lnSpc>
                        <a:spcBef>
                          <a:spcPts val="0"/>
                        </a:spcBef>
                        <a:spcAft>
                          <a:spcPts val="0"/>
                        </a:spcAft>
                        <a:buNone/>
                      </a:pPr>
                      <a:r>
                        <a:rPr b="1" lang="en-GB" sz="1200">
                          <a:solidFill>
                            <a:srgbClr val="404040"/>
                          </a:solidFill>
                          <a:latin typeface="Roboto"/>
                          <a:ea typeface="Roboto"/>
                          <a:cs typeface="Roboto"/>
                          <a:sym typeface="Roboto"/>
                        </a:rPr>
                        <a:t>Aspect</a:t>
                      </a:r>
                      <a:endParaRPr b="1" sz="1200">
                        <a:solidFill>
                          <a:srgbClr val="404040"/>
                        </a:solidFill>
                        <a:latin typeface="Roboto"/>
                        <a:ea typeface="Roboto"/>
                        <a:cs typeface="Roboto"/>
                        <a:sym typeface="Roboto"/>
                      </a:endParaRPr>
                    </a:p>
                  </a:txBody>
                  <a:tcPr marT="91425" marB="91425" marR="91425" marL="91425">
                    <a:solidFill>
                      <a:srgbClr val="F3F3F3"/>
                    </a:solidFill>
                  </a:tcPr>
                </a:tc>
                <a:tc>
                  <a:txBody>
                    <a:bodyPr/>
                    <a:lstStyle/>
                    <a:p>
                      <a:pPr indent="0" lvl="0" marL="0" rtl="0" algn="l">
                        <a:lnSpc>
                          <a:spcPct val="115000"/>
                        </a:lnSpc>
                        <a:spcBef>
                          <a:spcPts val="0"/>
                        </a:spcBef>
                        <a:spcAft>
                          <a:spcPts val="0"/>
                        </a:spcAft>
                        <a:buNone/>
                      </a:pPr>
                      <a:r>
                        <a:rPr b="1" lang="en-GB" sz="1200">
                          <a:solidFill>
                            <a:srgbClr val="404040"/>
                          </a:solidFill>
                          <a:latin typeface="Roboto"/>
                          <a:ea typeface="Roboto"/>
                          <a:cs typeface="Roboto"/>
                          <a:sym typeface="Roboto"/>
                        </a:rPr>
                        <a:t>DNN</a:t>
                      </a:r>
                      <a:endParaRPr b="1" sz="1200">
                        <a:solidFill>
                          <a:srgbClr val="404040"/>
                        </a:solidFill>
                        <a:latin typeface="Roboto"/>
                        <a:ea typeface="Roboto"/>
                        <a:cs typeface="Roboto"/>
                        <a:sym typeface="Roboto"/>
                      </a:endParaRPr>
                    </a:p>
                  </a:txBody>
                  <a:tcPr marT="91425" marB="91425" marR="91425" marL="91425">
                    <a:solidFill>
                      <a:srgbClr val="F3F3F3"/>
                    </a:solidFill>
                  </a:tcPr>
                </a:tc>
                <a:tc>
                  <a:txBody>
                    <a:bodyPr/>
                    <a:lstStyle/>
                    <a:p>
                      <a:pPr indent="0" lvl="0" marL="0" rtl="0" algn="l">
                        <a:lnSpc>
                          <a:spcPct val="115000"/>
                        </a:lnSpc>
                        <a:spcBef>
                          <a:spcPts val="0"/>
                        </a:spcBef>
                        <a:spcAft>
                          <a:spcPts val="0"/>
                        </a:spcAft>
                        <a:buNone/>
                      </a:pPr>
                      <a:r>
                        <a:rPr b="1" lang="en-GB" sz="1200">
                          <a:solidFill>
                            <a:srgbClr val="404040"/>
                          </a:solidFill>
                          <a:latin typeface="Roboto"/>
                          <a:ea typeface="Roboto"/>
                          <a:cs typeface="Roboto"/>
                          <a:sym typeface="Roboto"/>
                        </a:rPr>
                        <a:t>RNN</a:t>
                      </a:r>
                      <a:endParaRPr b="1" sz="1200">
                        <a:solidFill>
                          <a:srgbClr val="404040"/>
                        </a:solidFill>
                        <a:latin typeface="Roboto"/>
                        <a:ea typeface="Roboto"/>
                        <a:cs typeface="Roboto"/>
                        <a:sym typeface="Roboto"/>
                      </a:endParaRPr>
                    </a:p>
                  </a:txBody>
                  <a:tcPr marT="91425" marB="91425" marR="91425" marL="91425">
                    <a:solidFill>
                      <a:srgbClr val="F3F3F3"/>
                    </a:solidFill>
                  </a:tcPr>
                </a:tc>
                <a:tc>
                  <a:txBody>
                    <a:bodyPr/>
                    <a:lstStyle/>
                    <a:p>
                      <a:pPr indent="0" lvl="0" marL="0" rtl="0" algn="l">
                        <a:lnSpc>
                          <a:spcPct val="115000"/>
                        </a:lnSpc>
                        <a:spcBef>
                          <a:spcPts val="0"/>
                        </a:spcBef>
                        <a:spcAft>
                          <a:spcPts val="0"/>
                        </a:spcAft>
                        <a:buNone/>
                      </a:pPr>
                      <a:r>
                        <a:rPr b="1" lang="en-GB" sz="1200">
                          <a:solidFill>
                            <a:srgbClr val="404040"/>
                          </a:solidFill>
                          <a:latin typeface="Roboto"/>
                          <a:ea typeface="Roboto"/>
                          <a:cs typeface="Roboto"/>
                          <a:sym typeface="Roboto"/>
                        </a:rPr>
                        <a:t>LSTM</a:t>
                      </a:r>
                      <a:endParaRPr b="1" sz="1200">
                        <a:solidFill>
                          <a:srgbClr val="404040"/>
                        </a:solidFill>
                        <a:latin typeface="Roboto"/>
                        <a:ea typeface="Roboto"/>
                        <a:cs typeface="Roboto"/>
                        <a:sym typeface="Roboto"/>
                      </a:endParaRPr>
                    </a:p>
                  </a:txBody>
                  <a:tcPr marT="91425" marB="91425" marR="91425" marL="91425">
                    <a:solidFill>
                      <a:srgbClr val="F3F3F3"/>
                    </a:solidFill>
                  </a:tcPr>
                </a:tc>
                <a:tc>
                  <a:txBody>
                    <a:bodyPr/>
                    <a:lstStyle/>
                    <a:p>
                      <a:pPr indent="0" lvl="0" marL="0" rtl="0" algn="l">
                        <a:lnSpc>
                          <a:spcPct val="115000"/>
                        </a:lnSpc>
                        <a:spcBef>
                          <a:spcPts val="0"/>
                        </a:spcBef>
                        <a:spcAft>
                          <a:spcPts val="0"/>
                        </a:spcAft>
                        <a:buNone/>
                      </a:pPr>
                      <a:r>
                        <a:rPr b="1" lang="en-GB" sz="1200">
                          <a:solidFill>
                            <a:srgbClr val="404040"/>
                          </a:solidFill>
                          <a:latin typeface="Roboto"/>
                          <a:ea typeface="Roboto"/>
                          <a:cs typeface="Roboto"/>
                          <a:sym typeface="Roboto"/>
                        </a:rPr>
                        <a:t>CNN</a:t>
                      </a:r>
                      <a:endParaRPr b="1" sz="1200">
                        <a:solidFill>
                          <a:srgbClr val="404040"/>
                        </a:solidFill>
                        <a:latin typeface="Roboto"/>
                        <a:ea typeface="Roboto"/>
                        <a:cs typeface="Roboto"/>
                        <a:sym typeface="Roboto"/>
                      </a:endParaRPr>
                    </a:p>
                  </a:txBody>
                  <a:tcPr marT="91425" marB="91425" marR="91425" marL="91425">
                    <a:solidFill>
                      <a:srgbClr val="F3F3F3"/>
                    </a:solidFill>
                  </a:tcPr>
                </a:tc>
              </a:tr>
              <a:tr h="570275">
                <a:tc>
                  <a:txBody>
                    <a:bodyPr/>
                    <a:lstStyle/>
                    <a:p>
                      <a:pPr indent="0" lvl="0" marL="0" rtl="0" algn="l">
                        <a:spcBef>
                          <a:spcPts val="0"/>
                        </a:spcBef>
                        <a:spcAft>
                          <a:spcPts val="0"/>
                        </a:spcAft>
                        <a:buNone/>
                      </a:pPr>
                      <a:r>
                        <a:rPr b="1" lang="en-GB" sz="1200">
                          <a:solidFill>
                            <a:srgbClr val="404040"/>
                          </a:solidFill>
                          <a:latin typeface="Roboto"/>
                          <a:ea typeface="Roboto"/>
                          <a:cs typeface="Roboto"/>
                          <a:sym typeface="Roboto"/>
                        </a:rPr>
                        <a:t>Memory</a:t>
                      </a:r>
                      <a:endParaRPr b="1" sz="1200">
                        <a:solidFill>
                          <a:srgbClr val="404040"/>
                        </a:solidFill>
                        <a:latin typeface="Roboto"/>
                        <a:ea typeface="Roboto"/>
                        <a:cs typeface="Roboto"/>
                        <a:sym typeface="Roboto"/>
                      </a:endParaRPr>
                    </a:p>
                  </a:txBody>
                  <a:tcPr marT="91425" marB="91425" marR="91425" marL="91425">
                    <a:solidFill>
                      <a:srgbClr val="F3F3F3"/>
                    </a:solidFill>
                  </a:tcPr>
                </a:tc>
                <a:tc>
                  <a:txBody>
                    <a:bodyPr/>
                    <a:lstStyle/>
                    <a:p>
                      <a:pPr indent="0" lvl="0" marL="0" rtl="0" algn="l">
                        <a:spcBef>
                          <a:spcPts val="0"/>
                        </a:spcBef>
                        <a:spcAft>
                          <a:spcPts val="0"/>
                        </a:spcAft>
                        <a:buNone/>
                      </a:pPr>
                      <a:r>
                        <a:rPr lang="en-GB" sz="1200">
                          <a:solidFill>
                            <a:srgbClr val="404040"/>
                          </a:solidFill>
                          <a:latin typeface="Roboto"/>
                          <a:ea typeface="Roboto"/>
                          <a:cs typeface="Roboto"/>
                          <a:sym typeface="Roboto"/>
                        </a:rPr>
                        <a:t>No memory</a:t>
                      </a:r>
                      <a:endParaRPr sz="1200">
                        <a:solidFill>
                          <a:srgbClr val="404040"/>
                        </a:solidFill>
                        <a:latin typeface="Roboto"/>
                        <a:ea typeface="Roboto"/>
                        <a:cs typeface="Roboto"/>
                        <a:sym typeface="Roboto"/>
                      </a:endParaRPr>
                    </a:p>
                  </a:txBody>
                  <a:tcPr marT="91425" marB="91425" marR="91425" marL="91425">
                    <a:solidFill>
                      <a:srgbClr val="F3F3F3"/>
                    </a:solidFill>
                  </a:tcPr>
                </a:tc>
                <a:tc>
                  <a:txBody>
                    <a:bodyPr/>
                    <a:lstStyle/>
                    <a:p>
                      <a:pPr indent="0" lvl="0" marL="0" rtl="0" algn="l">
                        <a:spcBef>
                          <a:spcPts val="0"/>
                        </a:spcBef>
                        <a:spcAft>
                          <a:spcPts val="0"/>
                        </a:spcAft>
                        <a:buNone/>
                      </a:pPr>
                      <a:r>
                        <a:rPr lang="en-GB" sz="1200">
                          <a:solidFill>
                            <a:srgbClr val="404040"/>
                          </a:solidFill>
                          <a:latin typeface="Roboto"/>
                          <a:ea typeface="Roboto"/>
                          <a:cs typeface="Roboto"/>
                          <a:sym typeface="Roboto"/>
                        </a:rPr>
                        <a:t>Short-term memory</a:t>
                      </a:r>
                      <a:endParaRPr sz="1200">
                        <a:solidFill>
                          <a:srgbClr val="404040"/>
                        </a:solidFill>
                        <a:latin typeface="Roboto"/>
                        <a:ea typeface="Roboto"/>
                        <a:cs typeface="Roboto"/>
                        <a:sym typeface="Roboto"/>
                      </a:endParaRPr>
                    </a:p>
                  </a:txBody>
                  <a:tcPr marT="91425" marB="91425" marR="91425" marL="91425">
                    <a:solidFill>
                      <a:srgbClr val="F3F3F3"/>
                    </a:solidFill>
                  </a:tcPr>
                </a:tc>
                <a:tc>
                  <a:txBody>
                    <a:bodyPr/>
                    <a:lstStyle/>
                    <a:p>
                      <a:pPr indent="0" lvl="0" marL="0" rtl="0" algn="l">
                        <a:spcBef>
                          <a:spcPts val="0"/>
                        </a:spcBef>
                        <a:spcAft>
                          <a:spcPts val="0"/>
                        </a:spcAft>
                        <a:buNone/>
                      </a:pPr>
                      <a:r>
                        <a:rPr lang="en-GB" sz="1200">
                          <a:solidFill>
                            <a:srgbClr val="404040"/>
                          </a:solidFill>
                          <a:latin typeface="Roboto"/>
                          <a:ea typeface="Roboto"/>
                          <a:cs typeface="Roboto"/>
                          <a:sym typeface="Roboto"/>
                        </a:rPr>
                        <a:t>Long-term memory</a:t>
                      </a:r>
                      <a:endParaRPr sz="1200">
                        <a:solidFill>
                          <a:srgbClr val="404040"/>
                        </a:solidFill>
                        <a:latin typeface="Roboto"/>
                        <a:ea typeface="Roboto"/>
                        <a:cs typeface="Roboto"/>
                        <a:sym typeface="Roboto"/>
                      </a:endParaRPr>
                    </a:p>
                  </a:txBody>
                  <a:tcPr marT="91425" marB="91425" marR="91425" marL="91425">
                    <a:solidFill>
                      <a:srgbClr val="F3F3F3"/>
                    </a:solidFill>
                  </a:tcPr>
                </a:tc>
                <a:tc>
                  <a:txBody>
                    <a:bodyPr/>
                    <a:lstStyle/>
                    <a:p>
                      <a:pPr indent="0" lvl="0" marL="0" rtl="0" algn="l">
                        <a:spcBef>
                          <a:spcPts val="0"/>
                        </a:spcBef>
                        <a:spcAft>
                          <a:spcPts val="0"/>
                        </a:spcAft>
                        <a:buNone/>
                      </a:pPr>
                      <a:r>
                        <a:rPr lang="en-GB" sz="1200">
                          <a:solidFill>
                            <a:srgbClr val="404040"/>
                          </a:solidFill>
                          <a:latin typeface="Roboto"/>
                          <a:ea typeface="Roboto"/>
                          <a:cs typeface="Roboto"/>
                          <a:sym typeface="Roboto"/>
                        </a:rPr>
                        <a:t>No memory</a:t>
                      </a:r>
                      <a:endParaRPr sz="1200">
                        <a:solidFill>
                          <a:srgbClr val="404040"/>
                        </a:solidFill>
                        <a:latin typeface="Roboto"/>
                        <a:ea typeface="Roboto"/>
                        <a:cs typeface="Roboto"/>
                        <a:sym typeface="Roboto"/>
                      </a:endParaRPr>
                    </a:p>
                  </a:txBody>
                  <a:tcPr marT="91425" marB="91425" marR="91425" marL="91425">
                    <a:solidFill>
                      <a:srgbClr val="F3F3F3"/>
                    </a:solidFill>
                  </a:tcPr>
                </a:tc>
              </a:tr>
              <a:tr h="570275">
                <a:tc>
                  <a:txBody>
                    <a:bodyPr/>
                    <a:lstStyle/>
                    <a:p>
                      <a:pPr indent="0" lvl="0" marL="0" rtl="0" algn="l">
                        <a:spcBef>
                          <a:spcPts val="0"/>
                        </a:spcBef>
                        <a:spcAft>
                          <a:spcPts val="0"/>
                        </a:spcAft>
                        <a:buNone/>
                      </a:pPr>
                      <a:r>
                        <a:rPr b="1" lang="en-GB" sz="1200">
                          <a:solidFill>
                            <a:srgbClr val="404040"/>
                          </a:solidFill>
                          <a:latin typeface="Roboto"/>
                          <a:ea typeface="Roboto"/>
                          <a:cs typeface="Roboto"/>
                          <a:sym typeface="Roboto"/>
                        </a:rPr>
                        <a:t>Data Type</a:t>
                      </a:r>
                      <a:endParaRPr b="1" sz="1200">
                        <a:solidFill>
                          <a:srgbClr val="404040"/>
                        </a:solidFill>
                        <a:latin typeface="Roboto"/>
                        <a:ea typeface="Roboto"/>
                        <a:cs typeface="Roboto"/>
                        <a:sym typeface="Roboto"/>
                      </a:endParaRPr>
                    </a:p>
                  </a:txBody>
                  <a:tcPr marT="91425" marB="91425" marR="91425" marL="91425">
                    <a:solidFill>
                      <a:srgbClr val="F3F3F3"/>
                    </a:solidFill>
                  </a:tcPr>
                </a:tc>
                <a:tc>
                  <a:txBody>
                    <a:bodyPr/>
                    <a:lstStyle/>
                    <a:p>
                      <a:pPr indent="0" lvl="0" marL="0" rtl="0" algn="l">
                        <a:spcBef>
                          <a:spcPts val="0"/>
                        </a:spcBef>
                        <a:spcAft>
                          <a:spcPts val="0"/>
                        </a:spcAft>
                        <a:buNone/>
                      </a:pPr>
                      <a:r>
                        <a:rPr lang="en-GB" sz="1200">
                          <a:solidFill>
                            <a:srgbClr val="404040"/>
                          </a:solidFill>
                          <a:latin typeface="Roboto"/>
                          <a:ea typeface="Roboto"/>
                          <a:cs typeface="Roboto"/>
                          <a:sym typeface="Roboto"/>
                        </a:rPr>
                        <a:t>Static data</a:t>
                      </a:r>
                      <a:endParaRPr sz="1200">
                        <a:solidFill>
                          <a:srgbClr val="404040"/>
                        </a:solidFill>
                        <a:latin typeface="Roboto"/>
                        <a:ea typeface="Roboto"/>
                        <a:cs typeface="Roboto"/>
                        <a:sym typeface="Roboto"/>
                      </a:endParaRPr>
                    </a:p>
                  </a:txBody>
                  <a:tcPr marT="91425" marB="91425" marR="91425" marL="91425">
                    <a:solidFill>
                      <a:srgbClr val="F3F3F3"/>
                    </a:solidFill>
                  </a:tcPr>
                </a:tc>
                <a:tc>
                  <a:txBody>
                    <a:bodyPr/>
                    <a:lstStyle/>
                    <a:p>
                      <a:pPr indent="0" lvl="0" marL="0" rtl="0" algn="l">
                        <a:spcBef>
                          <a:spcPts val="0"/>
                        </a:spcBef>
                        <a:spcAft>
                          <a:spcPts val="0"/>
                        </a:spcAft>
                        <a:buNone/>
                      </a:pPr>
                      <a:r>
                        <a:rPr lang="en-GB" sz="1200">
                          <a:solidFill>
                            <a:srgbClr val="404040"/>
                          </a:solidFill>
                          <a:latin typeface="Roboto"/>
                          <a:ea typeface="Roboto"/>
                          <a:cs typeface="Roboto"/>
                          <a:sym typeface="Roboto"/>
                        </a:rPr>
                        <a:t>Sequential data</a:t>
                      </a:r>
                      <a:endParaRPr sz="1200">
                        <a:solidFill>
                          <a:srgbClr val="404040"/>
                        </a:solidFill>
                        <a:latin typeface="Roboto"/>
                        <a:ea typeface="Roboto"/>
                        <a:cs typeface="Roboto"/>
                        <a:sym typeface="Roboto"/>
                      </a:endParaRPr>
                    </a:p>
                  </a:txBody>
                  <a:tcPr marT="91425" marB="91425" marR="91425" marL="91425">
                    <a:solidFill>
                      <a:srgbClr val="F3F3F3"/>
                    </a:solidFill>
                  </a:tcPr>
                </a:tc>
                <a:tc>
                  <a:txBody>
                    <a:bodyPr/>
                    <a:lstStyle/>
                    <a:p>
                      <a:pPr indent="0" lvl="0" marL="0" rtl="0" algn="l">
                        <a:spcBef>
                          <a:spcPts val="0"/>
                        </a:spcBef>
                        <a:spcAft>
                          <a:spcPts val="0"/>
                        </a:spcAft>
                        <a:buNone/>
                      </a:pPr>
                      <a:r>
                        <a:rPr lang="en-GB" sz="1200">
                          <a:solidFill>
                            <a:srgbClr val="404040"/>
                          </a:solidFill>
                          <a:latin typeface="Roboto"/>
                          <a:ea typeface="Roboto"/>
                          <a:cs typeface="Roboto"/>
                          <a:sym typeface="Roboto"/>
                        </a:rPr>
                        <a:t>Sequential data</a:t>
                      </a:r>
                      <a:endParaRPr sz="1200">
                        <a:solidFill>
                          <a:srgbClr val="404040"/>
                        </a:solidFill>
                        <a:latin typeface="Roboto"/>
                        <a:ea typeface="Roboto"/>
                        <a:cs typeface="Roboto"/>
                        <a:sym typeface="Roboto"/>
                      </a:endParaRPr>
                    </a:p>
                  </a:txBody>
                  <a:tcPr marT="91425" marB="91425" marR="91425" marL="91425">
                    <a:solidFill>
                      <a:srgbClr val="F3F3F3"/>
                    </a:solidFill>
                  </a:tcPr>
                </a:tc>
                <a:tc>
                  <a:txBody>
                    <a:bodyPr/>
                    <a:lstStyle/>
                    <a:p>
                      <a:pPr indent="0" lvl="0" marL="0" rtl="0" algn="l">
                        <a:spcBef>
                          <a:spcPts val="0"/>
                        </a:spcBef>
                        <a:spcAft>
                          <a:spcPts val="0"/>
                        </a:spcAft>
                        <a:buNone/>
                      </a:pPr>
                      <a:r>
                        <a:rPr lang="en-GB" sz="1200">
                          <a:solidFill>
                            <a:srgbClr val="404040"/>
                          </a:solidFill>
                          <a:latin typeface="Roboto"/>
                          <a:ea typeface="Roboto"/>
                          <a:cs typeface="Roboto"/>
                          <a:sym typeface="Roboto"/>
                        </a:rPr>
                        <a:t>Grid-like data (e.g., images)</a:t>
                      </a:r>
                      <a:endParaRPr sz="1200">
                        <a:solidFill>
                          <a:srgbClr val="404040"/>
                        </a:solidFill>
                        <a:latin typeface="Roboto"/>
                        <a:ea typeface="Roboto"/>
                        <a:cs typeface="Roboto"/>
                        <a:sym typeface="Roboto"/>
                      </a:endParaRPr>
                    </a:p>
                  </a:txBody>
                  <a:tcPr marT="91425" marB="91425" marR="91425" marL="91425">
                    <a:solidFill>
                      <a:srgbClr val="F3F3F3"/>
                    </a:solidFill>
                  </a:tcPr>
                </a:tc>
              </a:tr>
              <a:tr h="570275">
                <a:tc>
                  <a:txBody>
                    <a:bodyPr/>
                    <a:lstStyle/>
                    <a:p>
                      <a:pPr indent="0" lvl="0" marL="0" rtl="0" algn="l">
                        <a:spcBef>
                          <a:spcPts val="0"/>
                        </a:spcBef>
                        <a:spcAft>
                          <a:spcPts val="0"/>
                        </a:spcAft>
                        <a:buNone/>
                      </a:pPr>
                      <a:r>
                        <a:rPr b="1" lang="en-GB" sz="1200">
                          <a:solidFill>
                            <a:srgbClr val="404040"/>
                          </a:solidFill>
                          <a:latin typeface="Roboto"/>
                          <a:ea typeface="Roboto"/>
                          <a:cs typeface="Roboto"/>
                          <a:sym typeface="Roboto"/>
                        </a:rPr>
                        <a:t>Flow</a:t>
                      </a:r>
                      <a:endParaRPr b="1" sz="1200">
                        <a:solidFill>
                          <a:srgbClr val="404040"/>
                        </a:solidFill>
                        <a:latin typeface="Roboto"/>
                        <a:ea typeface="Roboto"/>
                        <a:cs typeface="Roboto"/>
                        <a:sym typeface="Roboto"/>
                      </a:endParaRPr>
                    </a:p>
                  </a:txBody>
                  <a:tcPr marT="91425" marB="91425" marR="91425" marL="91425">
                    <a:solidFill>
                      <a:srgbClr val="F3F3F3"/>
                    </a:solidFill>
                  </a:tcPr>
                </a:tc>
                <a:tc>
                  <a:txBody>
                    <a:bodyPr/>
                    <a:lstStyle/>
                    <a:p>
                      <a:pPr indent="0" lvl="0" marL="0" rtl="0" algn="l">
                        <a:spcBef>
                          <a:spcPts val="0"/>
                        </a:spcBef>
                        <a:spcAft>
                          <a:spcPts val="0"/>
                        </a:spcAft>
                        <a:buNone/>
                      </a:pPr>
                      <a:r>
                        <a:rPr lang="en-GB" sz="1200">
                          <a:solidFill>
                            <a:srgbClr val="404040"/>
                          </a:solidFill>
                          <a:latin typeface="Roboto"/>
                          <a:ea typeface="Roboto"/>
                          <a:cs typeface="Roboto"/>
                          <a:sym typeface="Roboto"/>
                        </a:rPr>
                        <a:t>One-way (forward)</a:t>
                      </a:r>
                      <a:endParaRPr sz="1200">
                        <a:solidFill>
                          <a:srgbClr val="404040"/>
                        </a:solidFill>
                        <a:latin typeface="Roboto"/>
                        <a:ea typeface="Roboto"/>
                        <a:cs typeface="Roboto"/>
                        <a:sym typeface="Roboto"/>
                      </a:endParaRPr>
                    </a:p>
                  </a:txBody>
                  <a:tcPr marT="91425" marB="91425" marR="91425" marL="91425">
                    <a:solidFill>
                      <a:srgbClr val="F3F3F3"/>
                    </a:solidFill>
                  </a:tcPr>
                </a:tc>
                <a:tc>
                  <a:txBody>
                    <a:bodyPr/>
                    <a:lstStyle/>
                    <a:p>
                      <a:pPr indent="0" lvl="0" marL="0" rtl="0" algn="l">
                        <a:spcBef>
                          <a:spcPts val="0"/>
                        </a:spcBef>
                        <a:spcAft>
                          <a:spcPts val="0"/>
                        </a:spcAft>
                        <a:buNone/>
                      </a:pPr>
                      <a:r>
                        <a:rPr lang="en-GB" sz="1200">
                          <a:solidFill>
                            <a:srgbClr val="404040"/>
                          </a:solidFill>
                          <a:latin typeface="Roboto"/>
                          <a:ea typeface="Roboto"/>
                          <a:cs typeface="Roboto"/>
                          <a:sym typeface="Roboto"/>
                        </a:rPr>
                        <a:t>Feedback loops</a:t>
                      </a:r>
                      <a:endParaRPr sz="1200">
                        <a:solidFill>
                          <a:srgbClr val="404040"/>
                        </a:solidFill>
                        <a:latin typeface="Roboto"/>
                        <a:ea typeface="Roboto"/>
                        <a:cs typeface="Roboto"/>
                        <a:sym typeface="Roboto"/>
                      </a:endParaRPr>
                    </a:p>
                  </a:txBody>
                  <a:tcPr marT="91425" marB="91425" marR="91425" marL="91425">
                    <a:solidFill>
                      <a:srgbClr val="F3F3F3"/>
                    </a:solidFill>
                  </a:tcPr>
                </a:tc>
                <a:tc>
                  <a:txBody>
                    <a:bodyPr/>
                    <a:lstStyle/>
                    <a:p>
                      <a:pPr indent="0" lvl="0" marL="0" rtl="0" algn="l">
                        <a:spcBef>
                          <a:spcPts val="0"/>
                        </a:spcBef>
                        <a:spcAft>
                          <a:spcPts val="0"/>
                        </a:spcAft>
                        <a:buNone/>
                      </a:pPr>
                      <a:r>
                        <a:rPr lang="en-GB" sz="1200">
                          <a:solidFill>
                            <a:srgbClr val="404040"/>
                          </a:solidFill>
                          <a:latin typeface="Roboto"/>
                          <a:ea typeface="Roboto"/>
                          <a:cs typeface="Roboto"/>
                          <a:sym typeface="Roboto"/>
                        </a:rPr>
                        <a:t>Gated feedback loops</a:t>
                      </a:r>
                      <a:endParaRPr sz="1200">
                        <a:solidFill>
                          <a:srgbClr val="404040"/>
                        </a:solidFill>
                        <a:latin typeface="Roboto"/>
                        <a:ea typeface="Roboto"/>
                        <a:cs typeface="Roboto"/>
                        <a:sym typeface="Roboto"/>
                      </a:endParaRPr>
                    </a:p>
                  </a:txBody>
                  <a:tcPr marT="91425" marB="91425" marR="91425" marL="91425">
                    <a:solidFill>
                      <a:srgbClr val="F3F3F3"/>
                    </a:solidFill>
                  </a:tcPr>
                </a:tc>
                <a:tc>
                  <a:txBody>
                    <a:bodyPr/>
                    <a:lstStyle/>
                    <a:p>
                      <a:pPr indent="0" lvl="0" marL="0" rtl="0" algn="l">
                        <a:spcBef>
                          <a:spcPts val="0"/>
                        </a:spcBef>
                        <a:spcAft>
                          <a:spcPts val="0"/>
                        </a:spcAft>
                        <a:buNone/>
                      </a:pPr>
                      <a:r>
                        <a:rPr lang="en-GB" sz="1200">
                          <a:solidFill>
                            <a:srgbClr val="404040"/>
                          </a:solidFill>
                          <a:latin typeface="Roboto"/>
                          <a:ea typeface="Roboto"/>
                          <a:cs typeface="Roboto"/>
                          <a:sym typeface="Roboto"/>
                        </a:rPr>
                        <a:t>Local feature extraction</a:t>
                      </a:r>
                      <a:endParaRPr sz="1200">
                        <a:solidFill>
                          <a:srgbClr val="404040"/>
                        </a:solidFill>
                        <a:latin typeface="Roboto"/>
                        <a:ea typeface="Roboto"/>
                        <a:cs typeface="Roboto"/>
                        <a:sym typeface="Roboto"/>
                      </a:endParaRPr>
                    </a:p>
                  </a:txBody>
                  <a:tcPr marT="91425" marB="91425" marR="91425" marL="91425">
                    <a:solidFill>
                      <a:srgbClr val="F3F3F3"/>
                    </a:solidFill>
                  </a:tcPr>
                </a:tc>
              </a:tr>
              <a:tr h="570275">
                <a:tc>
                  <a:txBody>
                    <a:bodyPr/>
                    <a:lstStyle/>
                    <a:p>
                      <a:pPr indent="0" lvl="0" marL="0" rtl="0" algn="l">
                        <a:spcBef>
                          <a:spcPts val="0"/>
                        </a:spcBef>
                        <a:spcAft>
                          <a:spcPts val="0"/>
                        </a:spcAft>
                        <a:buNone/>
                      </a:pPr>
                      <a:r>
                        <a:rPr b="1" lang="en-GB" sz="1200">
                          <a:solidFill>
                            <a:srgbClr val="404040"/>
                          </a:solidFill>
                          <a:latin typeface="Roboto"/>
                          <a:ea typeface="Roboto"/>
                          <a:cs typeface="Roboto"/>
                          <a:sym typeface="Roboto"/>
                        </a:rPr>
                        <a:t>Use Case</a:t>
                      </a:r>
                      <a:endParaRPr b="1" sz="1200">
                        <a:solidFill>
                          <a:srgbClr val="404040"/>
                        </a:solidFill>
                        <a:latin typeface="Roboto"/>
                        <a:ea typeface="Roboto"/>
                        <a:cs typeface="Roboto"/>
                        <a:sym typeface="Roboto"/>
                      </a:endParaRPr>
                    </a:p>
                  </a:txBody>
                  <a:tcPr marT="91425" marB="91425" marR="91425" marL="91425">
                    <a:solidFill>
                      <a:srgbClr val="F3F3F3"/>
                    </a:solidFill>
                  </a:tcPr>
                </a:tc>
                <a:tc>
                  <a:txBody>
                    <a:bodyPr/>
                    <a:lstStyle/>
                    <a:p>
                      <a:pPr indent="0" lvl="0" marL="0" rtl="0" algn="l">
                        <a:spcBef>
                          <a:spcPts val="0"/>
                        </a:spcBef>
                        <a:spcAft>
                          <a:spcPts val="0"/>
                        </a:spcAft>
                        <a:buNone/>
                      </a:pPr>
                      <a:r>
                        <a:rPr lang="en-GB" sz="1200">
                          <a:solidFill>
                            <a:srgbClr val="404040"/>
                          </a:solidFill>
                          <a:latin typeface="Roboto"/>
                          <a:ea typeface="Roboto"/>
                          <a:cs typeface="Roboto"/>
                          <a:sym typeface="Roboto"/>
                        </a:rPr>
                        <a:t>General-purpose tasks</a:t>
                      </a:r>
                      <a:endParaRPr sz="1200">
                        <a:solidFill>
                          <a:srgbClr val="404040"/>
                        </a:solidFill>
                        <a:latin typeface="Roboto"/>
                        <a:ea typeface="Roboto"/>
                        <a:cs typeface="Roboto"/>
                        <a:sym typeface="Roboto"/>
                      </a:endParaRPr>
                    </a:p>
                  </a:txBody>
                  <a:tcPr marT="91425" marB="91425" marR="91425" marL="91425">
                    <a:solidFill>
                      <a:srgbClr val="F3F3F3"/>
                    </a:solidFill>
                  </a:tcPr>
                </a:tc>
                <a:tc>
                  <a:txBody>
                    <a:bodyPr/>
                    <a:lstStyle/>
                    <a:p>
                      <a:pPr indent="0" lvl="0" marL="0" rtl="0" algn="l">
                        <a:spcBef>
                          <a:spcPts val="0"/>
                        </a:spcBef>
                        <a:spcAft>
                          <a:spcPts val="0"/>
                        </a:spcAft>
                        <a:buNone/>
                      </a:pPr>
                      <a:r>
                        <a:rPr lang="en-GB" sz="1200">
                          <a:solidFill>
                            <a:srgbClr val="404040"/>
                          </a:solidFill>
                          <a:latin typeface="Roboto"/>
                          <a:ea typeface="Roboto"/>
                          <a:cs typeface="Roboto"/>
                          <a:sym typeface="Roboto"/>
                        </a:rPr>
                        <a:t>Time-series, text, speech</a:t>
                      </a:r>
                      <a:endParaRPr sz="1200">
                        <a:solidFill>
                          <a:srgbClr val="404040"/>
                        </a:solidFill>
                        <a:latin typeface="Roboto"/>
                        <a:ea typeface="Roboto"/>
                        <a:cs typeface="Roboto"/>
                        <a:sym typeface="Roboto"/>
                      </a:endParaRPr>
                    </a:p>
                  </a:txBody>
                  <a:tcPr marT="91425" marB="91425" marR="91425" marL="91425">
                    <a:solidFill>
                      <a:srgbClr val="F3F3F3"/>
                    </a:solidFill>
                  </a:tcPr>
                </a:tc>
                <a:tc>
                  <a:txBody>
                    <a:bodyPr/>
                    <a:lstStyle/>
                    <a:p>
                      <a:pPr indent="0" lvl="0" marL="0" rtl="0" algn="l">
                        <a:spcBef>
                          <a:spcPts val="0"/>
                        </a:spcBef>
                        <a:spcAft>
                          <a:spcPts val="0"/>
                        </a:spcAft>
                        <a:buNone/>
                      </a:pPr>
                      <a:r>
                        <a:rPr lang="en-GB" sz="1200">
                          <a:solidFill>
                            <a:srgbClr val="404040"/>
                          </a:solidFill>
                          <a:latin typeface="Roboto"/>
                          <a:ea typeface="Roboto"/>
                          <a:cs typeface="Roboto"/>
                          <a:sym typeface="Roboto"/>
                        </a:rPr>
                        <a:t>Long-term sequence tasks</a:t>
                      </a:r>
                      <a:endParaRPr sz="1200">
                        <a:solidFill>
                          <a:srgbClr val="404040"/>
                        </a:solidFill>
                        <a:latin typeface="Roboto"/>
                        <a:ea typeface="Roboto"/>
                        <a:cs typeface="Roboto"/>
                        <a:sym typeface="Roboto"/>
                      </a:endParaRPr>
                    </a:p>
                  </a:txBody>
                  <a:tcPr marT="91425" marB="91425" marR="91425" marL="91425">
                    <a:solidFill>
                      <a:srgbClr val="F3F3F3"/>
                    </a:solidFill>
                  </a:tcPr>
                </a:tc>
                <a:tc>
                  <a:txBody>
                    <a:bodyPr/>
                    <a:lstStyle/>
                    <a:p>
                      <a:pPr indent="0" lvl="0" marL="0" rtl="0" algn="l">
                        <a:spcBef>
                          <a:spcPts val="0"/>
                        </a:spcBef>
                        <a:spcAft>
                          <a:spcPts val="0"/>
                        </a:spcAft>
                        <a:buNone/>
                      </a:pPr>
                      <a:r>
                        <a:rPr lang="en-GB" sz="1200">
                          <a:solidFill>
                            <a:srgbClr val="404040"/>
                          </a:solidFill>
                          <a:latin typeface="Roboto"/>
                          <a:ea typeface="Roboto"/>
                          <a:cs typeface="Roboto"/>
                          <a:sym typeface="Roboto"/>
                        </a:rPr>
                        <a:t>Image/video analysis</a:t>
                      </a:r>
                      <a:endParaRPr sz="1200">
                        <a:solidFill>
                          <a:srgbClr val="404040"/>
                        </a:solidFill>
                        <a:latin typeface="Roboto"/>
                        <a:ea typeface="Roboto"/>
                        <a:cs typeface="Roboto"/>
                        <a:sym typeface="Roboto"/>
                      </a:endParaRPr>
                    </a:p>
                  </a:txBody>
                  <a:tcPr marT="91425" marB="91425" marR="91425" marL="91425">
                    <a:solidFill>
                      <a:srgbClr val="F3F3F3"/>
                    </a:solidFill>
                  </a:tcPr>
                </a:tc>
              </a:tr>
              <a:tr h="570275">
                <a:tc>
                  <a:txBody>
                    <a:bodyPr/>
                    <a:lstStyle/>
                    <a:p>
                      <a:pPr indent="0" lvl="0" marL="0" rtl="0" algn="l">
                        <a:spcBef>
                          <a:spcPts val="0"/>
                        </a:spcBef>
                        <a:spcAft>
                          <a:spcPts val="0"/>
                        </a:spcAft>
                        <a:buNone/>
                      </a:pPr>
                      <a:r>
                        <a:rPr b="1" lang="en-GB" sz="1200">
                          <a:solidFill>
                            <a:srgbClr val="404040"/>
                          </a:solidFill>
                          <a:latin typeface="Roboto"/>
                          <a:ea typeface="Roboto"/>
                          <a:cs typeface="Roboto"/>
                          <a:sym typeface="Roboto"/>
                        </a:rPr>
                        <a:t>Limitation</a:t>
                      </a:r>
                      <a:endParaRPr b="1" sz="1200">
                        <a:solidFill>
                          <a:srgbClr val="404040"/>
                        </a:solidFill>
                        <a:latin typeface="Roboto"/>
                        <a:ea typeface="Roboto"/>
                        <a:cs typeface="Roboto"/>
                        <a:sym typeface="Roboto"/>
                      </a:endParaRPr>
                    </a:p>
                  </a:txBody>
                  <a:tcPr marT="91425" marB="91425" marR="91425" marL="91425">
                    <a:solidFill>
                      <a:srgbClr val="F3F3F3"/>
                    </a:solidFill>
                  </a:tcPr>
                </a:tc>
                <a:tc>
                  <a:txBody>
                    <a:bodyPr/>
                    <a:lstStyle/>
                    <a:p>
                      <a:pPr indent="0" lvl="0" marL="0" rtl="0" algn="l">
                        <a:spcBef>
                          <a:spcPts val="0"/>
                        </a:spcBef>
                        <a:spcAft>
                          <a:spcPts val="0"/>
                        </a:spcAft>
                        <a:buNone/>
                      </a:pPr>
                      <a:r>
                        <a:rPr lang="en-GB" sz="1200">
                          <a:solidFill>
                            <a:srgbClr val="404040"/>
                          </a:solidFill>
                          <a:latin typeface="Roboto"/>
                          <a:ea typeface="Roboto"/>
                          <a:cs typeface="Roboto"/>
                          <a:sym typeface="Roboto"/>
                        </a:rPr>
                        <a:t>No sequential handling</a:t>
                      </a:r>
                      <a:endParaRPr sz="1200">
                        <a:solidFill>
                          <a:srgbClr val="404040"/>
                        </a:solidFill>
                        <a:latin typeface="Roboto"/>
                        <a:ea typeface="Roboto"/>
                        <a:cs typeface="Roboto"/>
                        <a:sym typeface="Roboto"/>
                      </a:endParaRPr>
                    </a:p>
                  </a:txBody>
                  <a:tcPr marT="91425" marB="91425" marR="91425" marL="91425">
                    <a:solidFill>
                      <a:srgbClr val="F3F3F3"/>
                    </a:solidFill>
                  </a:tcPr>
                </a:tc>
                <a:tc>
                  <a:txBody>
                    <a:bodyPr/>
                    <a:lstStyle/>
                    <a:p>
                      <a:pPr indent="0" lvl="0" marL="0" rtl="0" algn="l">
                        <a:spcBef>
                          <a:spcPts val="0"/>
                        </a:spcBef>
                        <a:spcAft>
                          <a:spcPts val="0"/>
                        </a:spcAft>
                        <a:buNone/>
                      </a:pPr>
                      <a:r>
                        <a:rPr lang="en-GB" sz="1200">
                          <a:solidFill>
                            <a:srgbClr val="404040"/>
                          </a:solidFill>
                          <a:latin typeface="Roboto"/>
                          <a:ea typeface="Roboto"/>
                          <a:cs typeface="Roboto"/>
                          <a:sym typeface="Roboto"/>
                        </a:rPr>
                        <a:t>Vanishing gradients</a:t>
                      </a:r>
                      <a:endParaRPr sz="1200">
                        <a:solidFill>
                          <a:srgbClr val="404040"/>
                        </a:solidFill>
                        <a:latin typeface="Roboto"/>
                        <a:ea typeface="Roboto"/>
                        <a:cs typeface="Roboto"/>
                        <a:sym typeface="Roboto"/>
                      </a:endParaRPr>
                    </a:p>
                  </a:txBody>
                  <a:tcPr marT="91425" marB="91425" marR="91425" marL="91425">
                    <a:solidFill>
                      <a:srgbClr val="F3F3F3"/>
                    </a:solidFill>
                  </a:tcPr>
                </a:tc>
                <a:tc>
                  <a:txBody>
                    <a:bodyPr/>
                    <a:lstStyle/>
                    <a:p>
                      <a:pPr indent="0" lvl="0" marL="0" rtl="0" algn="l">
                        <a:spcBef>
                          <a:spcPts val="0"/>
                        </a:spcBef>
                        <a:spcAft>
                          <a:spcPts val="0"/>
                        </a:spcAft>
                        <a:buNone/>
                      </a:pPr>
                      <a:r>
                        <a:rPr lang="en-GB" sz="1200">
                          <a:solidFill>
                            <a:srgbClr val="404040"/>
                          </a:solidFill>
                          <a:latin typeface="Roboto"/>
                          <a:ea typeface="Roboto"/>
                          <a:cs typeface="Roboto"/>
                          <a:sym typeface="Roboto"/>
                        </a:rPr>
                        <a:t>Computationally expensive</a:t>
                      </a:r>
                      <a:endParaRPr sz="1200">
                        <a:solidFill>
                          <a:srgbClr val="404040"/>
                        </a:solidFill>
                        <a:latin typeface="Roboto"/>
                        <a:ea typeface="Roboto"/>
                        <a:cs typeface="Roboto"/>
                        <a:sym typeface="Roboto"/>
                      </a:endParaRPr>
                    </a:p>
                  </a:txBody>
                  <a:tcPr marT="91425" marB="91425" marR="91425" marL="91425">
                    <a:solidFill>
                      <a:srgbClr val="F3F3F3"/>
                    </a:solidFill>
                  </a:tcPr>
                </a:tc>
                <a:tc>
                  <a:txBody>
                    <a:bodyPr/>
                    <a:lstStyle/>
                    <a:p>
                      <a:pPr indent="0" lvl="0" marL="0" rtl="0" algn="l">
                        <a:spcBef>
                          <a:spcPts val="0"/>
                        </a:spcBef>
                        <a:spcAft>
                          <a:spcPts val="0"/>
                        </a:spcAft>
                        <a:buNone/>
                      </a:pPr>
                      <a:r>
                        <a:rPr lang="en-GB" sz="1200">
                          <a:solidFill>
                            <a:srgbClr val="404040"/>
                          </a:solidFill>
                          <a:latin typeface="Roboto"/>
                          <a:ea typeface="Roboto"/>
                          <a:cs typeface="Roboto"/>
                          <a:sym typeface="Roboto"/>
                        </a:rPr>
                        <a:t>Limited to spatial data</a:t>
                      </a:r>
                      <a:endParaRPr sz="1200">
                        <a:solidFill>
                          <a:srgbClr val="404040"/>
                        </a:solidFill>
                        <a:latin typeface="Roboto"/>
                        <a:ea typeface="Roboto"/>
                        <a:cs typeface="Roboto"/>
                        <a:sym typeface="Roboto"/>
                      </a:endParaRPr>
                    </a:p>
                  </a:txBody>
                  <a:tcPr marT="91425" marB="91425" marR="91425" marL="91425">
                    <a:solidFill>
                      <a:srgbClr val="F3F3F3"/>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Main Applications</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0" spcFirstLastPara="1" rIns="91425" wrap="square" tIns="91425">
            <a:noAutofit/>
          </a:bodyPr>
          <a:lstStyle/>
          <a:p>
            <a:pPr indent="-330200" lvl="0" marL="457200" rtl="0" algn="l">
              <a:lnSpc>
                <a:spcPct val="150000"/>
              </a:lnSpc>
              <a:spcBef>
                <a:spcPts val="0"/>
              </a:spcBef>
              <a:spcAft>
                <a:spcPts val="0"/>
              </a:spcAft>
              <a:buSzPts val="1600"/>
              <a:buChar char="❖"/>
            </a:pPr>
            <a:r>
              <a:rPr lang="en-GB" sz="1600"/>
              <a:t>Natural Language Processing (NLP): used for tasks like text generation, machine translation, sentiment analysis, and speech recognition.</a:t>
            </a:r>
            <a:endParaRPr sz="1600"/>
          </a:p>
          <a:p>
            <a:pPr indent="-330200" lvl="0" marL="457200" rtl="0" algn="l">
              <a:lnSpc>
                <a:spcPct val="150000"/>
              </a:lnSpc>
              <a:spcBef>
                <a:spcPts val="0"/>
              </a:spcBef>
              <a:spcAft>
                <a:spcPts val="0"/>
              </a:spcAft>
              <a:buSzPts val="1600"/>
              <a:buChar char="❖"/>
            </a:pPr>
            <a:r>
              <a:rPr lang="en-GB" sz="1600"/>
              <a:t>Time Series Prediction: Excel at forecasting time-dependent data, such as stock prices, weather, or energy consumption.</a:t>
            </a:r>
            <a:endParaRPr sz="1600"/>
          </a:p>
          <a:p>
            <a:pPr indent="-330200" lvl="0" marL="457200" rtl="0" algn="l">
              <a:lnSpc>
                <a:spcPct val="150000"/>
              </a:lnSpc>
              <a:spcBef>
                <a:spcPts val="0"/>
              </a:spcBef>
              <a:spcAft>
                <a:spcPts val="0"/>
              </a:spcAft>
              <a:buSzPts val="1600"/>
              <a:buChar char="❖"/>
            </a:pPr>
            <a:r>
              <a:rPr lang="en-GB" sz="1600"/>
              <a:t>Sequence Modeling: Used in video analysis, music generation, and other tasks where the order of data points matters.</a:t>
            </a:r>
            <a:endParaRPr sz="1600"/>
          </a:p>
          <a:p>
            <a:pPr indent="-330200" lvl="0" marL="457200" rtl="0" algn="l">
              <a:lnSpc>
                <a:spcPct val="150000"/>
              </a:lnSpc>
              <a:spcBef>
                <a:spcPts val="0"/>
              </a:spcBef>
              <a:spcAft>
                <a:spcPts val="0"/>
              </a:spcAft>
              <a:buSzPts val="1600"/>
              <a:buChar char="❖"/>
            </a:pPr>
            <a:r>
              <a:rPr lang="en-GB" sz="1600"/>
              <a:t>Anomaly Detection: Identify unusual patterns in sequential data, such as fraud detection in financial transactions.</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Why and When is LSTM Useful?</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SzPts val="1600"/>
              <a:buChar char="●"/>
            </a:pPr>
            <a:r>
              <a:rPr lang="en-GB" sz="1600"/>
              <a:t>L</a:t>
            </a:r>
            <a:r>
              <a:rPr lang="en-GB" sz="1600"/>
              <a:t>ong-Term Dependencies: LSTMs are useful when the relationship between data points spans long intervals (e.g., understanding context in a paragraph of text).</a:t>
            </a:r>
            <a:endParaRPr sz="1600"/>
          </a:p>
          <a:p>
            <a:pPr indent="-330200" lvl="0" marL="457200" rtl="0" algn="l">
              <a:lnSpc>
                <a:spcPct val="150000"/>
              </a:lnSpc>
              <a:spcBef>
                <a:spcPts val="0"/>
              </a:spcBef>
              <a:spcAft>
                <a:spcPts val="0"/>
              </a:spcAft>
              <a:buSzPts val="1600"/>
              <a:buChar char="●"/>
            </a:pPr>
            <a:r>
              <a:rPr lang="en-GB" sz="1600"/>
              <a:t>Sequential Data: LSTMs are ideal for data where the order of inputs is critical, such as time series or language.</a:t>
            </a:r>
            <a:endParaRPr sz="1600"/>
          </a:p>
          <a:p>
            <a:pPr indent="-330200" lvl="0" marL="457200" rtl="0" algn="l">
              <a:lnSpc>
                <a:spcPct val="150000"/>
              </a:lnSpc>
              <a:spcBef>
                <a:spcPts val="0"/>
              </a:spcBef>
              <a:spcAft>
                <a:spcPts val="0"/>
              </a:spcAft>
              <a:buSzPts val="1600"/>
              <a:buChar char="●"/>
            </a:pPr>
            <a:r>
              <a:rPr lang="en-GB" sz="1600"/>
              <a:t>Complex Patterns: LSTMs can capture intricate patterns in data that simpler models might miss.</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311700" y="2914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Model </a:t>
            </a:r>
            <a:r>
              <a:rPr lang="en-GB"/>
              <a:t>Architecture</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a:p>
          <a:p>
            <a:pPr indent="0" lvl="0" marL="0" rtl="0" algn="l">
              <a:spcBef>
                <a:spcPts val="0"/>
              </a:spcBef>
              <a:spcAft>
                <a:spcPts val="1200"/>
              </a:spcAft>
              <a:buNone/>
            </a:pPr>
            <a:r>
              <a:t/>
            </a:r>
            <a:endParaRPr/>
          </a:p>
        </p:txBody>
      </p:sp>
      <p:pic>
        <p:nvPicPr>
          <p:cNvPr id="166" name="Google Shape;166;p18"/>
          <p:cNvPicPr preferRelativeResize="0"/>
          <p:nvPr/>
        </p:nvPicPr>
        <p:blipFill>
          <a:blip r:embed="rId3">
            <a:alphaModFix/>
          </a:blip>
          <a:stretch>
            <a:fillRect/>
          </a:stretch>
        </p:blipFill>
        <p:spPr>
          <a:xfrm>
            <a:off x="2310125" y="1086725"/>
            <a:ext cx="4523751" cy="3219849"/>
          </a:xfrm>
          <a:prstGeom prst="rect">
            <a:avLst/>
          </a:prstGeom>
          <a:noFill/>
          <a:ln>
            <a:noFill/>
          </a:ln>
        </p:spPr>
      </p:pic>
      <p:sp>
        <p:nvSpPr>
          <p:cNvPr id="167" name="Google Shape;167;p18"/>
          <p:cNvSpPr txBox="1"/>
          <p:nvPr>
            <p:ph idx="1" type="body"/>
          </p:nvPr>
        </p:nvSpPr>
        <p:spPr>
          <a:xfrm>
            <a:off x="8142600" y="4570800"/>
            <a:ext cx="9357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Ref 3</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Cell State</a:t>
            </a:r>
            <a:endParaRPr/>
          </a:p>
        </p:txBody>
      </p:sp>
      <p:sp>
        <p:nvSpPr>
          <p:cNvPr id="173" name="Google Shape;173;p19"/>
          <p:cNvSpPr txBox="1"/>
          <p:nvPr>
            <p:ph idx="1" type="body"/>
          </p:nvPr>
        </p:nvSpPr>
        <p:spPr>
          <a:xfrm>
            <a:off x="8142600" y="4570800"/>
            <a:ext cx="9357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Ref 1</a:t>
            </a:r>
            <a:endParaRPr/>
          </a:p>
        </p:txBody>
      </p:sp>
      <p:pic>
        <p:nvPicPr>
          <p:cNvPr id="174" name="Google Shape;174;p19"/>
          <p:cNvPicPr preferRelativeResize="0"/>
          <p:nvPr/>
        </p:nvPicPr>
        <p:blipFill>
          <a:blip r:embed="rId3">
            <a:alphaModFix/>
          </a:blip>
          <a:stretch>
            <a:fillRect/>
          </a:stretch>
        </p:blipFill>
        <p:spPr>
          <a:xfrm>
            <a:off x="836375" y="2024100"/>
            <a:ext cx="7623335" cy="2354625"/>
          </a:xfrm>
          <a:prstGeom prst="rect">
            <a:avLst/>
          </a:prstGeom>
          <a:noFill/>
          <a:ln>
            <a:noFill/>
          </a:ln>
        </p:spPr>
      </p:pic>
      <p:sp>
        <p:nvSpPr>
          <p:cNvPr id="175" name="Google Shape;175;p19"/>
          <p:cNvSpPr txBox="1"/>
          <p:nvPr/>
        </p:nvSpPr>
        <p:spPr>
          <a:xfrm>
            <a:off x="557175" y="1323350"/>
            <a:ext cx="79005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lt2"/>
              </a:buClr>
              <a:buSzPts val="1800"/>
              <a:buChar char="●"/>
            </a:pPr>
            <a:r>
              <a:rPr lang="en-GB" sz="1800">
                <a:solidFill>
                  <a:schemeClr val="lt2"/>
                </a:solidFill>
              </a:rPr>
              <a:t>Memory cell: Stores information over time.</a:t>
            </a:r>
            <a:endParaRPr sz="1800">
              <a:solidFill>
                <a:schemeClr val="lt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Forget Gate</a:t>
            </a:r>
            <a:endParaRPr/>
          </a:p>
        </p:txBody>
      </p:sp>
      <p:pic>
        <p:nvPicPr>
          <p:cNvPr id="181" name="Google Shape;181;p20"/>
          <p:cNvPicPr preferRelativeResize="0"/>
          <p:nvPr/>
        </p:nvPicPr>
        <p:blipFill>
          <a:blip r:embed="rId3">
            <a:alphaModFix/>
          </a:blip>
          <a:stretch>
            <a:fillRect/>
          </a:stretch>
        </p:blipFill>
        <p:spPr>
          <a:xfrm>
            <a:off x="726700" y="2187925"/>
            <a:ext cx="7822913" cy="2218775"/>
          </a:xfrm>
          <a:prstGeom prst="rect">
            <a:avLst/>
          </a:prstGeom>
          <a:noFill/>
          <a:ln>
            <a:noFill/>
          </a:ln>
        </p:spPr>
      </p:pic>
      <p:sp>
        <p:nvSpPr>
          <p:cNvPr id="182" name="Google Shape;182;p20"/>
          <p:cNvSpPr txBox="1"/>
          <p:nvPr>
            <p:ph idx="1" type="body"/>
          </p:nvPr>
        </p:nvSpPr>
        <p:spPr>
          <a:xfrm>
            <a:off x="8142600" y="4570800"/>
            <a:ext cx="9357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Ref 1</a:t>
            </a:r>
            <a:endParaRPr/>
          </a:p>
        </p:txBody>
      </p:sp>
      <p:sp>
        <p:nvSpPr>
          <p:cNvPr id="183" name="Google Shape;183;p20"/>
          <p:cNvSpPr txBox="1"/>
          <p:nvPr/>
        </p:nvSpPr>
        <p:spPr>
          <a:xfrm>
            <a:off x="475475" y="1325750"/>
            <a:ext cx="7571100" cy="686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lt2"/>
              </a:buClr>
              <a:buSzPts val="1800"/>
              <a:buChar char="●"/>
            </a:pPr>
            <a:r>
              <a:rPr lang="en-GB" sz="1800">
                <a:solidFill>
                  <a:schemeClr val="lt2"/>
                </a:solidFill>
              </a:rPr>
              <a:t>Forget gate: decides which existing information is discarded from the memory cell.</a:t>
            </a:r>
            <a:endParaRPr sz="1800">
              <a:solidFill>
                <a:schemeClr val="lt2"/>
              </a:solidFill>
            </a:endParaRPr>
          </a:p>
          <a:p>
            <a:pPr indent="0" lvl="0" marL="0" rtl="0" algn="l">
              <a:spcBef>
                <a:spcPts val="0"/>
              </a:spcBef>
              <a:spcAft>
                <a:spcPts val="0"/>
              </a:spcAft>
              <a:buNone/>
            </a:pPr>
            <a:r>
              <a:t/>
            </a:r>
            <a:endParaRPr sz="1800">
              <a:solidFill>
                <a:schemeClr val="lt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Input Gate</a:t>
            </a:r>
            <a:endParaRPr/>
          </a:p>
        </p:txBody>
      </p:sp>
      <p:pic>
        <p:nvPicPr>
          <p:cNvPr id="189" name="Google Shape;189;p21"/>
          <p:cNvPicPr preferRelativeResize="0"/>
          <p:nvPr/>
        </p:nvPicPr>
        <p:blipFill>
          <a:blip r:embed="rId3">
            <a:alphaModFix/>
          </a:blip>
          <a:stretch>
            <a:fillRect/>
          </a:stretch>
        </p:blipFill>
        <p:spPr>
          <a:xfrm>
            <a:off x="755012" y="2106800"/>
            <a:ext cx="7633973" cy="2185125"/>
          </a:xfrm>
          <a:prstGeom prst="rect">
            <a:avLst/>
          </a:prstGeom>
          <a:noFill/>
          <a:ln>
            <a:noFill/>
          </a:ln>
        </p:spPr>
      </p:pic>
      <p:sp>
        <p:nvSpPr>
          <p:cNvPr id="190" name="Google Shape;190;p21"/>
          <p:cNvSpPr txBox="1"/>
          <p:nvPr>
            <p:ph idx="1" type="body"/>
          </p:nvPr>
        </p:nvSpPr>
        <p:spPr>
          <a:xfrm>
            <a:off x="8142600" y="4570800"/>
            <a:ext cx="9357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Ref 1</a:t>
            </a:r>
            <a:endParaRPr/>
          </a:p>
        </p:txBody>
      </p:sp>
      <p:sp>
        <p:nvSpPr>
          <p:cNvPr id="191" name="Google Shape;191;p21"/>
          <p:cNvSpPr txBox="1"/>
          <p:nvPr/>
        </p:nvSpPr>
        <p:spPr>
          <a:xfrm>
            <a:off x="553225" y="1210975"/>
            <a:ext cx="8064900" cy="702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lt2"/>
              </a:buClr>
              <a:buSzPts val="1800"/>
              <a:buChar char="●"/>
            </a:pPr>
            <a:r>
              <a:rPr lang="en-GB" sz="1800">
                <a:solidFill>
                  <a:schemeClr val="lt2"/>
                </a:solidFill>
              </a:rPr>
              <a:t>Input gate: regulates which new information is added into the memory cell.</a:t>
            </a:r>
            <a:endParaRPr sz="1800">
              <a:solidFill>
                <a:schemeClr val="lt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