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7" r:id="rId3"/>
    <p:sldId id="261" r:id="rId4"/>
    <p:sldId id="296" r:id="rId5"/>
    <p:sldId id="260" r:id="rId6"/>
    <p:sldId id="286" r:id="rId7"/>
    <p:sldId id="288" r:id="rId8"/>
    <p:sldId id="289" r:id="rId9"/>
    <p:sldId id="295" r:id="rId10"/>
    <p:sldId id="306" r:id="rId11"/>
    <p:sldId id="307" r:id="rId12"/>
    <p:sldId id="310" r:id="rId13"/>
    <p:sldId id="311" r:id="rId14"/>
    <p:sldId id="303" r:id="rId15"/>
    <p:sldId id="300" r:id="rId16"/>
    <p:sldId id="298" r:id="rId17"/>
    <p:sldId id="304" r:id="rId18"/>
    <p:sldId id="308" r:id="rId19"/>
    <p:sldId id="301" r:id="rId20"/>
    <p:sldId id="302" r:id="rId21"/>
    <p:sldId id="293" r:id="rId22"/>
    <p:sldId id="294" r:id="rId2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ntico" panose="020B0604020202020204" charset="0"/>
      <p:regular r:id="rId30"/>
      <p:bold r:id="rId31"/>
      <p:italic r:id="rId32"/>
      <p:boldItalic r:id="rId33"/>
    </p:embeddedFont>
    <p:embeddedFont>
      <p:font typeface="Titillium Web Light" panose="020B0604020202020204" charset="0"/>
      <p:regular r:id="rId34"/>
      <p:bold r:id="rId35"/>
      <p:italic r:id="rId36"/>
      <p:boldItalic r:id="rId37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DE1FF9-E4E8-469F-AAB3-8EC64AB47866}">
  <a:tblStyle styleId="{BEDE1FF9-E4E8-469F-AAB3-8EC64AB478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datasheets/Sensors/Temperature/DHT22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masterwalkershop.com.br/arduino/como-usar-com-arduino-sensor-de-umidade-e-temperatura-dht22-am2302/" TargetMode="External"/><Relationship Id="rId4" Type="http://schemas.openxmlformats.org/officeDocument/2006/relationships/hyperlink" Target="https://github.com/adafruit/DHT-sensor-libra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dht11-dht22-sensor-de-umidade-e-temperatur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ourmoo.com/2017/11/21/power-bi-using-a-slicer-to-show-different-measures/" TargetMode="External"/><Relationship Id="rId5" Type="http://schemas.openxmlformats.org/officeDocument/2006/relationships/hyperlink" Target="https://www.youtube.com/watch?v=gYbGNeYD4OY" TargetMode="External"/><Relationship Id="rId4" Type="http://schemas.openxmlformats.org/officeDocument/2006/relationships/hyperlink" Target="https://community.powerbi.com/t5/Desktop/Select-column-to-show-in-a-graph-card/m-p/132023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300" y="1500180"/>
            <a:ext cx="7382914" cy="36433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  <a:t>SISTEMA DE MONITORAMENTO DE UMIDADE E TEMPERATURA</a:t>
            </a:r>
            <a:b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  <a:t>COM DADOS ARMAZENADOS EM NUVEM</a:t>
            </a:r>
            <a:b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</a:br>
            <a:b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>Componentes:</a:t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>GUSTAVO HIGUTI DE SOUZA </a:t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>IAN AGUILA SANCHEZ </a:t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>IGOR DE LUCCA CARNEIRO ANTONIO </a:t>
            </a:r>
            <a:br>
              <a:rPr lang="pt-BR" sz="2000" dirty="0">
                <a:latin typeface="Arial" pitchFamily="34" charset="0"/>
                <a:cs typeface="Arial" pitchFamily="34" charset="0"/>
              </a:rPr>
            </a:br>
            <a:r>
              <a:rPr lang="pt-BR" sz="2000" dirty="0">
                <a:latin typeface="Arial" pitchFamily="34" charset="0"/>
                <a:cs typeface="Arial" pitchFamily="34" charset="0"/>
              </a:rPr>
              <a:t>3º ELO 2020 </a:t>
            </a:r>
            <a:b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</a:b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6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noProof="0" dirty="0">
                <a:solidFill>
                  <a:schemeClr val="bg1"/>
                </a:solidFill>
              </a:rPr>
              <a:t>1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Código Arduino:</a:t>
            </a:r>
            <a:endParaRPr b="1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dirty="0"/>
              <a:t>O código apresentado a seguir é o código em C++ aplicado para a leitura de dados nos sensores e envio dos mesmos para o </a:t>
            </a:r>
            <a:r>
              <a:rPr lang="pt-BR" dirty="0" err="1"/>
              <a:t>LabVIEW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00958" y="4897279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</a:rPr>
              <a:t>Fonte: Autoria Própria</a:t>
            </a:r>
          </a:p>
        </p:txBody>
      </p:sp>
      <p:pic>
        <p:nvPicPr>
          <p:cNvPr id="1026" name="Picture 2" descr="C:\Users\Usuario\Desktop\Currículo Gustavo Higuti\TCC\CódigoArduinoTCC_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8317148"/>
          </a:xfrm>
          <a:prstGeom prst="rect">
            <a:avLst/>
          </a:prstGeom>
          <a:noFill/>
        </p:spPr>
      </p:pic>
      <p:grpSp>
        <p:nvGrpSpPr>
          <p:cNvPr id="12" name="Grupo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Picture 2" descr="C:\Users\Usuario\Desktop\Currículo Gustavo Higuti\TCC\CódigoArduinoTCC_Final.png"/>
            <p:cNvPicPr>
              <a:picLocks noChangeAspect="1" noChangeArrowheads="1"/>
            </p:cNvPicPr>
            <p:nvPr/>
          </p:nvPicPr>
          <p:blipFill>
            <a:blip r:embed="rId3"/>
            <a:srcRect t="42451" b="-4294"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sp>
          <p:nvSpPr>
            <p:cNvPr id="11" name="Retângulo 10"/>
            <p:cNvSpPr/>
            <p:nvPr/>
          </p:nvSpPr>
          <p:spPr>
            <a:xfrm>
              <a:off x="0" y="4714890"/>
              <a:ext cx="9144000" cy="428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4968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pt-BR" dirty="0">
                <a:solidFill>
                  <a:schemeClr val="bg1"/>
                </a:solidFill>
              </a:rPr>
              <a:t>Os dados são inicialmente representados na interface do </a:t>
            </a:r>
            <a:r>
              <a:rPr lang="pt-BR" dirty="0" err="1">
                <a:solidFill>
                  <a:schemeClr val="bg1"/>
                </a:solidFill>
              </a:rPr>
              <a:t>LabVIEW</a:t>
            </a:r>
            <a:r>
              <a:rPr lang="pt-BR" dirty="0">
                <a:solidFill>
                  <a:schemeClr val="bg1"/>
                </a:solidFill>
              </a:rPr>
              <a:t> com dois gráficos</a:t>
            </a:r>
          </a:p>
          <a:p>
            <a:pPr lvl="0">
              <a:spcAft>
                <a:spcPts val="1200"/>
              </a:spcAft>
            </a:pPr>
            <a:r>
              <a:rPr lang="pt-BR" dirty="0">
                <a:solidFill>
                  <a:schemeClr val="bg1"/>
                </a:solidFill>
              </a:rPr>
              <a:t>Os dados então são salvos no formato .</a:t>
            </a:r>
            <a:r>
              <a:rPr lang="pt-BR" dirty="0" err="1">
                <a:solidFill>
                  <a:schemeClr val="bg1"/>
                </a:solidFill>
              </a:rPr>
              <a:t>txt</a:t>
            </a:r>
            <a:r>
              <a:rPr lang="pt-BR" dirty="0">
                <a:solidFill>
                  <a:schemeClr val="bg1"/>
                </a:solidFill>
              </a:rPr>
              <a:t>, seguindo uma formatação específica para leitura</a:t>
            </a:r>
          </a:p>
          <a:p>
            <a:pPr lvl="0">
              <a:spcAft>
                <a:spcPts val="1200"/>
              </a:spcAft>
            </a:pPr>
            <a:r>
              <a:rPr lang="pt-BR" dirty="0">
                <a:solidFill>
                  <a:schemeClr val="bg1"/>
                </a:solidFill>
              </a:rPr>
              <a:t>Por fim o Power BI interpreta os dados do arquivo de texto e exibem em uma interface simples e intuitiva</a:t>
            </a:r>
          </a:p>
          <a:p>
            <a:pPr lvl="0">
              <a:spcAft>
                <a:spcPts val="1200"/>
              </a:spcAft>
            </a:pPr>
            <a:endParaRPr lang="pt-BR" dirty="0">
              <a:solidFill>
                <a:srgbClr val="FF0000"/>
              </a:solidFill>
            </a:endParaRPr>
          </a:p>
          <a:p>
            <a:pPr lvl="0">
              <a:spcAft>
                <a:spcPts val="1200"/>
              </a:spcAft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Armazenamento de Dados</a:t>
            </a:r>
            <a:endParaRPr dirty="0"/>
          </a:p>
        </p:txBody>
      </p:sp>
      <p:grpSp>
        <p:nvGrpSpPr>
          <p:cNvPr id="9" name="Grupo 8"/>
          <p:cNvGrpSpPr/>
          <p:nvPr/>
        </p:nvGrpSpPr>
        <p:grpSpPr>
          <a:xfrm>
            <a:off x="6143636" y="0"/>
            <a:ext cx="3000364" cy="5143501"/>
            <a:chOff x="6143636" y="0"/>
            <a:chExt cx="3000364" cy="5143501"/>
          </a:xfrm>
        </p:grpSpPr>
        <p:pic>
          <p:nvPicPr>
            <p:cNvPr id="10" name="Imagem 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" b="3856"/>
            <a:stretch/>
          </p:blipFill>
          <p:spPr bwMode="auto">
            <a:xfrm>
              <a:off x="6143636" y="0"/>
              <a:ext cx="3000364" cy="514350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7715240" y="0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tx1"/>
                  </a:solidFill>
                </a:rPr>
                <a:t>Fonte: Autoria Própria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338504" y="1547806"/>
            <a:ext cx="5805496" cy="3595694"/>
            <a:chOff x="3338504" y="1547806"/>
            <a:chExt cx="5805496" cy="3595694"/>
          </a:xfrm>
        </p:grpSpPr>
        <p:pic>
          <p:nvPicPr>
            <p:cNvPr id="12" name="Imagem 11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504" y="1547806"/>
              <a:ext cx="5805496" cy="3595694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7500958" y="4897279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tx1"/>
                  </a:solidFill>
                </a:rPr>
                <a:t>Fonte: Autoria Própria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75041" y="557286"/>
            <a:ext cx="7393817" cy="4532496"/>
            <a:chOff x="875092" y="428615"/>
            <a:chExt cx="7393817" cy="4532496"/>
          </a:xfrm>
        </p:grpSpPr>
        <p:pic>
          <p:nvPicPr>
            <p:cNvPr id="11" name="Imagem 10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092" y="428615"/>
              <a:ext cx="7393817" cy="4286271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6786578" y="4714890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Fonte: Autoria Própria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857502"/>
            <a:ext cx="6479350" cy="3747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Componente DHT22 simulado com potenciômetro</a:t>
            </a:r>
          </a:p>
        </p:txBody>
      </p:sp>
      <p:sp>
        <p:nvSpPr>
          <p:cNvPr id="6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44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57356" y="2857502"/>
            <a:ext cx="6025642" cy="3747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Resultados obtidos com a execução do projeto</a:t>
            </a:r>
          </a:p>
        </p:txBody>
      </p:sp>
      <p:sp>
        <p:nvSpPr>
          <p:cNvPr id="5" name="Igual 4"/>
          <p:cNvSpPr/>
          <p:nvPr/>
        </p:nvSpPr>
        <p:spPr>
          <a:xfrm>
            <a:off x="1000100" y="1571618"/>
            <a:ext cx="642942" cy="428628"/>
          </a:xfrm>
          <a:prstGeom prst="mathEqual">
            <a:avLst>
              <a:gd name="adj1" fmla="val 23520"/>
              <a:gd name="adj2" fmla="val 17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67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000100" y="714362"/>
            <a:ext cx="7193400" cy="11492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Resultados - Hardware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655000"/>
            <a:ext cx="7811592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/>
              <a:t>Satisfatórios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		Aplicação de baixo custo bem sucedida</a:t>
            </a:r>
          </a:p>
          <a:p>
            <a:pPr>
              <a:buNone/>
            </a:pPr>
            <a:r>
              <a:rPr lang="pt-BR" sz="2000" dirty="0"/>
              <a:t>		Medições precisas</a:t>
            </a:r>
          </a:p>
          <a:p>
            <a:pPr>
              <a:buNone/>
            </a:pPr>
            <a:r>
              <a:rPr lang="pt-BR" sz="2000" dirty="0"/>
              <a:t>		Ideal em ambientes comerciais e residenciais </a:t>
            </a:r>
            <a:r>
              <a:rPr lang="pt-BR" dirty="0"/>
              <a:t>		</a:t>
            </a:r>
          </a:p>
          <a:p>
            <a:r>
              <a:rPr lang="pt-BR" dirty="0"/>
              <a:t>Contras: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sz="2000" dirty="0"/>
              <a:t>Adaptações de hardware necessárias</a:t>
            </a:r>
            <a:endParaRPr lang="pt-BR" dirty="0"/>
          </a:p>
          <a:p>
            <a:endParaRPr lang="pt-BR" dirty="0"/>
          </a:p>
          <a:p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000100" y="928676"/>
            <a:ext cx="7193400" cy="11492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Resultados - Software</a:t>
            </a:r>
            <a:br>
              <a:rPr lang="pt-BR" b="1" dirty="0"/>
            </a:b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655000"/>
            <a:ext cx="7811592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/>
              <a:t>Funcionamento satisfatório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		Funções operando como desejado</a:t>
            </a:r>
          </a:p>
          <a:p>
            <a:pPr>
              <a:buNone/>
            </a:pPr>
            <a:r>
              <a:rPr lang="pt-BR" sz="2000" dirty="0"/>
              <a:t>		Visualização agradável</a:t>
            </a:r>
          </a:p>
          <a:p>
            <a:pPr>
              <a:buNone/>
            </a:pPr>
            <a:r>
              <a:rPr lang="pt-BR" sz="2000" dirty="0"/>
              <a:t>		Tratamento de dados eficiente</a:t>
            </a:r>
            <a:endParaRPr lang="pt-BR" dirty="0"/>
          </a:p>
          <a:p>
            <a:r>
              <a:rPr lang="pt-BR" dirty="0"/>
              <a:t>Contras:</a:t>
            </a:r>
          </a:p>
          <a:p>
            <a:pPr algn="just">
              <a:buNone/>
            </a:pPr>
            <a:r>
              <a:rPr lang="pt-BR" dirty="0"/>
              <a:t>		</a:t>
            </a:r>
            <a:r>
              <a:rPr lang="pt-BR" sz="2000" dirty="0"/>
              <a:t>Utilizamos licenças gratuitas de Power BI e LabVIEW</a:t>
            </a:r>
          </a:p>
          <a:p>
            <a:pPr>
              <a:buNone/>
            </a:pPr>
            <a:r>
              <a:rPr lang="pt-BR" sz="2000" dirty="0"/>
              <a:t>		Para critérios de comercialização, torna-se necessário                    	o uso de licenças pagas</a:t>
            </a:r>
          </a:p>
          <a:p>
            <a:pPr>
              <a:buNone/>
            </a:pPr>
            <a:r>
              <a:rPr lang="pt-BR" sz="2000" dirty="0"/>
              <a:t>		</a:t>
            </a:r>
            <a:endParaRPr lang="pt-BR" dirty="0"/>
          </a:p>
          <a:p>
            <a:endParaRPr lang="pt-BR" dirty="0"/>
          </a:p>
          <a:p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0342" y="2857502"/>
            <a:ext cx="6524930" cy="374700"/>
          </a:xfrm>
        </p:spPr>
        <p:txBody>
          <a:bodyPr/>
          <a:lstStyle/>
          <a:p>
            <a:r>
              <a:rPr lang="pt-BR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Considerações finais</a:t>
            </a:r>
          </a:p>
        </p:txBody>
      </p:sp>
      <p:sp>
        <p:nvSpPr>
          <p:cNvPr id="4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000100" y="928676"/>
            <a:ext cx="7193400" cy="11492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Conclusão </a:t>
            </a:r>
            <a:br>
              <a:rPr lang="pt-BR" b="1" dirty="0"/>
            </a:b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12124"/>
            <a:ext cx="7811592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Trebuchet MS" pitchFamily="34" charset="0"/>
              <a:buChar char="▫"/>
            </a:pPr>
            <a:r>
              <a:rPr lang="pt-BR" sz="2000" dirty="0"/>
              <a:t>Portanto, o </a:t>
            </a:r>
            <a:r>
              <a:rPr lang="pt-BR" sz="2000" dirty="0" err="1"/>
              <a:t>CloudIO</a:t>
            </a:r>
            <a:r>
              <a:rPr lang="pt-BR" sz="2000" dirty="0"/>
              <a:t> inclui-se no vasto mercado de sensores e alcança um nicho pouco explorado dessa área;</a:t>
            </a:r>
          </a:p>
          <a:p>
            <a:pPr>
              <a:buNone/>
            </a:pPr>
            <a:endParaRPr lang="pt-BR" sz="300" dirty="0"/>
          </a:p>
          <a:p>
            <a:pPr>
              <a:buFont typeface="Trebuchet MS" pitchFamily="34" charset="0"/>
              <a:buChar char="▫"/>
            </a:pPr>
            <a:r>
              <a:rPr lang="pt-BR" sz="2000" dirty="0"/>
              <a:t>Busca a inclusão daqueles que não teriam condição e/ou expertise para se utilizar dessa tecnologia;</a:t>
            </a:r>
          </a:p>
          <a:p>
            <a:pPr>
              <a:buNone/>
            </a:pPr>
            <a:endParaRPr lang="pt-BR" sz="300" dirty="0"/>
          </a:p>
          <a:p>
            <a:pPr>
              <a:buFont typeface="Trebuchet MS" pitchFamily="34" charset="0"/>
              <a:buChar char="▫"/>
            </a:pPr>
            <a:r>
              <a:rPr lang="pt-BR" sz="2000" dirty="0"/>
              <a:t>Alcançou a maior parte das metas e objetivos finais do projeto;</a:t>
            </a:r>
          </a:p>
          <a:p>
            <a:pPr>
              <a:buNone/>
            </a:pPr>
            <a:endParaRPr lang="pt-BR" sz="300" dirty="0"/>
          </a:p>
          <a:p>
            <a:pPr>
              <a:buFont typeface="Trebuchet MS" pitchFamily="34" charset="0"/>
              <a:buChar char="▫"/>
            </a:pPr>
            <a:r>
              <a:rPr lang="pt-BR" sz="2000" dirty="0"/>
              <a:t>Ainda há muito espaço para melhorias e aprimoramentos tanto de software quanto de hardware;</a:t>
            </a:r>
          </a:p>
          <a:p>
            <a:pPr>
              <a:buFont typeface="Trebuchet MS" pitchFamily="34" charset="0"/>
              <a:buChar char="▫"/>
            </a:pPr>
            <a:endParaRPr lang="pt-BR" sz="300" dirty="0"/>
          </a:p>
          <a:p>
            <a:pPr>
              <a:buFont typeface="Trebuchet MS" pitchFamily="34" charset="0"/>
              <a:buChar char="▫"/>
            </a:pPr>
            <a:r>
              <a:rPr lang="pt-BR" sz="2000" dirty="0"/>
              <a:t>É um início para a criação de um sistema de sensoriamento de temperatura e umidade de fácil utilização.</a:t>
            </a:r>
          </a:p>
          <a:p>
            <a:pPr>
              <a:buNone/>
            </a:pPr>
            <a:endParaRPr lang="pt-BR" sz="18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Possibilidades de melhorias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Implementar o uso do protocolo MQTT e um sistema de nuvem externo, possibilitando integração com os sistemas industriais existentes.</a:t>
            </a:r>
          </a:p>
          <a:p>
            <a:endParaRPr lang="pt-BR" sz="2000" dirty="0"/>
          </a:p>
          <a:p>
            <a:r>
              <a:rPr lang="pt-BR" sz="2000" dirty="0"/>
              <a:t>O uso de outras plataformas como o Excel para a visualização dos dados, ao invés do Power BI.</a:t>
            </a:r>
          </a:p>
          <a:p>
            <a:pPr marL="76200" indent="0">
              <a:buNone/>
            </a:pPr>
            <a:endParaRPr lang="pt-BR" sz="2000" dirty="0"/>
          </a:p>
          <a:p>
            <a:r>
              <a:rPr lang="pt-BR" sz="2000" dirty="0"/>
              <a:t>Readaptar a plataforma utilizando </a:t>
            </a:r>
            <a:r>
              <a:rPr lang="pt-BR" sz="2000" dirty="0" err="1"/>
              <a:t>Raspberry</a:t>
            </a:r>
            <a:r>
              <a:rPr lang="pt-BR" sz="2000" dirty="0"/>
              <a:t> </a:t>
            </a:r>
            <a:r>
              <a:rPr lang="pt-BR" sz="2000" dirty="0" err="1"/>
              <a:t>Pi</a:t>
            </a:r>
            <a:r>
              <a:rPr lang="pt-BR" sz="2000" dirty="0"/>
              <a:t>, barateando o projeto e tornando mais comercializável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Bibliografia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r>
              <a:rPr lang="pt-BR" sz="1400" dirty="0"/>
              <a:t>Lima, Ellen Lima de.</a:t>
            </a:r>
            <a:r>
              <a:rPr lang="pt-BR" sz="1400" b="1" dirty="0"/>
              <a:t> Módulo de sensores para monitoramento da qualidade da água com sem fio utilizando plataforma de prototipagem</a:t>
            </a:r>
            <a:r>
              <a:rPr lang="pt-BR" sz="1400" dirty="0"/>
              <a:t>. 2018. 79 f. Dissertação (mestrado) - Universidade Estadual de Feira de Santana, Programa de Pós-Graduação em Computação Aplicada, 2018. Acesso em: 08 de ago. 2020.</a:t>
            </a:r>
          </a:p>
          <a:p>
            <a:pPr>
              <a:buNone/>
            </a:pPr>
            <a:endParaRPr lang="pt-BR" sz="1400" dirty="0"/>
          </a:p>
          <a:p>
            <a:r>
              <a:rPr lang="pt-BR" sz="1400" dirty="0"/>
              <a:t>LIU, Thomas. Digital-output </a:t>
            </a:r>
            <a:r>
              <a:rPr lang="pt-BR" sz="1400" dirty="0" err="1"/>
              <a:t>relative</a:t>
            </a:r>
            <a:r>
              <a:rPr lang="pt-BR" sz="1400" dirty="0"/>
              <a:t> </a:t>
            </a:r>
            <a:r>
              <a:rPr lang="pt-BR" sz="1400" dirty="0" err="1"/>
              <a:t>humidity</a:t>
            </a:r>
            <a:r>
              <a:rPr lang="pt-BR" sz="1400" dirty="0"/>
              <a:t> &amp; </a:t>
            </a:r>
            <a:r>
              <a:rPr lang="pt-BR" sz="1400" dirty="0" err="1"/>
              <a:t>temperature</a:t>
            </a:r>
            <a:r>
              <a:rPr lang="pt-BR" sz="1400" dirty="0"/>
              <a:t> sensor/module. </a:t>
            </a:r>
            <a:r>
              <a:rPr lang="pt-BR" sz="1400" b="1" dirty="0" err="1"/>
              <a:t>Sparkfun</a:t>
            </a:r>
            <a:r>
              <a:rPr lang="pt-BR" sz="1400" dirty="0"/>
              <a:t>. Disponível em: &lt;</a:t>
            </a:r>
            <a:r>
              <a:rPr lang="pt-BR" sz="1400" dirty="0">
                <a:hlinkClick r:id="rId3"/>
              </a:rPr>
              <a:t>https://www.sparkfun.com/datasheets/Sensors/Temperature/DHT22.pdf</a:t>
            </a:r>
            <a:r>
              <a:rPr lang="pt-BR" sz="1400" dirty="0"/>
              <a:t>&gt;. Acesso em: 06 de jun. 2020.</a:t>
            </a:r>
          </a:p>
          <a:p>
            <a:endParaRPr lang="pt-BR" sz="1400" dirty="0"/>
          </a:p>
          <a:p>
            <a:r>
              <a:rPr lang="pt-BR" sz="1400" dirty="0" err="1"/>
              <a:t>Adafruit</a:t>
            </a:r>
            <a:r>
              <a:rPr lang="pt-BR" sz="1400" dirty="0"/>
              <a:t> Industries. </a:t>
            </a:r>
            <a:r>
              <a:rPr lang="pt-BR" sz="1400" b="1" dirty="0" err="1">
                <a:hlinkClick r:id="rId4"/>
              </a:rPr>
              <a:t>DHT-sensor-library</a:t>
            </a:r>
            <a:r>
              <a:rPr lang="pt-BR" sz="1400" dirty="0"/>
              <a:t>, 2019. Página de postagem de códigos. Disponível em: &lt;</a:t>
            </a:r>
            <a:r>
              <a:rPr lang="pt-BR" sz="1400" dirty="0">
                <a:hlinkClick r:id="rId4"/>
              </a:rPr>
              <a:t>https://github.com/adafruit/DHT-sensor-library</a:t>
            </a:r>
            <a:r>
              <a:rPr lang="pt-BR" sz="1400" dirty="0"/>
              <a:t>&gt;. Acesso em: 06 de jun. 2020.</a:t>
            </a:r>
          </a:p>
          <a:p>
            <a:pPr>
              <a:buNone/>
            </a:pPr>
            <a:endParaRPr lang="pt-BR" sz="1400" dirty="0"/>
          </a:p>
          <a:p>
            <a:r>
              <a:rPr lang="pt-BR" sz="1400" dirty="0"/>
              <a:t>OLIVEIRA, </a:t>
            </a:r>
            <a:r>
              <a:rPr lang="pt-BR" sz="1400" dirty="0" err="1"/>
              <a:t>Euler</a:t>
            </a:r>
            <a:r>
              <a:rPr lang="pt-BR" sz="1400" dirty="0"/>
              <a:t>. Como usar com </a:t>
            </a:r>
            <a:r>
              <a:rPr lang="pt-BR" sz="1400" dirty="0" err="1"/>
              <a:t>Arduino</a:t>
            </a:r>
            <a:r>
              <a:rPr lang="pt-BR" sz="1400" dirty="0"/>
              <a:t> – Sensor de Umidade e Temperatura DHT22 / AM2302. </a:t>
            </a:r>
            <a:r>
              <a:rPr lang="en-US" sz="1400" b="1" dirty="0"/>
              <a:t>Blog Master Walker Shop</a:t>
            </a:r>
            <a:r>
              <a:rPr lang="en-US" sz="1400" dirty="0"/>
              <a:t>, 2018. </a:t>
            </a:r>
            <a:r>
              <a:rPr lang="en-US" sz="1400" dirty="0" err="1"/>
              <a:t>Disponível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</a:t>
            </a:r>
            <a:r>
              <a:rPr lang="en-US" sz="1400" dirty="0">
                <a:hlinkClick r:id="rId5"/>
              </a:rPr>
              <a:t>https://blogmasterwalkershop.com.br/arduino/como-usar-com-arduino-sensor-de-umidade-e-temperatura-dht22-am2302/</a:t>
            </a:r>
            <a:r>
              <a:rPr lang="en-US" sz="1400" dirty="0"/>
              <a:t>&gt;. </a:t>
            </a:r>
            <a:r>
              <a:rPr lang="pt-BR" sz="1400" dirty="0"/>
              <a:t>Acesso em: 06 de jun. 2020.</a:t>
            </a:r>
          </a:p>
          <a:p>
            <a:pPr>
              <a:buNone/>
            </a:pPr>
            <a:endParaRPr sz="12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MOTIVAÇÃO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pt-BR" dirty="0"/>
              <a:t>Sistemas caros de monitoramento  no mercado              (foco em indústrias químicas e farmacêuticas)</a:t>
            </a:r>
          </a:p>
          <a:p>
            <a:pPr lvl="0" algn="just"/>
            <a:endParaRPr lang="pt-BR" dirty="0"/>
          </a:p>
          <a:p>
            <a:pPr lvl="0" algn="just"/>
            <a:r>
              <a:rPr lang="pt-BR" dirty="0"/>
              <a:t>Pouco aproveitamento do uso de dados em nuvem na aplicação</a:t>
            </a:r>
          </a:p>
          <a:p>
            <a:pPr lvl="0" algn="just"/>
            <a:endParaRPr lang="en" dirty="0"/>
          </a:p>
          <a:p>
            <a:pPr lvl="0" algn="just">
              <a:spcBef>
                <a:spcPts val="0"/>
              </a:spcBef>
            </a:pPr>
            <a:r>
              <a:rPr lang="pt-BR" dirty="0"/>
              <a:t>Difícil aplicação em ambientes domésticos e pequenos empreendimentos </a:t>
            </a:r>
            <a:endParaRPr dirty="0"/>
          </a:p>
        </p:txBody>
      </p:sp>
      <p:sp>
        <p:nvSpPr>
          <p:cNvPr id="5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Bibliografia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0"/>
            <a:ext cx="7193400" cy="3568380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r>
              <a:rPr lang="pt-BR" sz="1400" dirty="0"/>
              <a:t>MOTA, Allan. DHT11 e DHT22,  Sensor de umidade e Temperatura com </a:t>
            </a:r>
            <a:r>
              <a:rPr lang="pt-BR" sz="1400" dirty="0" err="1"/>
              <a:t>Arduino</a:t>
            </a:r>
            <a:r>
              <a:rPr lang="pt-BR" sz="1400" dirty="0"/>
              <a:t>. </a:t>
            </a:r>
            <a:r>
              <a:rPr lang="pt-BR" sz="1400" b="1" dirty="0"/>
              <a:t>Portal Vila de </a:t>
            </a:r>
            <a:r>
              <a:rPr lang="pt-BR" sz="1400" b="1" dirty="0" err="1"/>
              <a:t>Silicio</a:t>
            </a:r>
            <a:r>
              <a:rPr lang="pt-BR" sz="1400" dirty="0"/>
              <a:t>, 2018. Disponível em:&lt;</a:t>
            </a:r>
            <a:r>
              <a:rPr lang="pt-BR" sz="1400" dirty="0">
                <a:hlinkClick r:id="rId3"/>
              </a:rPr>
              <a:t>https://portal.vidadesilicio.com.br/dht11-dht22-sensor-de-umidade-e-temperatura/</a:t>
            </a:r>
            <a:r>
              <a:rPr lang="pt-BR" sz="1400" dirty="0"/>
              <a:t>&gt;. Acesso em: 06 de jun. 2020.</a:t>
            </a:r>
          </a:p>
          <a:p>
            <a:pPr>
              <a:buNone/>
            </a:pPr>
            <a:endParaRPr lang="pt-BR" sz="1400" dirty="0"/>
          </a:p>
          <a:p>
            <a:r>
              <a:rPr lang="pt-BR" sz="1400" dirty="0"/>
              <a:t>Microsoft. </a:t>
            </a:r>
            <a:r>
              <a:rPr lang="pt-BR" sz="1400" b="1" dirty="0"/>
              <a:t>Microsoft Power BI </a:t>
            </a:r>
            <a:r>
              <a:rPr lang="pt-BR" sz="1400" b="1" dirty="0" err="1"/>
              <a:t>Community</a:t>
            </a:r>
            <a:r>
              <a:rPr lang="pt-BR" sz="1400" dirty="0"/>
              <a:t>, 2020. Tópico de fórum. Disponível em: &lt;</a:t>
            </a:r>
            <a:r>
              <a:rPr lang="pt-BR" sz="1400" dirty="0">
                <a:hlinkClick r:id="rId4"/>
              </a:rPr>
              <a:t>https://community.powerbi.com/t5/Desktop/Select-column-to-show-in-a-graph-card/m-p/1320230</a:t>
            </a:r>
            <a:r>
              <a:rPr lang="pt-BR" sz="1400" dirty="0"/>
              <a:t>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24 ago. 2020.</a:t>
            </a:r>
            <a:endParaRPr lang="pt-BR" sz="1400" dirty="0"/>
          </a:p>
          <a:p>
            <a:r>
              <a:rPr lang="en-US" sz="1400" b="1" dirty="0"/>
              <a:t>CURBAL</a:t>
            </a:r>
            <a:r>
              <a:rPr lang="en-US" sz="1400" dirty="0"/>
              <a:t>. Change measures using slicers in Power BI Desktop- Power BI Tips &amp; Tricks #20, 2016. </a:t>
            </a:r>
            <a:r>
              <a:rPr lang="pt-BR" sz="1400" dirty="0"/>
              <a:t>(9m13s). Disponível em: &lt;</a:t>
            </a:r>
            <a:r>
              <a:rPr lang="pt-BR" sz="1400" dirty="0">
                <a:hlinkClick r:id="rId5"/>
              </a:rPr>
              <a:t>https://www.youtube.com/watch?v=gYbGNeYD4OY</a:t>
            </a:r>
            <a:r>
              <a:rPr lang="pt-BR" sz="1400" dirty="0"/>
              <a:t>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24 ago. 2020.</a:t>
            </a:r>
          </a:p>
          <a:p>
            <a:pPr>
              <a:buNone/>
            </a:pPr>
            <a:endParaRPr lang="pt-BR" sz="1400" dirty="0"/>
          </a:p>
          <a:p>
            <a:r>
              <a:rPr lang="en-US" sz="1200" dirty="0"/>
              <a:t>QUEVAUVILLIERS, Gilbert. Power BI – Using a Slicer to show different measures. </a:t>
            </a:r>
            <a:r>
              <a:rPr lang="pt-BR" sz="1200" b="1" dirty="0" err="1"/>
              <a:t>FourMoo</a:t>
            </a:r>
            <a:r>
              <a:rPr lang="pt-BR" sz="1200" dirty="0"/>
              <a:t>, 2019. Disponível em: &lt;</a:t>
            </a:r>
            <a:r>
              <a:rPr lang="pt-BR" sz="1200" dirty="0">
                <a:hlinkClick r:id="rId6"/>
              </a:rPr>
              <a:t>https://www.fourmoo.com/2017/11/21/power-bi-using-a-slicer-to-show-different-measures/</a:t>
            </a:r>
            <a:r>
              <a:rPr lang="pt-BR" sz="1200" dirty="0"/>
              <a:t>&gt;. Acesso em: 24 de ago. 2020.</a:t>
            </a:r>
          </a:p>
          <a:p>
            <a:pPr>
              <a:buNone/>
            </a:pPr>
            <a:endParaRPr sz="12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900993" y="2053825"/>
            <a:ext cx="3342015" cy="10358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  <a:t>Dúvidas?</a:t>
            </a:r>
            <a:b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</a:b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4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515869" y="2571750"/>
            <a:ext cx="4112262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  <a:t>OBRIGADO!</a:t>
            </a:r>
            <a:br>
              <a:rPr lang="pt-BR" sz="3000" dirty="0">
                <a:ln w="5000" cmpd="sng">
                  <a:noFill/>
                  <a:prstDash val="solid"/>
                </a:ln>
                <a:solidFill>
                  <a:schemeClr val="bg1"/>
                </a:solidFill>
              </a:rPr>
            </a:b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4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b="1" dirty="0"/>
              <a:t>OBJETIVOS DO PROJETO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/>
              <a:t>Monitorar as condições em ambientes comerciais e residenciais</a:t>
            </a:r>
          </a:p>
          <a:p>
            <a:pPr lvl="0"/>
            <a:endParaRPr dirty="0"/>
          </a:p>
          <a:p>
            <a:pPr lvl="0">
              <a:spcBef>
                <a:spcPts val="0"/>
              </a:spcBef>
            </a:pPr>
            <a:r>
              <a:rPr lang="pt-BR" dirty="0"/>
              <a:t>Projetar um sistema de monitoramento de baixo custo e fácil implementação</a:t>
            </a:r>
          </a:p>
          <a:p>
            <a:pPr lvl="0">
              <a:spcBef>
                <a:spcPts val="0"/>
              </a:spcBef>
            </a:pPr>
            <a:endParaRPr dirty="0"/>
          </a:p>
          <a:p>
            <a:pPr lvl="0">
              <a:spcBef>
                <a:spcPts val="0"/>
              </a:spcBef>
            </a:pPr>
            <a:r>
              <a:rPr lang="pt-BR" dirty="0"/>
              <a:t>Armazenar os dados em nuvem para monitoramento por internet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MATERIAIS E VALORES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Titillium Web Light" charset="0"/>
              <a:buChar char="▫"/>
            </a:pPr>
            <a:r>
              <a:rPr lang="pt-BR" sz="1800" dirty="0"/>
              <a:t>Sensores de umidade e temperatura (DHT22, U$9,99);</a:t>
            </a:r>
          </a:p>
          <a:p>
            <a:pPr>
              <a:buFont typeface="Titillium Web Light" charset="0"/>
              <a:buChar char="▫"/>
            </a:pPr>
            <a:endParaRPr lang="pt-BR" sz="1800" dirty="0"/>
          </a:p>
          <a:p>
            <a:pPr>
              <a:buFont typeface="Titillium Web Light" charset="0"/>
              <a:buChar char="▫"/>
            </a:pPr>
            <a:r>
              <a:rPr lang="pt-BR" sz="1800" dirty="0" err="1"/>
              <a:t>Microcontrolador</a:t>
            </a:r>
            <a:r>
              <a:rPr lang="pt-BR" sz="1800" dirty="0"/>
              <a:t> (</a:t>
            </a:r>
            <a:r>
              <a:rPr lang="pt-BR" sz="1800" dirty="0" err="1"/>
              <a:t>Arduíno</a:t>
            </a:r>
            <a:r>
              <a:rPr lang="pt-BR" sz="1800" dirty="0"/>
              <a:t> UNO R3, U$23,00);</a:t>
            </a:r>
          </a:p>
          <a:p>
            <a:pPr>
              <a:buFont typeface="Titillium Web Light" charset="0"/>
              <a:buChar char="▫"/>
            </a:pPr>
            <a:endParaRPr lang="pt-BR" sz="1800" dirty="0"/>
          </a:p>
          <a:p>
            <a:pPr>
              <a:buFont typeface="Titillium Web Light" charset="0"/>
              <a:buChar char="▫"/>
            </a:pPr>
            <a:r>
              <a:rPr lang="pt-BR" sz="1800" dirty="0"/>
              <a:t>Cabo USB para conectar o </a:t>
            </a:r>
            <a:r>
              <a:rPr lang="pt-BR" sz="1800" dirty="0" err="1"/>
              <a:t>microcontrolador</a:t>
            </a:r>
            <a:r>
              <a:rPr lang="pt-BR" sz="1800" dirty="0"/>
              <a:t> ao computador(U$3,95);</a:t>
            </a:r>
          </a:p>
          <a:p>
            <a:pPr>
              <a:buFont typeface="Titillium Web Light" charset="0"/>
              <a:buChar char="▫"/>
            </a:pPr>
            <a:endParaRPr lang="pt-BR" sz="1800" dirty="0"/>
          </a:p>
          <a:p>
            <a:pPr lvl="0">
              <a:buFont typeface="Titillium Web Light" charset="0"/>
              <a:buChar char="▫"/>
            </a:pPr>
            <a:r>
              <a:rPr lang="pt-BR" sz="1800" dirty="0"/>
              <a:t>Computador que execute um Virtual </a:t>
            </a:r>
            <a:r>
              <a:rPr lang="pt-BR" sz="1800" dirty="0" err="1"/>
              <a:t>Instrument</a:t>
            </a:r>
            <a:r>
              <a:rPr lang="pt-BR" sz="1800" dirty="0"/>
              <a:t> (VI) em </a:t>
            </a:r>
            <a:r>
              <a:rPr lang="pt-BR" sz="1800" dirty="0" err="1"/>
              <a:t>LabVIEW</a:t>
            </a:r>
            <a:r>
              <a:rPr lang="pt-BR" sz="1800" dirty="0"/>
              <a:t> (HP 6UY82UA#ABA, U$474,95).</a:t>
            </a:r>
          </a:p>
          <a:p>
            <a:pPr lvl="0">
              <a:buFont typeface="Titillium Web Light" charset="0"/>
              <a:buChar char="▫"/>
            </a:pPr>
            <a:endParaRPr lang="pt-BR" sz="1800" dirty="0"/>
          </a:p>
          <a:p>
            <a:pPr>
              <a:buFont typeface="Titillium Web Light" charset="0"/>
              <a:buChar char="▫"/>
            </a:pPr>
            <a:r>
              <a:rPr lang="pt-BR" sz="1800" dirty="0"/>
              <a:t>Valor total: U$511,89 (sem acréscimos)</a:t>
            </a:r>
            <a:endParaRPr lang="pt-BR" dirty="0"/>
          </a:p>
          <a:p>
            <a:endParaRPr lang="pt-B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funciona:</a:t>
            </a:r>
            <a:endParaRPr dirty="0"/>
          </a:p>
        </p:txBody>
      </p:sp>
      <p:grpSp>
        <p:nvGrpSpPr>
          <p:cNvPr id="7" name="Google Shape;523;p38"/>
          <p:cNvGrpSpPr/>
          <p:nvPr/>
        </p:nvGrpSpPr>
        <p:grpSpPr>
          <a:xfrm>
            <a:off x="1071538" y="1500180"/>
            <a:ext cx="571504" cy="500066"/>
            <a:chOff x="5247525" y="3007275"/>
            <a:chExt cx="517575" cy="384825"/>
          </a:xfrm>
        </p:grpSpPr>
        <p:sp>
          <p:nvSpPr>
            <p:cNvPr id="8" name="Google Shape;52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 descr="C:\Users\Usuario\AppData\Local\Temp\Rar$DIa8508.35851\Diagrama de blocos.png"/>
          <p:cNvPicPr/>
          <p:nvPr/>
        </p:nvPicPr>
        <p:blipFill>
          <a:blip r:embed="rId3" cstate="print"/>
          <a:srcRect l="2971" t="9091" r="2970" b="41818"/>
          <a:stretch>
            <a:fillRect/>
          </a:stretch>
        </p:blipFill>
        <p:spPr bwMode="auto">
          <a:xfrm>
            <a:off x="803646" y="2857502"/>
            <a:ext cx="7536709" cy="192882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>
                <a:lumMod val="90000"/>
                <a:lumOff val="1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 descr="C:\Users\Usuario\AppData\Local\Temp\Rar$DIa8508.35851\Diagrama de blocos.png"/>
          <p:cNvPicPr/>
          <p:nvPr/>
        </p:nvPicPr>
        <p:blipFill>
          <a:blip r:embed="rId3" cstate="print"/>
          <a:srcRect t="30909" b="41818"/>
          <a:stretch>
            <a:fillRect/>
          </a:stretch>
        </p:blipFill>
        <p:spPr bwMode="auto">
          <a:xfrm>
            <a:off x="0" y="0"/>
            <a:ext cx="7358082" cy="9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29322" y="928676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Autoria Própria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29454" y="4786328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Autoria Própria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sz="3200" b="1" dirty="0"/>
              <a:t>Leitura de dados: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dirty="0"/>
              <a:t>O sensor (DHT22) mede as variáveis temperatura e umidade</a:t>
            </a:r>
          </a:p>
          <a:p>
            <a:pPr lvl="0"/>
            <a:r>
              <a:rPr lang="pt-BR" dirty="0"/>
              <a:t>Transmite os dados medidos para o microcontrolador</a:t>
            </a:r>
          </a:p>
          <a:p>
            <a:endParaRPr lang="pt-BR" dirty="0"/>
          </a:p>
          <a:p>
            <a:pPr lvl="0">
              <a:buNone/>
            </a:pPr>
            <a:r>
              <a:rPr lang="pt-BR" dirty="0"/>
              <a:t>	</a:t>
            </a:r>
          </a:p>
          <a:p>
            <a:pPr lvl="0">
              <a:buNone/>
            </a:pPr>
            <a:r>
              <a:rPr lang="pt-BR" dirty="0"/>
              <a:t>	</a:t>
            </a:r>
            <a:endParaRPr dirty="0"/>
          </a:p>
        </p:txBody>
      </p:sp>
      <p:pic>
        <p:nvPicPr>
          <p:cNvPr id="6" name="Imagem 5" descr="C:\Users\Usuario\AppData\Local\Temp\Rar$DIa8508.35851\Diagrama de blocos.png"/>
          <p:cNvPicPr/>
          <p:nvPr/>
        </p:nvPicPr>
        <p:blipFill>
          <a:blip r:embed="rId3" cstate="print"/>
          <a:srcRect t="30909" b="41818"/>
          <a:stretch>
            <a:fillRect/>
          </a:stretch>
        </p:blipFill>
        <p:spPr bwMode="auto">
          <a:xfrm>
            <a:off x="0" y="0"/>
            <a:ext cx="7358082" cy="9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75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29322" y="928676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Autoria Própria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3714744" y="2786064"/>
            <a:ext cx="5572132" cy="2786100"/>
            <a:chOff x="3714744" y="2786064"/>
            <a:chExt cx="5572132" cy="2786100"/>
          </a:xfrm>
        </p:grpSpPr>
        <p:grpSp>
          <p:nvGrpSpPr>
            <p:cNvPr id="18" name="Grupo 17"/>
            <p:cNvGrpSpPr/>
            <p:nvPr/>
          </p:nvGrpSpPr>
          <p:grpSpPr>
            <a:xfrm>
              <a:off x="3714744" y="2786064"/>
              <a:ext cx="5572132" cy="2786100"/>
              <a:chOff x="3714744" y="2857502"/>
              <a:chExt cx="5572132" cy="2786100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3714744" y="2857502"/>
                <a:ext cx="5556198" cy="2057388"/>
                <a:chOff x="3587802" y="3086112"/>
                <a:chExt cx="5556198" cy="2057388"/>
              </a:xfrm>
            </p:grpSpPr>
            <p:pic>
              <p:nvPicPr>
                <p:cNvPr id="7" name="Picture 2" descr="DHT22 - Sensor de Umidade e Temperatura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15000" t="16667" r="9999" b="23333"/>
                <a:stretch>
                  <a:fillRect/>
                </a:stretch>
              </p:blipFill>
              <p:spPr bwMode="auto">
                <a:xfrm>
                  <a:off x="6572264" y="3086112"/>
                  <a:ext cx="2571736" cy="205738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</p:pic>
            <p:pic>
              <p:nvPicPr>
                <p:cNvPr id="10" name="Imagem 9" descr="sensor DHT22 aberto e sem a tampa"/>
                <p:cNvPicPr/>
                <p:nvPr/>
              </p:nvPicPr>
              <p:blipFill>
                <a:blip r:embed="rId5" cstate="print"/>
                <a:srcRect t="25128"/>
                <a:stretch>
                  <a:fillRect/>
                </a:stretch>
              </p:blipFill>
              <p:spPr bwMode="auto">
                <a:xfrm>
                  <a:off x="3587802" y="3338451"/>
                  <a:ext cx="2984462" cy="180504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</p:pic>
          </p:grpSp>
          <p:sp>
            <p:nvSpPr>
              <p:cNvPr id="16" name="Retângulo 15"/>
              <p:cNvSpPr/>
              <p:nvPr/>
            </p:nvSpPr>
            <p:spPr>
              <a:xfrm>
                <a:off x="3714744" y="4929204"/>
                <a:ext cx="5572132" cy="71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3714744" y="4743390"/>
                <a:ext cx="2382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Fonte: www.pcboard.ca, </a:t>
                </a:r>
              </a:p>
              <a:p>
                <a:r>
                  <a:rPr lang="pt-BR" sz="1000" dirty="0"/>
                  <a:t>acesso em: 07 de ago. 2020, às 16:23.</a:t>
                </a: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6761617" y="4743390"/>
                <a:ext cx="2382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/>
                  <a:t>Fonte: howtomechatronics.com, </a:t>
                </a:r>
              </a:p>
              <a:p>
                <a:r>
                  <a:rPr lang="pt-BR" sz="1000" dirty="0"/>
                  <a:t>acesso em: 07 de ago. 2020, às 16:04.</a:t>
                </a:r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8215306" y="2786064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 Black" pitchFamily="34" charset="0"/>
                </a:rPr>
                <a:t>DHT22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Controle:</a:t>
            </a:r>
            <a:endParaRPr b="1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dirty="0"/>
              <a:t>O controlador (Arduíno UNO) registra o sinal dos sensores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Transmite os dados para o computador por meio de comunicação serial via USB</a:t>
            </a:r>
            <a:endParaRPr dirty="0"/>
          </a:p>
        </p:txBody>
      </p:sp>
      <p:pic>
        <p:nvPicPr>
          <p:cNvPr id="6" name="Imagem 5" descr="C:\Users\Usuario\AppData\Local\Temp\Rar$DIa8508.35851\Diagrama de blocos.png"/>
          <p:cNvPicPr/>
          <p:nvPr/>
        </p:nvPicPr>
        <p:blipFill>
          <a:blip r:embed="rId3" cstate="print"/>
          <a:srcRect t="30909" b="41818"/>
          <a:stretch>
            <a:fillRect/>
          </a:stretch>
        </p:blipFill>
        <p:spPr bwMode="auto">
          <a:xfrm>
            <a:off x="0" y="0"/>
            <a:ext cx="7358082" cy="9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Arduino Uno 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22" y="3286130"/>
            <a:ext cx="2214578" cy="185737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858016" y="462028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Arial Black" pitchFamily="34" charset="0"/>
              </a:rPr>
              <a:t>Arduíno</a:t>
            </a:r>
            <a:r>
              <a:rPr lang="pt-BR" b="1" dirty="0">
                <a:latin typeface="Arial Black" pitchFamily="34" charset="0"/>
              </a:rPr>
              <a:t> UNO R3</a:t>
            </a:r>
          </a:p>
        </p:txBody>
      </p:sp>
      <p:sp>
        <p:nvSpPr>
          <p:cNvPr id="11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>
                    <a:lumMod val="75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29322" y="928676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Autoria Própria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572000" y="4714890"/>
            <a:ext cx="2347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www.baudaeletronica.com.br,</a:t>
            </a:r>
          </a:p>
          <a:p>
            <a:r>
              <a:rPr lang="pt-BR" sz="1000" dirty="0">
                <a:solidFill>
                  <a:schemeClr val="bg1"/>
                </a:solidFill>
              </a:rPr>
              <a:t>acesso em 07 de ago. 2020, às 17:04.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sz="3200" b="1" dirty="0"/>
              <a:t>Processamento e registro de dados: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4968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pt-BR" dirty="0"/>
              <a:t>O computador processa os dados através de um Virtual </a:t>
            </a:r>
            <a:r>
              <a:rPr lang="pt-BR" dirty="0" err="1"/>
              <a:t>Instrument</a:t>
            </a:r>
            <a:r>
              <a:rPr lang="pt-BR" dirty="0"/>
              <a:t> (VI) feito em LabVIEW, salvando-os em um arquivo .</a:t>
            </a:r>
            <a:r>
              <a:rPr lang="pt-BR" dirty="0" err="1"/>
              <a:t>txt</a:t>
            </a:r>
            <a:r>
              <a:rPr lang="pt-BR" dirty="0"/>
              <a:t>  no OneDrive</a:t>
            </a:r>
          </a:p>
          <a:p>
            <a:r>
              <a:rPr lang="pt-BR" dirty="0"/>
              <a:t>Os registros podem ser acessados de qualquer lugar com internet e visualizados</a:t>
            </a:r>
          </a:p>
          <a:p>
            <a:pPr>
              <a:buNone/>
            </a:pPr>
            <a:r>
              <a:rPr lang="pt-BR" dirty="0"/>
              <a:t>	por meio do  serviço  de</a:t>
            </a:r>
          </a:p>
          <a:p>
            <a:pPr>
              <a:buNone/>
            </a:pPr>
            <a:r>
              <a:rPr lang="pt-BR" dirty="0"/>
              <a:t>	análise do Power BI.</a:t>
            </a:r>
            <a:endParaRPr dirty="0"/>
          </a:p>
        </p:txBody>
      </p:sp>
      <p:pic>
        <p:nvPicPr>
          <p:cNvPr id="6" name="Imagem 5" descr="C:\Users\Usuario\AppData\Local\Temp\Rar$DIa8508.35851\Diagrama de blocos.png"/>
          <p:cNvPicPr/>
          <p:nvPr/>
        </p:nvPicPr>
        <p:blipFill>
          <a:blip r:embed="rId3" cstate="print"/>
          <a:srcRect t="30909" b="41818"/>
          <a:stretch>
            <a:fillRect/>
          </a:stretch>
        </p:blipFill>
        <p:spPr bwMode="auto">
          <a:xfrm>
            <a:off x="0" y="0"/>
            <a:ext cx="7358082" cy="9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AutoShape 4" descr="Microsoft renomeia SkyDrive; agora será OneDrive | Notícias | TechTu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58082" y="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Fonte: </a:t>
            </a:r>
          </a:p>
          <a:p>
            <a:r>
              <a:rPr lang="pt-BR" sz="1000" dirty="0">
                <a:solidFill>
                  <a:schemeClr val="bg1"/>
                </a:solidFill>
              </a:rPr>
              <a:t>Autoria Própria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4071934" y="3429025"/>
            <a:ext cx="5072066" cy="1714475"/>
            <a:chOff x="4071934" y="3429025"/>
            <a:chExt cx="5072066" cy="1714475"/>
          </a:xfrm>
        </p:grpSpPr>
        <p:pic>
          <p:nvPicPr>
            <p:cNvPr id="8" name="Picture 2" descr="Notebook HP ProBook Intel Core i7 8550U 8ª Geração 14&quot; 8GB 1 TB ..."/>
            <p:cNvPicPr>
              <a:picLocks noChangeAspect="1" noChangeArrowheads="1"/>
            </p:cNvPicPr>
            <p:nvPr/>
          </p:nvPicPr>
          <p:blipFill>
            <a:blip r:embed="rId4" cstate="print"/>
            <a:srcRect l="11110" t="11526" r="13333" b="18304"/>
            <a:stretch>
              <a:fillRect/>
            </a:stretch>
          </p:blipFill>
          <p:spPr bwMode="auto">
            <a:xfrm>
              <a:off x="6384750" y="3429025"/>
              <a:ext cx="2759250" cy="1714475"/>
            </a:xfrm>
            <a:prstGeom prst="rect">
              <a:avLst/>
            </a:prstGeom>
            <a:noFill/>
          </p:spPr>
        </p:pic>
        <p:sp>
          <p:nvSpPr>
            <p:cNvPr id="18" name="CaixaDeTexto 17"/>
            <p:cNvSpPr txBox="1"/>
            <p:nvPr/>
          </p:nvSpPr>
          <p:spPr>
            <a:xfrm>
              <a:off x="4071934" y="4527947"/>
              <a:ext cx="238238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Fonte: atacadogames.com,</a:t>
              </a:r>
            </a:p>
            <a:p>
              <a:r>
                <a:rPr lang="pt-BR" sz="1000" dirty="0">
                  <a:solidFill>
                    <a:schemeClr val="bg1"/>
                  </a:solidFill>
                </a:rPr>
                <a:t>acesso  em 05 de ago. 2020, às 15:34.</a:t>
              </a:r>
            </a:p>
            <a:p>
              <a:r>
                <a:rPr lang="pt-BR" dirty="0"/>
                <a:t> 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5281247" y="3384921"/>
            <a:ext cx="3862753" cy="1758579"/>
            <a:chOff x="1785918" y="5143500"/>
            <a:chExt cx="3862753" cy="1758579"/>
          </a:xfrm>
        </p:grpSpPr>
        <p:pic>
          <p:nvPicPr>
            <p:cNvPr id="7" name="Picture 4" descr="Ni Lab-view 2017 F2 X32/x64 Win/mac + Herramientas Y Modulos - R ...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3372" y="5143500"/>
              <a:ext cx="1505299" cy="1714493"/>
            </a:xfrm>
            <a:prstGeom prst="rect">
              <a:avLst/>
            </a:prstGeom>
            <a:noFill/>
          </p:spPr>
        </p:pic>
        <p:sp>
          <p:nvSpPr>
            <p:cNvPr id="19" name="CaixaDeTexto 18"/>
            <p:cNvSpPr txBox="1"/>
            <p:nvPr/>
          </p:nvSpPr>
          <p:spPr>
            <a:xfrm>
              <a:off x="1785918" y="6286526"/>
              <a:ext cx="238238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Fonte:labviewwiiki.org,</a:t>
              </a:r>
            </a:p>
            <a:p>
              <a:r>
                <a:rPr lang="pt-BR" sz="1000" dirty="0">
                  <a:solidFill>
                    <a:schemeClr val="bg1"/>
                  </a:solidFill>
                </a:rPr>
                <a:t>acesso  em 05 de ago. 2020, às 15:54.</a:t>
              </a:r>
            </a:p>
            <a:p>
              <a:r>
                <a:rPr lang="pt-BR" dirty="0"/>
                <a:t> 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929190" y="3500444"/>
            <a:ext cx="4214810" cy="1841011"/>
            <a:chOff x="4714876" y="5143500"/>
            <a:chExt cx="4214810" cy="1841011"/>
          </a:xfrm>
        </p:grpSpPr>
        <p:grpSp>
          <p:nvGrpSpPr>
            <p:cNvPr id="15" name="Grupo 14"/>
            <p:cNvGrpSpPr/>
            <p:nvPr/>
          </p:nvGrpSpPr>
          <p:grpSpPr>
            <a:xfrm>
              <a:off x="4714876" y="5143500"/>
              <a:ext cx="4214810" cy="1714494"/>
              <a:chOff x="4929190" y="3429006"/>
              <a:chExt cx="4214810" cy="1714494"/>
            </a:xfrm>
          </p:grpSpPr>
          <p:pic>
            <p:nvPicPr>
              <p:cNvPr id="25602" name="Picture 2" descr="Consumo de Dados de APIs no Power BI | by Orlando Gomes | Medium"/>
              <p:cNvPicPr>
                <a:picLocks noChangeAspect="1" noChangeArrowheads="1"/>
              </p:cNvPicPr>
              <p:nvPr/>
            </p:nvPicPr>
            <p:blipFill>
              <a:blip r:embed="rId6"/>
              <a:srcRect l="22156" r="21981"/>
              <a:stretch>
                <a:fillRect/>
              </a:stretch>
            </p:blipFill>
            <p:spPr bwMode="auto">
              <a:xfrm>
                <a:off x="4929190" y="3429006"/>
                <a:ext cx="1714512" cy="171449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" name="Grupo 12"/>
              <p:cNvGrpSpPr/>
              <p:nvPr/>
            </p:nvGrpSpPr>
            <p:grpSpPr>
              <a:xfrm>
                <a:off x="6643702" y="3433208"/>
                <a:ext cx="2500298" cy="1710291"/>
                <a:chOff x="9644098" y="785800"/>
                <a:chExt cx="2500298" cy="1714494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9644098" y="785800"/>
                  <a:ext cx="2500298" cy="17144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5606" name="Picture 6" descr="Microsoft renomeia SkyDrive; agora será OneDrive | Notícias | TechTudo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 l="4317" r="5034"/>
                <a:stretch>
                  <a:fillRect/>
                </a:stretch>
              </p:blipFill>
              <p:spPr bwMode="auto">
                <a:xfrm>
                  <a:off x="9644098" y="857238"/>
                  <a:ext cx="2468316" cy="14287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2" name="CaixaDeTexto 21"/>
            <p:cNvSpPr txBox="1"/>
            <p:nvPr/>
          </p:nvSpPr>
          <p:spPr>
            <a:xfrm>
              <a:off x="4714876" y="6215070"/>
              <a:ext cx="185980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/>
                  </a:solidFill>
                </a:rPr>
                <a:t>Fonte: medium.com,</a:t>
              </a:r>
            </a:p>
            <a:p>
              <a:r>
                <a:rPr lang="pt-BR" sz="1000" dirty="0">
                  <a:solidFill>
                    <a:schemeClr val="tx1"/>
                  </a:solidFill>
                </a:rPr>
                <a:t>acesso  em 06 de ago. 2020, </a:t>
              </a:r>
            </a:p>
            <a:p>
              <a:r>
                <a:rPr lang="pt-BR" sz="1000" dirty="0">
                  <a:solidFill>
                    <a:schemeClr val="tx1"/>
                  </a:solidFill>
                </a:rPr>
                <a:t>às 15:44.</a:t>
              </a:r>
            </a:p>
            <a:p>
              <a:r>
                <a:rPr lang="pt-BR" dirty="0"/>
                <a:t> 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547303" y="6171003"/>
              <a:ext cx="238238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/>
                  </a:solidFill>
                </a:rPr>
                <a:t>Fonte: windowsteam.com.</a:t>
              </a:r>
              <a:r>
                <a:rPr lang="pt-BR" sz="1000" dirty="0" err="1">
                  <a:solidFill>
                    <a:schemeClr val="tx1"/>
                  </a:solidFill>
                </a:rPr>
                <a:t>br</a:t>
              </a:r>
              <a:r>
                <a:rPr lang="pt-BR" sz="1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pt-BR" sz="1000" dirty="0">
                  <a:solidFill>
                    <a:schemeClr val="tx1"/>
                  </a:solidFill>
                </a:rPr>
                <a:t>acesso  em 05 de ago. 2020, às 15:34.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1785918" y="928676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funciona:</a:t>
            </a:r>
            <a:endParaRPr dirty="0"/>
          </a:p>
        </p:txBody>
      </p:sp>
      <p:grpSp>
        <p:nvGrpSpPr>
          <p:cNvPr id="2" name="Google Shape;523;p38"/>
          <p:cNvGrpSpPr/>
          <p:nvPr/>
        </p:nvGrpSpPr>
        <p:grpSpPr>
          <a:xfrm>
            <a:off x="1071538" y="1500180"/>
            <a:ext cx="571504" cy="500066"/>
            <a:chOff x="5247525" y="3007275"/>
            <a:chExt cx="517575" cy="384825"/>
          </a:xfrm>
        </p:grpSpPr>
        <p:sp>
          <p:nvSpPr>
            <p:cNvPr id="8" name="Google Shape;52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60"/>
            <a:ext cx="9144000" cy="292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Google Shape;126;p18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500958" y="4897279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</a:rPr>
              <a:t>Fonte: Autoria Própria</a:t>
            </a:r>
          </a:p>
        </p:txBody>
      </p:sp>
      <p:pic>
        <p:nvPicPr>
          <p:cNvPr id="1026" name="Picture 2" descr="C:\Users\Usuario\Downloads\Horizontal TCC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14560"/>
            <a:ext cx="9144000" cy="2928940"/>
          </a:xfrm>
          <a:prstGeom prst="rect">
            <a:avLst/>
          </a:prstGeom>
          <a:noFill/>
        </p:spPr>
      </p:pic>
      <p:pic>
        <p:nvPicPr>
          <p:cNvPr id="3" name="Picture 2" descr="C:\Users\Usuario\Downloads\Horizontal TCC2 (2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214560"/>
            <a:ext cx="9144000" cy="2928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8303F"/>
    </a:dk1>
    <a:lt1>
      <a:srgbClr val="FFFFFF"/>
    </a:lt1>
    <a:dk2>
      <a:srgbClr val="738188"/>
    </a:dk2>
    <a:lt2>
      <a:srgbClr val="D6FFCF"/>
    </a:lt2>
    <a:accent1>
      <a:srgbClr val="08303F"/>
    </a:accent1>
    <a:accent2>
      <a:srgbClr val="145C6B"/>
    </a:accent2>
    <a:accent3>
      <a:srgbClr val="17727E"/>
    </a:accent3>
    <a:accent4>
      <a:srgbClr val="198D8C"/>
    </a:accent4>
    <a:accent5>
      <a:srgbClr val="60B4AC"/>
    </a:accent5>
    <a:accent6>
      <a:srgbClr val="A1D3BF"/>
    </a:accent6>
    <a:hlink>
      <a:srgbClr val="FFFFF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1188</Words>
  <Application>Microsoft Office PowerPoint</Application>
  <PresentationFormat>Apresentação na tela (16:9)</PresentationFormat>
  <Paragraphs>156</Paragraphs>
  <Slides>22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 Black</vt:lpstr>
      <vt:lpstr>Arial</vt:lpstr>
      <vt:lpstr>Calibri</vt:lpstr>
      <vt:lpstr>Quantico</vt:lpstr>
      <vt:lpstr>Titillium Web Light</vt:lpstr>
      <vt:lpstr>Trebuchet MS</vt:lpstr>
      <vt:lpstr>Verdana</vt:lpstr>
      <vt:lpstr>Juno template</vt:lpstr>
      <vt:lpstr>SISTEMA DE MONITORAMENTO DE UMIDADE E TEMPERATURA COM DADOS ARMAZENADOS EM NUVEM  Componentes:  GUSTAVO HIGUTI DE SOUZA  IAN AGUILA SANCHEZ  IGOR DE LUCCA CARNEIRO ANTONIO  3º ELO 2020  </vt:lpstr>
      <vt:lpstr>MOTIVAÇÃO</vt:lpstr>
      <vt:lpstr>OBJETIVOS DO PROJETO</vt:lpstr>
      <vt:lpstr>MATERIAIS E VALORES</vt:lpstr>
      <vt:lpstr>Como funciona:</vt:lpstr>
      <vt:lpstr>Leitura de dados:</vt:lpstr>
      <vt:lpstr>Controle:</vt:lpstr>
      <vt:lpstr>Processamento e registro de dados:</vt:lpstr>
      <vt:lpstr>Como funciona:</vt:lpstr>
      <vt:lpstr>Código Arduino:</vt:lpstr>
      <vt:lpstr>Armazenamento de Dados</vt:lpstr>
      <vt:lpstr>Simulação</vt:lpstr>
      <vt:lpstr>Resultados:</vt:lpstr>
      <vt:lpstr>Resultados - Hardware</vt:lpstr>
      <vt:lpstr>Resultados - Software </vt:lpstr>
      <vt:lpstr>Conclusão</vt:lpstr>
      <vt:lpstr>Conclusão  </vt:lpstr>
      <vt:lpstr>Possibilidades de melhorias</vt:lpstr>
      <vt:lpstr>Bibliografia</vt:lpstr>
      <vt:lpstr>Bibliografia</vt:lpstr>
      <vt:lpstr>Dúvidas? 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Usuario</dc:creator>
  <cp:lastModifiedBy>Ian Aguila Sanchez</cp:lastModifiedBy>
  <cp:revision>137</cp:revision>
  <dcterms:modified xsi:type="dcterms:W3CDTF">2020-11-30T19:48:25Z</dcterms:modified>
</cp:coreProperties>
</file>