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60"/>
  </p:notesMasterIdLst>
  <p:sldIdLst>
    <p:sldId id="256" r:id="rId2"/>
    <p:sldId id="309" r:id="rId3"/>
    <p:sldId id="311" r:id="rId4"/>
    <p:sldId id="258" r:id="rId5"/>
    <p:sldId id="308" r:id="rId6"/>
    <p:sldId id="259" r:id="rId7"/>
    <p:sldId id="260" r:id="rId8"/>
    <p:sldId id="261" r:id="rId9"/>
    <p:sldId id="262" r:id="rId10"/>
    <p:sldId id="1733" r:id="rId11"/>
    <p:sldId id="1770" r:id="rId12"/>
    <p:sldId id="1771" r:id="rId13"/>
    <p:sldId id="1772" r:id="rId14"/>
    <p:sldId id="1774" r:id="rId15"/>
    <p:sldId id="1775" r:id="rId16"/>
    <p:sldId id="1776" r:id="rId17"/>
    <p:sldId id="1839" r:id="rId18"/>
    <p:sldId id="1767" r:id="rId19"/>
    <p:sldId id="1796" r:id="rId20"/>
    <p:sldId id="1807" r:id="rId21"/>
    <p:sldId id="1809" r:id="rId22"/>
    <p:sldId id="1813" r:id="rId23"/>
    <p:sldId id="1814" r:id="rId24"/>
    <p:sldId id="1797" r:id="rId25"/>
    <p:sldId id="1816" r:id="rId26"/>
    <p:sldId id="1817" r:id="rId27"/>
    <p:sldId id="1818" r:id="rId28"/>
    <p:sldId id="1815" r:id="rId29"/>
    <p:sldId id="1821" r:id="rId30"/>
    <p:sldId id="1822" r:id="rId31"/>
    <p:sldId id="1823" r:id="rId32"/>
    <p:sldId id="1824" r:id="rId33"/>
    <p:sldId id="1825" r:id="rId34"/>
    <p:sldId id="1819" r:id="rId35"/>
    <p:sldId id="1798" r:id="rId36"/>
    <p:sldId id="1799" r:id="rId37"/>
    <p:sldId id="1800" r:id="rId38"/>
    <p:sldId id="1801" r:id="rId39"/>
    <p:sldId id="1802" r:id="rId40"/>
    <p:sldId id="1803" r:id="rId41"/>
    <p:sldId id="1805" r:id="rId42"/>
    <p:sldId id="1806" r:id="rId43"/>
    <p:sldId id="1795" r:id="rId44"/>
    <p:sldId id="1793" r:id="rId45"/>
    <p:sldId id="1830" r:id="rId46"/>
    <p:sldId id="1792" r:id="rId47"/>
    <p:sldId id="1826" r:id="rId48"/>
    <p:sldId id="1831" r:id="rId49"/>
    <p:sldId id="1832" r:id="rId50"/>
    <p:sldId id="1833" r:id="rId51"/>
    <p:sldId id="1835" r:id="rId52"/>
    <p:sldId id="1836" r:id="rId53"/>
    <p:sldId id="1837" r:id="rId54"/>
    <p:sldId id="1838" r:id="rId55"/>
    <p:sldId id="1834" r:id="rId56"/>
    <p:sldId id="1791" r:id="rId57"/>
    <p:sldId id="286" r:id="rId58"/>
    <p:sldId id="312" r:id="rId59"/>
  </p:sldIdLst>
  <p:sldSz cx="12192000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Prof. </a:t>
          </a:r>
          <a:r>
            <a:rPr lang="pt-BR" i="0" baseline="0" dirty="0"/>
            <a:t>Wilson 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Prof. </a:t>
          </a:r>
          <a:r>
            <a:rPr lang="pt-BR" sz="2200" i="0" kern="1200" baseline="0" dirty="0"/>
            <a:t>Wilson 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82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11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2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 b="0">
                <a:solidFill>
                  <a:schemeClr val="tx1"/>
                </a:solidFill>
              </a:defRPr>
            </a:lvl1pPr>
            <a:lvl2pPr marL="60967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93484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1"/>
            </a:lvl1pPr>
            <a:lvl2pPr marL="609676" indent="0" algn="l" rtl="0">
              <a:buNone/>
              <a:defRPr sz="3701"/>
            </a:lvl2pPr>
            <a:lvl3pPr marL="1219353" indent="0" algn="l" rtl="0">
              <a:buNone/>
              <a:defRPr sz="3201"/>
            </a:lvl3pPr>
            <a:lvl4pPr marL="1829029" indent="0" algn="l" rtl="0">
              <a:buNone/>
              <a:defRPr sz="2701"/>
            </a:lvl4pPr>
            <a:lvl5pPr marL="2438704" indent="0" algn="l" rtl="0">
              <a:buNone/>
              <a:defRPr sz="2701"/>
            </a:lvl5pPr>
            <a:lvl6pPr marL="3048381" indent="0" algn="l" rtl="0">
              <a:buNone/>
              <a:defRPr sz="2701"/>
            </a:lvl6pPr>
            <a:lvl7pPr marL="3658057" indent="0" algn="l" rtl="0">
              <a:buNone/>
              <a:defRPr sz="2701"/>
            </a:lvl7pPr>
            <a:lvl8pPr marL="4267733" indent="0" algn="l" rtl="0">
              <a:buNone/>
              <a:defRPr sz="2701"/>
            </a:lvl8pPr>
            <a:lvl9pPr marL="4877410" indent="0" algn="l" rtl="0">
              <a:buNone/>
              <a:defRPr sz="2701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25D40F84-CA70-45E3-B81C-CA174BBEC1BE}" type="datetime1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19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4767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569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173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271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>
                <a:solidFill>
                  <a:schemeClr val="tx1"/>
                </a:solidFill>
              </a:defRPr>
            </a:lvl1pPr>
            <a:lvl2pPr algn="just">
              <a:defRPr>
                <a:solidFill>
                  <a:schemeClr val="tx1"/>
                </a:solidFill>
              </a:defRPr>
            </a:lvl2pPr>
            <a:lvl3pPr algn="just">
              <a:defRPr>
                <a:solidFill>
                  <a:schemeClr val="tx1"/>
                </a:solidFill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7238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634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600" y="731520"/>
            <a:ext cx="10160000" cy="5440679"/>
          </a:xfrm>
        </p:spPr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9385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rtlCol="0" anchor="t">
            <a:normAutofit/>
          </a:bodyPr>
          <a:lstStyle>
            <a:lvl1pPr algn="l" rtl="0">
              <a:defRPr sz="5402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>
                <a:solidFill>
                  <a:schemeClr val="tx1"/>
                </a:solidFill>
              </a:defRPr>
            </a:lvl1pPr>
            <a:lvl2pPr marL="609676" indent="0" algn="l" rtl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l" rtl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28374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208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AC0E9BD-2ECA-4E12-9A4B-6169CD281C57}" type="datetime1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6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884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19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algn="l" rtl="0">
              <a:defRPr sz="1801"/>
            </a:lvl5pPr>
            <a:lvl6pPr algn="l" rtl="0">
              <a:defRPr sz="1801"/>
            </a:lvl6pPr>
            <a:lvl7pPr algn="l" rtl="0">
              <a:defRPr sz="1801"/>
            </a:lvl7pPr>
            <a:lvl8pPr algn="l" rtl="0">
              <a:defRPr sz="1801"/>
            </a:lvl8pPr>
            <a:lvl9pPr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CA5C0E5E-00C6-466E-975C-27A35B6A21BE}" type="datetime1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1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801" y="0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6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</p:sldLayoutIdLst>
  <p:hf hdr="0" ftr="0" dt="0"/>
  <p:txStyles>
    <p:titleStyle>
      <a:lvl1pPr algn="ctr" defTabSz="1219353" rtl="0" eaLnBrk="1" latinLnBrk="0" hangingPunct="1">
        <a:lnSpc>
          <a:spcPct val="85000"/>
        </a:lnSpc>
        <a:spcBef>
          <a:spcPct val="0"/>
        </a:spcBef>
        <a:buNone/>
        <a:tabLst/>
        <a:defRPr sz="4401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61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384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58515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93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438704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865478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93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4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DDX1npOkyY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3600" y="1498603"/>
            <a:ext cx="7010400" cy="1930398"/>
          </a:xfrm>
        </p:spPr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3600" y="3746377"/>
            <a:ext cx="7010400" cy="2425823"/>
          </a:xfrm>
        </p:spPr>
        <p:txBody>
          <a:bodyPr>
            <a:normAutofit/>
          </a:bodyPr>
          <a:lstStyle/>
          <a:p>
            <a:r>
              <a:rPr lang="pt-BR" dirty="0"/>
              <a:t>Prof. Wilson Lourenço</a:t>
            </a:r>
          </a:p>
          <a:p>
            <a:r>
              <a:rPr lang="pt-BR" dirty="0">
                <a:solidFill>
                  <a:schemeClr val="accent1"/>
                </a:solidFill>
              </a:rPr>
              <a:t>wilson.slourenco@sp.senac.br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EE5929CC-B1DA-430A-ACBA-7E172CC6E9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7CE861-A97E-4573-8E72-7E9179653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3" r="24430"/>
          <a:stretch/>
        </p:blipFill>
        <p:spPr>
          <a:xfrm>
            <a:off x="28" y="13"/>
            <a:ext cx="4966225" cy="6857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ABE9C3-1324-4605-997D-C2FA54306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893" y="1480930"/>
            <a:ext cx="6912768" cy="2309835"/>
          </a:xfrm>
        </p:spPr>
        <p:txBody>
          <a:bodyPr>
            <a:normAutofit/>
          </a:bodyPr>
          <a:lstStyle/>
          <a:p>
            <a:br>
              <a:rPr lang="pt-BR" sz="4000" dirty="0"/>
            </a:br>
            <a:r>
              <a:rPr lang="pt-BR" sz="4000" dirty="0"/>
              <a:t>    </a:t>
            </a:r>
            <a:r>
              <a:rPr lang="pt-BR" sz="4400" dirty="0"/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321427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7ADA-07F8-4C8F-8C92-F281111B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94" y="1788453"/>
            <a:ext cx="8871763" cy="2098227"/>
          </a:xfrm>
        </p:spPr>
        <p:txBody>
          <a:bodyPr vert="horz" lIns="121920" tIns="60960" rIns="121920" bIns="60960" rtlCol="0" anchor="b">
            <a:normAutofit/>
          </a:bodyPr>
          <a:lstStyle/>
          <a:p>
            <a:pPr defTabSz="1219170"/>
            <a:r>
              <a:rPr lang="en-US" dirty="0">
                <a:solidFill>
                  <a:schemeClr val="tx2"/>
                </a:solidFill>
              </a:rPr>
              <a:t>Lista de </a:t>
            </a:r>
            <a:r>
              <a:rPr lang="en-US" dirty="0" err="1">
                <a:solidFill>
                  <a:schemeClr val="tx2"/>
                </a:solidFill>
              </a:rPr>
              <a:t>Exercícios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F3763-0A27-471E-98FB-E7F12975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fld id="{F2773F99-396A-4C95-9F7B-91965C8CEDE6}" type="slidenum">
              <a:rPr lang="pt-BR" smtClean="0"/>
              <a:pPr>
                <a:spcAft>
                  <a:spcPts val="8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C652C94-2850-4F0B-B65D-BC6ACF6D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783" indent="-685783">
              <a:buFont typeface="+mj-lt"/>
              <a:buAutoNum type="arabicPeriod"/>
            </a:pPr>
            <a:r>
              <a:rPr lang="pt-BR" dirty="0"/>
              <a:t>Faça um programa que calcule o retorno de um investimento financeiro fazendo as contas mês a mês, sem usar a fórmula de juros compostos.</a:t>
            </a:r>
            <a:endParaRPr lang="pt-BR" sz="4000" dirty="0"/>
          </a:p>
          <a:p>
            <a:pPr marL="941099" lvl="1" indent="-514338">
              <a:buFont typeface="+mj-lt"/>
              <a:buAutoNum type="alphaLcParenR"/>
            </a:pPr>
            <a:r>
              <a:rPr lang="pt-BR" dirty="0"/>
              <a:t>O usuário deve informar quanto será investido por mês e qual será a taxa de juros mensal</a:t>
            </a:r>
            <a:endParaRPr lang="pt-BR" sz="3600" dirty="0"/>
          </a:p>
          <a:p>
            <a:pPr marL="941099" lvl="1" indent="-514338">
              <a:buFont typeface="+mj-lt"/>
              <a:buAutoNum type="alphaLcParenR"/>
            </a:pPr>
            <a:r>
              <a:rPr lang="pt-BR" dirty="0"/>
              <a:t>O programa deve informar o saldo do investimento após um ano (soma das aplicações mês a mês considerando os juros compostos), e perguntar ao usuário se ele deseja que seja calculado o ano seguinte, sucessivamente</a:t>
            </a:r>
            <a:endParaRPr lang="pt-BR" sz="3600" dirty="0"/>
          </a:p>
          <a:p>
            <a:pPr marL="941099" lvl="1" indent="-514338">
              <a:buFont typeface="+mj-lt"/>
              <a:buAutoNum type="alphaLcParenR"/>
            </a:pPr>
            <a:r>
              <a:rPr lang="pt-BR" dirty="0"/>
              <a:t>Por exemplo, caso o usuário deseje investir R$ 100,00 por mês, e tenha uma taxa de juros de 1% ao mês, o programa forneceria a seguinte saída:</a:t>
            </a:r>
            <a:endParaRPr lang="pt-BR" sz="3600" dirty="0"/>
          </a:p>
          <a:p>
            <a:pPr lvl="1"/>
            <a:r>
              <a:rPr lang="pt-BR" dirty="0"/>
              <a:t>Saldo do investimento após 1 ano: R$ 1268.25</a:t>
            </a:r>
            <a:endParaRPr lang="pt-BR" sz="3467" dirty="0"/>
          </a:p>
          <a:p>
            <a:pPr lvl="1"/>
            <a:r>
              <a:rPr lang="pt-BR" dirty="0"/>
              <a:t>Deseja processar mais um ano? (S/N)</a:t>
            </a:r>
            <a:endParaRPr lang="pt-BR" sz="3467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BA8F3BD-CB96-4EA1-89B7-1C5E2F8B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6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E77A2E2-F57A-42CE-B0F3-AD04AC32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783" indent="-685783">
              <a:buFont typeface="+mj-lt"/>
              <a:buAutoNum type="arabicPeriod" startAt="2"/>
            </a:pPr>
            <a:r>
              <a:rPr lang="pt-BR" dirty="0"/>
              <a:t>Faça um programa que peça uma nota, entre zero e dez. Mostre uma mensagem caso o valor seja inválido e continue pedindo até que o usuário informe um valor válido.</a:t>
            </a:r>
            <a:endParaRPr lang="pt-BR" sz="4000" dirty="0"/>
          </a:p>
          <a:p>
            <a:pPr marL="514338" indent="-514338">
              <a:buFont typeface="+mj-lt"/>
              <a:buAutoNum type="arabicPeriod" startAt="2"/>
            </a:pPr>
            <a:r>
              <a:rPr lang="pt-BR" dirty="0"/>
              <a:t>Faça um programa que leia um nome de usuário e a sua senha e não aceite a senha igual ao nome do usuário, mostrando uma mensagem de erro e voltando a pedir as informações.</a:t>
            </a:r>
            <a:endParaRPr lang="pt-BR" sz="4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684EBF-DD39-4FD2-967C-E4134F71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2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2091F9D-B64F-4E76-B4DD-9FFCDE2F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 startAt="4"/>
            </a:pPr>
            <a:r>
              <a:rPr lang="pt-BR" dirty="0"/>
              <a:t>Faça um programa que leia e valide as seguintes informações:</a:t>
            </a:r>
            <a:endParaRPr lang="pt-BR" sz="4000" dirty="0"/>
          </a:p>
          <a:p>
            <a:pPr marL="941099" lvl="1" indent="-514338">
              <a:buFont typeface="+mj-lt"/>
              <a:buAutoNum type="alphaLcParenR"/>
            </a:pPr>
            <a:r>
              <a:rPr lang="pt-BR" dirty="0"/>
              <a:t>Nome: maior que 3 caracteres;</a:t>
            </a:r>
            <a:endParaRPr lang="pt-BR" sz="3600" dirty="0"/>
          </a:p>
          <a:p>
            <a:pPr marL="941099" lvl="1" indent="-514338">
              <a:buFont typeface="+mj-lt"/>
              <a:buAutoNum type="alphaLcParenR"/>
            </a:pPr>
            <a:r>
              <a:rPr lang="pt-BR" dirty="0"/>
              <a:t>Idade: entre 0 e 150;</a:t>
            </a:r>
            <a:endParaRPr lang="pt-BR" sz="3600" dirty="0"/>
          </a:p>
          <a:p>
            <a:pPr marL="941099" lvl="1" indent="-514338">
              <a:buFont typeface="+mj-lt"/>
              <a:buAutoNum type="alphaLcParenR"/>
            </a:pPr>
            <a:r>
              <a:rPr lang="pt-BR" dirty="0"/>
              <a:t>Salário: maior que zero;</a:t>
            </a:r>
            <a:endParaRPr lang="pt-BR" sz="3600" dirty="0"/>
          </a:p>
          <a:p>
            <a:pPr marL="941099" lvl="1" indent="-514338">
              <a:buFont typeface="+mj-lt"/>
              <a:buAutoNum type="alphaLcParenR"/>
            </a:pPr>
            <a:r>
              <a:rPr lang="pt-BR" dirty="0"/>
              <a:t>Sexo: 'f' ou 'm';</a:t>
            </a:r>
            <a:endParaRPr lang="pt-BR" sz="3600" dirty="0"/>
          </a:p>
          <a:p>
            <a:pPr marL="941099" lvl="1" indent="-514338">
              <a:buFont typeface="+mj-lt"/>
              <a:buAutoNum type="alphaLcParenR"/>
            </a:pPr>
            <a:r>
              <a:rPr lang="pt-BR" dirty="0"/>
              <a:t>Estado Civil: 's', 'c', 'v', 'd';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173752-1D71-475F-9638-30289A3B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76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C451E9A-8FC9-43CC-8C90-E701784F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783" indent="-685783">
              <a:buFont typeface="+mj-lt"/>
              <a:buAutoNum type="arabicPeriod" startAt="5"/>
            </a:pPr>
            <a:r>
              <a:rPr lang="pt-BR" dirty="0"/>
              <a:t>Supondo que a população de um país A seja da ordem de 80.000 habitantes com uma taxa anual de crescimento de 3% e que a população de B seja 200.000 habitantes com uma taxa de crescimento de 1.5%. Faça um programa que calcule e escreva o número de anos necessários para que a população do país A ultrapasse ou iguale a população do país B, mantidas as taxas de crescimento.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8FBE888-FFB9-4DDE-99C7-B8EED97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82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DDDA2D8-854C-4F0F-9AA7-6509E3FE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783" indent="-685783">
              <a:buFont typeface="+mj-lt"/>
              <a:buAutoNum type="arabicPeriod" startAt="6"/>
            </a:pPr>
            <a:r>
              <a:rPr lang="pt-BR" dirty="0"/>
              <a:t>Altere o programa anterior permitindo ao usuário informar as populações e as taxas de crescimento iniciais. Valide a entrada e permita repetir a operação.</a:t>
            </a:r>
          </a:p>
          <a:p>
            <a:pPr marL="514338" indent="-514338">
              <a:buFont typeface="+mj-lt"/>
              <a:buAutoNum type="arabicPeriod" startAt="6"/>
            </a:pPr>
            <a:r>
              <a:rPr lang="pt-BR" dirty="0"/>
              <a:t>Faça um programa que imprima na tela os números de 1 a 20, um abaixo do outro. Depois modifique o programa para que ele mostre os números de 20 a 1 um ao lado do outro.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49FDFA7-AEFE-4736-9D06-41252FCB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8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7CE861-A97E-4573-8E72-7E9179653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3" r="24430"/>
          <a:stretch/>
        </p:blipFill>
        <p:spPr>
          <a:xfrm>
            <a:off x="28" y="13"/>
            <a:ext cx="4966225" cy="6857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ABE9C3-1324-4605-997D-C2FA54306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893" y="1765016"/>
            <a:ext cx="6912768" cy="2398612"/>
          </a:xfrm>
        </p:spPr>
        <p:txBody>
          <a:bodyPr>
            <a:normAutofit/>
          </a:bodyPr>
          <a:lstStyle/>
          <a:p>
            <a:pPr algn="ctr"/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PESQUISA SEQUENCIAL</a:t>
            </a:r>
            <a:br>
              <a:rPr lang="pt-BR" sz="4000" dirty="0"/>
            </a:b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572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18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460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b="1" dirty="0"/>
              <a:t>Busca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Busca é um método bastante utilizado em programação, pois frequentemente necessitamos de informações que podem ser adquiridas através dela.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Pode-se realizar busca em diversos lugares como: vetores (verificação da existência de um valor dentro dele), intervalos numéricos (qual o melhor ponto dentro de um intervalo que satisfaz o problema), </a:t>
            </a:r>
            <a:r>
              <a:rPr lang="pt-BR" sz="2667" dirty="0" err="1"/>
              <a:t>strings</a:t>
            </a:r>
            <a:r>
              <a:rPr lang="pt-BR" sz="2667" dirty="0"/>
              <a:t> (se um letra está contida em uma </a:t>
            </a:r>
            <a:r>
              <a:rPr lang="pt-BR" sz="2667" dirty="0" err="1"/>
              <a:t>string</a:t>
            </a:r>
            <a:r>
              <a:rPr lang="pt-BR" sz="2667" dirty="0"/>
              <a:t>) e etc.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47879580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19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419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b="1" dirty="0"/>
              <a:t>Ordenação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A ordenação consiste em dispor elementos em uma certa sequência, seguindo algum critério. Por exemplo, a ordenação lexicográfica (alfabética) para dados literais, ou crescente e decrescente para dados numéricos.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Existem muitos algoritmos de ordenação conhecidos: </a:t>
            </a:r>
            <a:r>
              <a:rPr lang="pt-BR" sz="2667" dirty="0" err="1"/>
              <a:t>InsertionSort</a:t>
            </a:r>
            <a:r>
              <a:rPr lang="pt-BR" sz="2667" dirty="0"/>
              <a:t>, </a:t>
            </a:r>
            <a:r>
              <a:rPr lang="pt-BR" sz="2667" dirty="0" err="1"/>
              <a:t>ShellSort</a:t>
            </a:r>
            <a:r>
              <a:rPr lang="pt-BR" sz="2667" dirty="0"/>
              <a:t>, </a:t>
            </a:r>
            <a:r>
              <a:rPr lang="pt-BR" sz="2667" dirty="0" err="1"/>
              <a:t>BubbleSort</a:t>
            </a:r>
            <a:r>
              <a:rPr lang="pt-BR" sz="2667" dirty="0"/>
              <a:t>, </a:t>
            </a:r>
            <a:r>
              <a:rPr lang="pt-BR" sz="2667" dirty="0" err="1"/>
              <a:t>HeapSort</a:t>
            </a:r>
            <a:r>
              <a:rPr lang="pt-BR" sz="2667" dirty="0"/>
              <a:t>, </a:t>
            </a:r>
            <a:r>
              <a:rPr lang="pt-BR" sz="2667" dirty="0" err="1"/>
              <a:t>MergeSort</a:t>
            </a:r>
            <a:r>
              <a:rPr lang="pt-BR" sz="2667" dirty="0"/>
              <a:t> , </a:t>
            </a:r>
            <a:r>
              <a:rPr lang="pt-BR" sz="2667" dirty="0" err="1"/>
              <a:t>QuickSort</a:t>
            </a:r>
            <a:r>
              <a:rPr lang="pt-BR" sz="2667" dirty="0"/>
              <a:t>, dentro Outros.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351490054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7DED7-E7B8-493B-B4BD-47656AF8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FD7F0-91C3-4EE9-93B3-22B65592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Formado em Processamento de Dados e Engenharia Mecatrônica</a:t>
            </a:r>
          </a:p>
          <a:p>
            <a:r>
              <a:rPr lang="pt-BR" dirty="0"/>
              <a:t>Especialista em Engenharia de Software</a:t>
            </a:r>
          </a:p>
          <a:p>
            <a:r>
              <a:rPr lang="pt-BR" dirty="0"/>
              <a:t>Mestre em Engenharia da Produção</a:t>
            </a:r>
          </a:p>
          <a:p>
            <a:r>
              <a:rPr lang="pt-BR" dirty="0"/>
              <a:t>Atuei aproximadamente 20 anos no desenvolvimento de sistemas, administração de servidores e projetos de Business </a:t>
            </a:r>
            <a:r>
              <a:rPr lang="pt-BR" dirty="0" err="1"/>
              <a:t>Intelligence</a:t>
            </a:r>
            <a:r>
              <a:rPr lang="pt-BR" dirty="0"/>
              <a:t>, sendo 14 anos no Banco Itaú, 2 anos na Print Laser (</a:t>
            </a:r>
            <a:r>
              <a:rPr lang="pt-BR" dirty="0" err="1"/>
              <a:t>spool</a:t>
            </a:r>
            <a:r>
              <a:rPr lang="pt-BR" dirty="0"/>
              <a:t> de impressão), 2 anos na </a:t>
            </a:r>
            <a:r>
              <a:rPr lang="pt-BR" dirty="0" err="1"/>
              <a:t>Audatex</a:t>
            </a:r>
            <a:r>
              <a:rPr lang="pt-BR" dirty="0"/>
              <a:t> (ADP - orçamentação eletrônica) e em outras empresas de menor porte.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D9539A-E9CF-4AEF-8ADC-92F3D29D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00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20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3375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b="1" dirty="0"/>
              <a:t>Busca Linear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Vamos supor que temos 4 portas fechadas, e atrás de cada porta contém 1 número, qual estratégia poderíamos tomar para encontrar o número 3?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O método trivial seria abrir qualquer porta aleatoriamente enquanto não encontrar o número 3.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40550872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21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2351584" y="1316766"/>
            <a:ext cx="8577837" cy="3375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1º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2º Passo:  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885267-A9E3-4833-B624-74F74535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262867"/>
            <a:ext cx="4800533" cy="16670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09D811-2957-47B8-85A5-3386A3E7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4279923"/>
            <a:ext cx="4800533" cy="162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381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22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2351584" y="1316766"/>
            <a:ext cx="8577837" cy="3375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3º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4º Passo:  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AD4148-BA31-48BC-AAB1-CAF2FA20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5" y="2247901"/>
            <a:ext cx="4800535" cy="16205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BFC779-3515-48D8-AF73-AA8B7179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3" y="4259397"/>
            <a:ext cx="4800536" cy="16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47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23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2351584" y="1316765"/>
            <a:ext cx="8577837" cy="29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5º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18C34C-5699-4F69-BA3D-FADFE90C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4" y="2248561"/>
            <a:ext cx="4771780" cy="16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832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24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29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endParaRPr lang="pt-BR" sz="2667" dirty="0"/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pt-BR" sz="2667" dirty="0"/>
              <a:t>Obviamente este método não é nem de perto o mais eficiente.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endParaRPr lang="pt-BR" sz="2667" dirty="0"/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pt-BR" sz="2667" dirty="0"/>
              <a:t>Outra estratégia seria começando na primeira porta e ir abrindo as próximas na sequência. Este método se chama Busca Linear.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285622105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25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2351584" y="1316766"/>
            <a:ext cx="8577837" cy="501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1º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2º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D66AF1-E523-4859-9850-5B33DF51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65" y="2180861"/>
            <a:ext cx="5105632" cy="17827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545350-857C-4F81-960D-A319D1131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766" y="4353216"/>
            <a:ext cx="5105633" cy="17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181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26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2351584" y="1316766"/>
            <a:ext cx="8577837" cy="501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3º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4º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295DB8-0E64-4C6D-908B-2BD69C47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65" y="2247900"/>
            <a:ext cx="5158400" cy="17350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EBA52F-7DF4-4F87-B91A-C7B37630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765" y="4267150"/>
            <a:ext cx="5158400" cy="18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7777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27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2351584" y="1316765"/>
            <a:ext cx="8577837" cy="29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5º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D9CA5F-CB37-4100-95A4-6051DBF2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303" y="2180861"/>
            <a:ext cx="5158400" cy="17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8357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28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3375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r>
              <a:rPr lang="pt-BR" sz="2667" dirty="0"/>
              <a:t>Verificamos sequencialmente (ou seja, um após o outro) cada elemento. Se encontramos o valor desejado, então a pesquisa foi bem sucedida.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Caso todos os elementos do conjunto sejam verificados e o elemento desejado não esteja entre eles, dizemos que a pesquisa foi mal sucedida.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352054654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29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402687" y="1316766"/>
            <a:ext cx="9526735" cy="460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1º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2º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3DFB4D-0B50-4BF1-8E3B-C012CB12A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91" y="2229479"/>
            <a:ext cx="6223000" cy="1371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6813FA-117B-44BA-A85C-F6215C3E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091" y="3827992"/>
            <a:ext cx="619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3980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7DED7-E7B8-493B-B4BD-47656AF8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FD7F0-91C3-4EE9-93B3-22B65592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60851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Lecionei nos cursos profissionalizantes da Microcamp e do SENAC e nas universidades UNIESP, Tibiriçá, Drummond, UNINOVE, FMU, UAM, Campos Sales, FATEF, </a:t>
            </a:r>
            <a:r>
              <a:rPr lang="pt-BR" dirty="0" err="1"/>
              <a:t>UniPalmares</a:t>
            </a:r>
            <a:r>
              <a:rPr lang="pt-BR" dirty="0"/>
              <a:t>, FATEC e Metodista;</a:t>
            </a:r>
          </a:p>
          <a:p>
            <a:r>
              <a:rPr lang="pt-BR" dirty="0"/>
              <a:t>Atualmente leciono no CAS(Centro Acadêmico SENAC) e novamente na FATEC.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725A6E-85B5-4BAB-837C-174C0D93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425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30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402687" y="1316766"/>
            <a:ext cx="9526735" cy="460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3º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4º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D7C8B4-3EAA-49CC-BEEA-B8AF0AC3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563" y="2141571"/>
            <a:ext cx="6197600" cy="1320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A2C6B3C-E9A7-4E4E-85E7-874A623B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375" y="3782069"/>
            <a:ext cx="6248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266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31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402687" y="1316766"/>
            <a:ext cx="9526735" cy="460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5º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6º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263E1E-FD9C-4858-8E44-598C2491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375" y="2167165"/>
            <a:ext cx="6210300" cy="1244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885D75-48F6-43FC-AC2B-D2284D48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762" y="3782069"/>
            <a:ext cx="6210301" cy="12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414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32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402687" y="1316766"/>
            <a:ext cx="9526735" cy="460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7º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8º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891485-184B-422C-8F0D-306967B5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62" y="2192565"/>
            <a:ext cx="6261100" cy="1219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CAC248-7522-4DAE-96A4-EBD6A710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037" y="3782069"/>
            <a:ext cx="6223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1270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33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402687" y="1316766"/>
            <a:ext cx="9526735" cy="460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8</a:t>
            </a:r>
            <a:r>
              <a:rPr lang="pt-BR" sz="2667"/>
              <a:t>º </a:t>
            </a:r>
            <a:r>
              <a:rPr lang="pt-BR" sz="2667" dirty="0"/>
              <a:t>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5F6D1C-C445-436B-AF8F-45D8478A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37" y="2200249"/>
            <a:ext cx="6223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0708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34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3375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b="1" dirty="0"/>
              <a:t>Busca binária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A pesquisa binária utiliza a técnica de “dividir e conquistar”.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Primeiro, testamos se o elemento procurado é menor que o elemento do meio do vetor. Se for o caso, então passamos a buscar apenas na primeira metade do vetor.</a:t>
            </a:r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2668986134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35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3375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r>
              <a:rPr lang="pt-BR" sz="2667" dirty="0"/>
              <a:t>Se não, testamos se o elemento procurado é maior que o elemento do meio do vetor. Se for o caso, então passamos a buscar apenas na segunda metade do vetor.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Caso contrário o valor procurado é igual ao elemento que está no meio do vetor.</a:t>
            </a:r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3143769513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36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3375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r>
              <a:rPr lang="pt-BR" sz="2667" dirty="0"/>
              <a:t>Esse procedimento é repetido até que o elemento seja encontrado ou não haja mais elementos a testar.</a:t>
            </a:r>
          </a:p>
          <a:p>
            <a:pPr algn="just"/>
            <a:r>
              <a:rPr lang="pt-BR" sz="2667" dirty="0"/>
              <a:t>Suponha que desejamos buscar o número 6 no mesmo vetor anterior, porém agora foi informado que o vetor está ordenado em ordem crescente, como aplicar a busca binária ?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1º Passo: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C672DD-CD8F-4375-88B3-5D2223D6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1" y="4101075"/>
            <a:ext cx="6299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894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37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5"/>
            <a:ext cx="9601200" cy="29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dirty="0"/>
              <a:t>2º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3º Passo: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CD9D2E-4ADC-415D-BA28-AB0F5EC2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670" y="1316765"/>
            <a:ext cx="6210300" cy="203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7228DB-4A20-4144-BA36-355A5C715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270" y="3764479"/>
            <a:ext cx="6235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2963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38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5"/>
            <a:ext cx="9601200" cy="29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dirty="0"/>
              <a:t>4º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5º Passo: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5D7E64-758C-4124-8E21-B349355D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269" y="1316766"/>
            <a:ext cx="6235700" cy="1917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FB8E87-D518-4DBB-9C46-31DA6A40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669" y="3717033"/>
            <a:ext cx="6210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09438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39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5"/>
            <a:ext cx="9601200" cy="29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dirty="0"/>
              <a:t>6º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7º Passo: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889F7B-E294-44F8-920E-102A2D37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669" y="1316765"/>
            <a:ext cx="6235700" cy="2082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6A637B-5CD5-4D72-9015-AD738249D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668" y="3769869"/>
            <a:ext cx="6197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9533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Apresentar conceitos fundamentais de programação orientada a objetos para desenvolvimento de aplicações básicas utilizando JAVA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67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40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5"/>
            <a:ext cx="9601200" cy="29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dirty="0"/>
              <a:t>8º Passo:</a:t>
            </a:r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192573-9A43-4774-ADB4-DA865C9E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11" y="1343365"/>
            <a:ext cx="6235700" cy="2095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E6513D1-4184-4D1C-8D9D-065E1D2F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5" y="3909054"/>
            <a:ext cx="7835556" cy="19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98935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41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3786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667" dirty="0"/>
          </a:p>
          <a:p>
            <a:pPr algn="just"/>
            <a:r>
              <a:rPr lang="pt-BR" sz="2667" dirty="0"/>
              <a:t>Resumindo, a eficiência da busca binária é muito superior a uma busca linear (no pior caso), pois a cada iteração metade do </a:t>
            </a:r>
            <a:r>
              <a:rPr lang="pt-BR" sz="2667" dirty="0" err="1"/>
              <a:t>sub-vetor</a:t>
            </a:r>
            <a:r>
              <a:rPr lang="pt-BR" sz="2667" dirty="0"/>
              <a:t> é descartada. Sua complexidade é de O(log(n)) enquanto a complexidade da busca linear é O(n) (Assunto sobre complexidade será tratado futuramente).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Segue um exemplo da comparação entre as duas buscas.</a:t>
            </a:r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153368821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42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binária e sequencial</a:t>
            </a:r>
            <a:endParaRPr lang="pt-BR" sz="2667" dirty="0"/>
          </a:p>
        </p:txBody>
      </p:sp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BEFED497-4D3B-4135-90F2-A5EA97EA8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95" y="1311539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8463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43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3786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dirty="0"/>
              <a:t>A pesquisa sequencial trabalha com grupos de dados ordenados, varre a lista sequencialmente, parando se: </a:t>
            </a:r>
          </a:p>
          <a:p>
            <a:pPr algn="just"/>
            <a:endParaRPr lang="pt-BR" sz="2667" dirty="0"/>
          </a:p>
          <a:p>
            <a:pPr marL="1219170" lvl="1" indent="-609585" algn="just">
              <a:buAutoNum type="arabicPeriod"/>
            </a:pPr>
            <a:r>
              <a:rPr lang="pt-BR" sz="2667" dirty="0"/>
              <a:t>O dado foi encontrado ou; </a:t>
            </a:r>
          </a:p>
          <a:p>
            <a:pPr marL="1219170" lvl="1" indent="-609585" algn="just">
              <a:buAutoNum type="arabicPeriod"/>
            </a:pPr>
            <a:r>
              <a:rPr lang="pt-BR" sz="2667" dirty="0"/>
              <a:t>O valor atual já é maior que o valor buscado ou ainda; </a:t>
            </a:r>
          </a:p>
          <a:p>
            <a:pPr marL="1219170" lvl="1" indent="-609585" algn="just">
              <a:buAutoNum type="arabicPeriod"/>
            </a:pPr>
            <a:r>
              <a:rPr lang="pt-BR" sz="2667" dirty="0"/>
              <a:t>Se chegou ao fim da lista. 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Aqui, então, se o valor foi encontrado, retorna o índice onde está o valor; se não foi encontrado, retorna -1.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Pesquisa sequencial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3281274018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44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419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dirty="0" err="1"/>
              <a:t>import</a:t>
            </a:r>
            <a:r>
              <a:rPr lang="pt-BR" sz="2667" dirty="0"/>
              <a:t> </a:t>
            </a:r>
            <a:r>
              <a:rPr lang="pt-BR" sz="2667" dirty="0" err="1"/>
              <a:t>java.util.Scanner</a:t>
            </a:r>
            <a:r>
              <a:rPr lang="pt-BR" sz="2667" dirty="0"/>
              <a:t>;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 err="1"/>
              <a:t>public</a:t>
            </a:r>
            <a:r>
              <a:rPr lang="pt-BR" sz="2667" dirty="0"/>
              <a:t> </a:t>
            </a:r>
            <a:r>
              <a:rPr lang="pt-BR" sz="2667" dirty="0" err="1"/>
              <a:t>class</a:t>
            </a:r>
            <a:r>
              <a:rPr lang="pt-BR" sz="2667" dirty="0"/>
              <a:t> Ex1PesqSequencial {</a:t>
            </a:r>
          </a:p>
          <a:p>
            <a:pPr algn="just"/>
            <a:r>
              <a:rPr lang="pt-BR" sz="2667" dirty="0"/>
              <a:t>    </a:t>
            </a:r>
            <a:r>
              <a:rPr lang="pt-BR" sz="2667" dirty="0" err="1"/>
              <a:t>public</a:t>
            </a:r>
            <a:r>
              <a:rPr lang="pt-BR" sz="2667" dirty="0"/>
              <a:t> </a:t>
            </a:r>
            <a:r>
              <a:rPr lang="pt-BR" sz="2667" dirty="0" err="1"/>
              <a:t>static</a:t>
            </a:r>
            <a:r>
              <a:rPr lang="pt-BR" sz="2667" dirty="0"/>
              <a:t> </a:t>
            </a:r>
            <a:r>
              <a:rPr lang="pt-BR" sz="2667" dirty="0" err="1"/>
              <a:t>void</a:t>
            </a:r>
            <a:r>
              <a:rPr lang="pt-BR" sz="2667" dirty="0"/>
              <a:t> </a:t>
            </a:r>
            <a:r>
              <a:rPr lang="pt-BR" sz="2667" dirty="0" err="1"/>
              <a:t>main</a:t>
            </a:r>
            <a:r>
              <a:rPr lang="pt-BR" sz="2667" dirty="0"/>
              <a:t>(</a:t>
            </a:r>
            <a:r>
              <a:rPr lang="pt-BR" sz="2667" dirty="0" err="1"/>
              <a:t>String</a:t>
            </a:r>
            <a:r>
              <a:rPr lang="pt-BR" sz="2667" dirty="0"/>
              <a:t>[] </a:t>
            </a:r>
            <a:r>
              <a:rPr lang="pt-BR" sz="2667" dirty="0" err="1"/>
              <a:t>args</a:t>
            </a:r>
            <a:r>
              <a:rPr lang="pt-BR" sz="2667" dirty="0"/>
              <a:t>) {</a:t>
            </a:r>
          </a:p>
          <a:p>
            <a:pPr algn="just"/>
            <a:endParaRPr lang="pt-BR" sz="2667" dirty="0"/>
          </a:p>
          <a:p>
            <a:pPr algn="just"/>
            <a:r>
              <a:rPr lang="pt-BR" sz="2667" dirty="0"/>
              <a:t>        </a:t>
            </a:r>
            <a:r>
              <a:rPr lang="pt-BR" sz="2667" dirty="0" err="1"/>
              <a:t>int</a:t>
            </a:r>
            <a:r>
              <a:rPr lang="pt-BR" sz="2667" dirty="0"/>
              <a:t> </a:t>
            </a:r>
            <a:r>
              <a:rPr lang="pt-BR" sz="2667" dirty="0" err="1"/>
              <a:t>vetor_tst</a:t>
            </a:r>
            <a:r>
              <a:rPr lang="pt-BR" sz="2667" dirty="0"/>
              <a:t>[]={8,4,0,8,3,4,6,5};</a:t>
            </a:r>
          </a:p>
          <a:p>
            <a:pPr algn="just"/>
            <a:r>
              <a:rPr lang="pt-BR" sz="2667" dirty="0"/>
              <a:t>        </a:t>
            </a:r>
            <a:r>
              <a:rPr lang="pt-BR" sz="2667" dirty="0" err="1"/>
              <a:t>int</a:t>
            </a:r>
            <a:r>
              <a:rPr lang="pt-BR" sz="2667" dirty="0"/>
              <a:t> </a:t>
            </a:r>
            <a:r>
              <a:rPr lang="pt-BR" sz="2667" dirty="0" err="1"/>
              <a:t>fun,x</a:t>
            </a:r>
            <a:r>
              <a:rPr lang="pt-BR" sz="2667" dirty="0"/>
              <a:t>;</a:t>
            </a:r>
          </a:p>
          <a:p>
            <a:pPr algn="just"/>
            <a:r>
              <a:rPr lang="pt-BR" sz="2667" dirty="0"/>
              <a:t>        </a:t>
            </a:r>
          </a:p>
          <a:p>
            <a:pPr algn="just"/>
            <a:r>
              <a:rPr lang="pt-BR" sz="2667" dirty="0"/>
              <a:t>        Scanner in = new Scanner(System.in);</a:t>
            </a:r>
          </a:p>
          <a:p>
            <a:pPr algn="just"/>
            <a:endParaRPr lang="pt-BR" sz="2667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Exemplo 1  </a:t>
            </a:r>
            <a:r>
              <a:rPr lang="pt-BR" sz="1333" dirty="0">
                <a:solidFill>
                  <a:srgbClr val="242A3E"/>
                </a:solidFill>
                <a:latin typeface="QuickSand" panose="00000500000000000000" pitchFamily="2" charset="0"/>
              </a:rPr>
              <a:t>Ex1PesqSequencial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719614295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45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28221" y="1316766"/>
            <a:ext cx="9601200" cy="460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dirty="0" err="1"/>
              <a:t>System.out.println</a:t>
            </a:r>
            <a:r>
              <a:rPr lang="pt-BR" sz="2667" dirty="0"/>
              <a:t>("Informe o valor a ser encontrado: ");</a:t>
            </a:r>
          </a:p>
          <a:p>
            <a:pPr algn="just"/>
            <a:r>
              <a:rPr lang="pt-BR" sz="2667" dirty="0"/>
              <a:t>        x = </a:t>
            </a:r>
            <a:r>
              <a:rPr lang="pt-BR" sz="2667" dirty="0" err="1"/>
              <a:t>in.nextInt</a:t>
            </a:r>
            <a:r>
              <a:rPr lang="pt-BR" sz="2667" dirty="0"/>
              <a:t>();</a:t>
            </a:r>
          </a:p>
          <a:p>
            <a:pPr algn="just"/>
            <a:r>
              <a:rPr lang="pt-BR" sz="2667" dirty="0"/>
              <a:t>        </a:t>
            </a:r>
            <a:r>
              <a:rPr lang="pt-BR" sz="2667" dirty="0" err="1"/>
              <a:t>fun</a:t>
            </a:r>
            <a:r>
              <a:rPr lang="pt-BR" sz="2667" dirty="0"/>
              <a:t>=</a:t>
            </a:r>
            <a:r>
              <a:rPr lang="pt-BR" sz="2667" dirty="0" err="1"/>
              <a:t>buscaSequencial</a:t>
            </a:r>
            <a:r>
              <a:rPr lang="pt-BR" sz="2667" dirty="0"/>
              <a:t>(8,vetor_tst,x);</a:t>
            </a:r>
          </a:p>
          <a:p>
            <a:pPr algn="just"/>
            <a:r>
              <a:rPr lang="pt-BR" sz="2667" dirty="0"/>
              <a:t>        </a:t>
            </a:r>
          </a:p>
          <a:p>
            <a:pPr algn="just"/>
            <a:r>
              <a:rPr lang="pt-BR" sz="2667" dirty="0"/>
              <a:t>        </a:t>
            </a:r>
            <a:r>
              <a:rPr lang="pt-BR" sz="2667" dirty="0" err="1"/>
              <a:t>if</a:t>
            </a:r>
            <a:r>
              <a:rPr lang="pt-BR" sz="2667" dirty="0"/>
              <a:t>(</a:t>
            </a:r>
            <a:r>
              <a:rPr lang="pt-BR" sz="2667" dirty="0" err="1"/>
              <a:t>fun</a:t>
            </a:r>
            <a:r>
              <a:rPr lang="pt-BR" sz="2667" dirty="0"/>
              <a:t>==-1){</a:t>
            </a:r>
          </a:p>
          <a:p>
            <a:pPr algn="just"/>
            <a:r>
              <a:rPr lang="pt-BR" sz="2667" dirty="0"/>
              <a:t>            </a:t>
            </a:r>
            <a:r>
              <a:rPr lang="pt-BR" sz="2667" dirty="0" err="1"/>
              <a:t>System.out.println</a:t>
            </a:r>
            <a:r>
              <a:rPr lang="pt-BR" sz="2667" dirty="0"/>
              <a:t>("O valor não foi encontrado!");            </a:t>
            </a:r>
          </a:p>
          <a:p>
            <a:pPr algn="just"/>
            <a:r>
              <a:rPr lang="pt-BR" sz="2667" dirty="0"/>
              <a:t>        }</a:t>
            </a:r>
            <a:r>
              <a:rPr lang="pt-BR" sz="2667" dirty="0" err="1"/>
              <a:t>else</a:t>
            </a:r>
            <a:r>
              <a:rPr lang="pt-BR" sz="2667" dirty="0"/>
              <a:t>{</a:t>
            </a:r>
          </a:p>
          <a:p>
            <a:pPr algn="just"/>
            <a:r>
              <a:rPr lang="pt-BR" sz="2667" dirty="0"/>
              <a:t>            </a:t>
            </a:r>
            <a:r>
              <a:rPr lang="pt-BR" sz="2667" dirty="0" err="1"/>
              <a:t>System.out.println</a:t>
            </a:r>
            <a:r>
              <a:rPr lang="pt-BR" sz="2667" dirty="0"/>
              <a:t>("\n" + "Valor encontrado no índice " + </a:t>
            </a:r>
            <a:r>
              <a:rPr lang="pt-BR" sz="2667" dirty="0" err="1"/>
              <a:t>fun</a:t>
            </a:r>
            <a:r>
              <a:rPr lang="pt-BR" sz="2667" dirty="0"/>
              <a:t>);</a:t>
            </a:r>
          </a:p>
          <a:p>
            <a:pPr algn="just"/>
            <a:r>
              <a:rPr lang="pt-BR" sz="2667" dirty="0"/>
              <a:t>        }</a:t>
            </a:r>
          </a:p>
          <a:p>
            <a:pPr algn="just"/>
            <a:r>
              <a:rPr lang="pt-BR" sz="2667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53873798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46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35BF1C-A330-4FB9-95AE-DD98F2964AB4}"/>
              </a:ext>
            </a:extLst>
          </p:cNvPr>
          <p:cNvSpPr txBox="1"/>
          <p:nvPr/>
        </p:nvSpPr>
        <p:spPr>
          <a:xfrm>
            <a:off x="1393155" y="905233"/>
            <a:ext cx="9601200" cy="501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67" dirty="0"/>
              <a:t> </a:t>
            </a:r>
            <a:r>
              <a:rPr lang="pt-BR" sz="2667" dirty="0" err="1"/>
              <a:t>static</a:t>
            </a:r>
            <a:r>
              <a:rPr lang="pt-BR" sz="2667" dirty="0"/>
              <a:t> </a:t>
            </a:r>
            <a:r>
              <a:rPr lang="pt-BR" sz="2667" dirty="0" err="1"/>
              <a:t>int</a:t>
            </a:r>
            <a:r>
              <a:rPr lang="pt-BR" sz="2667" dirty="0"/>
              <a:t> </a:t>
            </a:r>
            <a:r>
              <a:rPr lang="pt-BR" sz="2667" dirty="0" err="1"/>
              <a:t>buscaSequencial</a:t>
            </a:r>
            <a:r>
              <a:rPr lang="pt-BR" sz="2667" dirty="0"/>
              <a:t>(</a:t>
            </a:r>
            <a:r>
              <a:rPr lang="pt-BR" sz="2667" dirty="0" err="1"/>
              <a:t>int</a:t>
            </a:r>
            <a:r>
              <a:rPr lang="pt-BR" sz="2667" dirty="0"/>
              <a:t> tamanho, </a:t>
            </a:r>
            <a:r>
              <a:rPr lang="pt-BR" sz="2667" dirty="0" err="1"/>
              <a:t>int</a:t>
            </a:r>
            <a:r>
              <a:rPr lang="pt-BR" sz="2667" dirty="0"/>
              <a:t> vetor[],</a:t>
            </a:r>
            <a:r>
              <a:rPr lang="pt-BR" sz="2667" dirty="0" err="1"/>
              <a:t>int</a:t>
            </a:r>
            <a:r>
              <a:rPr lang="pt-BR" sz="2667" dirty="0"/>
              <a:t> p)</a:t>
            </a:r>
          </a:p>
          <a:p>
            <a:pPr algn="just"/>
            <a:r>
              <a:rPr lang="pt-BR" sz="2667" dirty="0"/>
              <a:t>    {</a:t>
            </a:r>
          </a:p>
          <a:p>
            <a:pPr algn="just"/>
            <a:r>
              <a:rPr lang="pt-BR" sz="2667" dirty="0"/>
              <a:t>     </a:t>
            </a:r>
            <a:r>
              <a:rPr lang="pt-BR" sz="2667" dirty="0" err="1"/>
              <a:t>int</a:t>
            </a:r>
            <a:r>
              <a:rPr lang="pt-BR" sz="2667" dirty="0"/>
              <a:t> i;</a:t>
            </a:r>
          </a:p>
          <a:p>
            <a:pPr algn="just"/>
            <a:r>
              <a:rPr lang="pt-BR" sz="2667" dirty="0"/>
              <a:t>     for(i=0;i&lt;</a:t>
            </a:r>
            <a:r>
              <a:rPr lang="pt-BR" sz="2667" dirty="0" err="1"/>
              <a:t>tamanho;i</a:t>
            </a:r>
            <a:r>
              <a:rPr lang="pt-BR" sz="2667" dirty="0"/>
              <a:t>++)</a:t>
            </a:r>
          </a:p>
          <a:p>
            <a:pPr algn="just"/>
            <a:r>
              <a:rPr lang="pt-BR" sz="2667" dirty="0"/>
              <a:t>     {</a:t>
            </a:r>
          </a:p>
          <a:p>
            <a:pPr algn="just"/>
            <a:r>
              <a:rPr lang="pt-BR" sz="2667" dirty="0"/>
              <a:t>      </a:t>
            </a:r>
            <a:r>
              <a:rPr lang="pt-BR" sz="2667" dirty="0" err="1"/>
              <a:t>if</a:t>
            </a:r>
            <a:r>
              <a:rPr lang="pt-BR" sz="2667" dirty="0"/>
              <a:t>(vetor[i]==p){</a:t>
            </a:r>
          </a:p>
          <a:p>
            <a:pPr algn="just"/>
            <a:r>
              <a:rPr lang="pt-BR" sz="2667" dirty="0"/>
              <a:t>       </a:t>
            </a:r>
            <a:r>
              <a:rPr lang="pt-BR" sz="2667" dirty="0" err="1"/>
              <a:t>return</a:t>
            </a:r>
            <a:r>
              <a:rPr lang="pt-BR" sz="2667" dirty="0"/>
              <a:t> i;</a:t>
            </a:r>
          </a:p>
          <a:p>
            <a:pPr algn="just"/>
            <a:r>
              <a:rPr lang="pt-BR" sz="2667" dirty="0"/>
              <a:t>       }</a:t>
            </a:r>
          </a:p>
          <a:p>
            <a:pPr algn="just"/>
            <a:r>
              <a:rPr lang="pt-BR" sz="2667" dirty="0"/>
              <a:t>     }</a:t>
            </a:r>
          </a:p>
          <a:p>
            <a:pPr algn="just"/>
            <a:r>
              <a:rPr lang="pt-BR" sz="2667" dirty="0"/>
              <a:t>     </a:t>
            </a:r>
            <a:r>
              <a:rPr lang="pt-BR" sz="2667" dirty="0" err="1"/>
              <a:t>return</a:t>
            </a:r>
            <a:r>
              <a:rPr lang="pt-BR" sz="2667" dirty="0"/>
              <a:t> -1;</a:t>
            </a:r>
          </a:p>
          <a:p>
            <a:pPr algn="just"/>
            <a:r>
              <a:rPr lang="pt-BR" sz="2667" dirty="0"/>
              <a:t>    }    </a:t>
            </a:r>
          </a:p>
          <a:p>
            <a:pPr algn="just"/>
            <a:r>
              <a:rPr lang="pt-BR" sz="2667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4026852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47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1"/>
            <a:ext cx="9526735" cy="617403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Exemplo 2  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Ex2PesqBinaria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import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java.util.Scanner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class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Ex2PesqBinaria {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static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final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TAMANHO=5;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static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Scanner in = new Scanner(System.in);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static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void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main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String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[]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args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) {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vet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[] =  new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[TAMANHO];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opcao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,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pos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, procura;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//Lê a vetor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LeVetor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vet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);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//Ordena o vetor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OrdenaVetor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vet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);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do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{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opcao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=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MontaMenu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();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("");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3676438976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48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615628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Exemplo 2  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Ex2PesqBinaria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//Monta o menu com as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opcoes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if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opcao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==1){//imprime vetor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ImprimeVetor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vet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}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else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if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opcao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==2){//busca binaria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("\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nDigite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um valor para pesquisar: 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procura =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in.nextInt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pos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=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PesquisaBinaria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vet,procura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if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pos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==-1)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("\n\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nValor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nao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encontrado no vetor!");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else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("\n\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nValor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encontrado na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posicao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" + (pos+1) + "\n");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}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while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opcao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!=0);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/*-----------------------------------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Efetua a leitura do vetor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-------------------------------------*/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static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void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LeVetor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vet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[])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i;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for (i=0;i&lt;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TAMANHO;i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++)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("Informe o valor " + (i+1) + ":");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vet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[i] =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in.nextInt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868828474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49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6005359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Exemplo 2  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Ex2PesqBinaria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/*---------------------------------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Imprime o vetor na tela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-----------------------------------*/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static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void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ImprimeVetor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vet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[])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i;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for (i=0;i&lt;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TAMANHO;i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++)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vet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[i]);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/*---------------------------------------------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Ordena o vetor utilizando o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métido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Bubble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Sort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-----------------------------------------------*/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static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void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OrdenaVetor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v[])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i,j,aux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for (i=0;i&lt;TAMANHO-1;i++)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for (j=i+1;j&lt;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TAMANHO;j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++)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{                  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if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(v[i] &gt; v[j])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{      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aux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=v[i];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    v[i]=v[j];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    v[j]=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aux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229822516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  <a:p>
            <a:r>
              <a:rPr lang="pt-BR" dirty="0"/>
              <a:t>Conceitos de Orientação a Objetos </a:t>
            </a:r>
          </a:p>
          <a:p>
            <a:r>
              <a:rPr lang="pt-BR" dirty="0"/>
              <a:t>Fundamentos do Java</a:t>
            </a:r>
          </a:p>
          <a:p>
            <a:r>
              <a:rPr lang="pt-BR" dirty="0"/>
              <a:t>Interface gráfica com o usuário (GUI)</a:t>
            </a:r>
          </a:p>
          <a:p>
            <a:r>
              <a:rPr lang="pt-BR" dirty="0"/>
              <a:t>Classes</a:t>
            </a:r>
          </a:p>
          <a:p>
            <a:r>
              <a:rPr lang="pt-BR" dirty="0"/>
              <a:t>Declaração e Instanciação de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095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50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6200668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Exemplo 2  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Ex2PesqBinaria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/*---------------------------------------------------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Algorítmo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de Busca Binária como parâmetro recebe o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vetor e o valor a ser procurado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-----------------------------------------------------*/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static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PesquisaBinaria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v[],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pesq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intComeco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= 0; //Limite inferior (em C o índice inicial é zero)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intFinal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= TAMANHO-1;  //Limite superior (tamanho do vetor -1 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                  // porque o índice inicial é zero 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meio;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while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intComeco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&lt;=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intFinal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//meio =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comeco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+ (final-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comeco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)/2;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meio = 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intComeco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+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intFinal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)/2;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if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pesq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== v[meio])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return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meio;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else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if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(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pesq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&lt; v[meio])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intFinal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= meio-1;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else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intComeco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= meio+1;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return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-1;   // não encontrado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//Exibe o menu de opções na tela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static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MontaMenu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()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{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opcao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("\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nBUSCA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BINARIA");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("_____________\n");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("Digite a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opcao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desejada:\n\n");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("[1] Ver o vetor ordenado\n");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("[2] Pesquisar um valor\n");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("[0] Sair\n\n");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opcao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=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in.nextInt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();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return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200" dirty="0" err="1">
                <a:solidFill>
                  <a:srgbClr val="242A3E"/>
                </a:solidFill>
                <a:latin typeface="QuickSand" panose="00000500000000000000" pitchFamily="2" charset="0"/>
              </a:rPr>
              <a:t>opcao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;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}        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4269367031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51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625393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Exemplo 3  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Ex3PesqBinaria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class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Ex3PesqBinaria {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static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void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main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String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[]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args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) {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Ex3PesqBinaria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pesquisarNomes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= new Ex3PesqBinaria();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Pessoa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ana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= new Pessoa("Ana", 18);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Pessoa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carla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= new Pessoa("Carla", 20);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Pessoa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felipe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= new Pessoa("Felipe", 24);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Pessoa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patricia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= new Pessoa("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Patricia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", 23);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Pessoa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rafael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= new Pessoa("Rafael", 20);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Pessoa[] pessoas = {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ana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,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carla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,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felipe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,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patricia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,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rafael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};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inicio =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pesquisarNomes.pesquisar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('A', pessoas);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fim =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pesquisarNomes.pesquisar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('F', pessoas);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/* Imprime os nomes encontrados. */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while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(inicio &gt;= 0 &amp;&amp; inicio &lt;= fim) {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  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System.out.println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(pessoas[inicio].</a:t>
            </a:r>
            <a:r>
              <a:rPr lang="pt-BR" sz="1733" dirty="0" err="1">
                <a:solidFill>
                  <a:srgbClr val="242A3E"/>
                </a:solidFill>
                <a:latin typeface="QuickSand" panose="00000500000000000000" pitchFamily="2" charset="0"/>
              </a:rPr>
              <a:t>getNome</a:t>
            </a: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());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  inicio++;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  }</a:t>
            </a:r>
            <a:b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733" dirty="0">
                <a:solidFill>
                  <a:srgbClr val="242A3E"/>
                </a:solidFill>
                <a:latin typeface="QuickSand" panose="00000500000000000000" pitchFamily="2" charset="0"/>
              </a:rPr>
              <a:t>      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3158119294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52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5765662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Exemplo 3  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Ex3PesqBinaria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pesquisar(char letra, Pessoa[] pessoas) {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inicio = 0;         //Posição inicial do vetor.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meio = 0;          //Posição do meio do vetor.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fim =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pessoas.length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- 1;  //Posição final do vetor.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/* Enquanto a posição do inicio for menor ou igual a posição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do fim, procura o valor de x dentro do vetor. */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while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(inicio &lt;= fim) {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meio = (fim + inicio) / 2; //Encontra o meio do vetor.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/* Se a primeira letra do nome da pessoa que está no meio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do vetor for igual a letra procurada, retorna o valor da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posição do meio do vetor e para de pesquisar. */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if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(pessoas[meio].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getNome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().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charAt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(0) == letra) {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return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meio;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}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2655225331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53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6391538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Exemplo 3  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Ex3PesqBinaria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/* Este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if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serve para diminuir o tamanho do vetor pela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métade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. */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/* Se a primeira letra do nome da pessoa que está no meio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do vetor for menor que o valor da letra procurada, então o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inicio do vetor será igual a posição do meio + 1. */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if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(pessoas[meio].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getNome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().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charAt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(0) &lt; letra) {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  inicio = meio + 1;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}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else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{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  /* Se a primeira letra do nome da pessoa que está no meio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do vetor for maior que o valor da letra procurada, então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    o fim do vetor será igual a posição do meio - 1. */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  fim = meio - 1;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  }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}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/* Se não encontrou nenhuma pessoa que tenha a primeira letra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do nome igual a letra que está sendo procurada, então retorna a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posição do vetor que possui a letra mais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proxima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. */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2133" dirty="0" err="1">
                <a:solidFill>
                  <a:srgbClr val="242A3E"/>
                </a:solidFill>
                <a:latin typeface="QuickSand" panose="00000500000000000000" pitchFamily="2" charset="0"/>
              </a:rPr>
              <a:t>return</a:t>
            </a: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fim;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      }    </a:t>
            </a:r>
            <a:b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133" dirty="0">
                <a:solidFill>
                  <a:srgbClr val="242A3E"/>
                </a:solidFill>
                <a:latin typeface="QuickSand" panose="00000500000000000000" pitchFamily="2" charset="0"/>
              </a:rPr>
              <a:t>}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2114058266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54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6280567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Exemplo 3  </a:t>
            </a:r>
            <a: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  <a:t>Ex3PesqBinaria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class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Pessoa {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private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String nome;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private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idade;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Pessoa(String nome,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idade) {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this.nome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= nome;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this.idade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= idade;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}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String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getNome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() {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return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nome;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}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void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setNome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(String nome) {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this.nome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= nome;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}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getIdade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() {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return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idade;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}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public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void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setIdade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(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int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idade) {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    </a:t>
            </a:r>
            <a:r>
              <a:rPr lang="pt-BR" sz="1600" dirty="0" err="1">
                <a:solidFill>
                  <a:srgbClr val="242A3E"/>
                </a:solidFill>
                <a:latin typeface="QuickSand" panose="00000500000000000000" pitchFamily="2" charset="0"/>
              </a:rPr>
              <a:t>this.idade</a:t>
            </a: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= idade;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    }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  <a:t>}</a:t>
            </a:r>
            <a:br>
              <a:rPr lang="pt-BR" sz="16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1177917319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55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6444116A-4931-41D1-A363-6B3F0F0A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74473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242A3E"/>
                </a:solidFill>
                <a:latin typeface="QuickSand" panose="00000500000000000000" pitchFamily="2" charset="0"/>
              </a:rPr>
              <a:t>Vídeo:</a:t>
            </a: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400" dirty="0">
                <a:solidFill>
                  <a:srgbClr val="242A3E"/>
                </a:solidFill>
                <a:latin typeface="QuickSand" panose="00000500000000000000" pitchFamily="2" charset="0"/>
              </a:rPr>
              <a:t>Busca Sequencial e binária:</a:t>
            </a:r>
            <a:br>
              <a:rPr lang="pt-BR" sz="24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1200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r>
              <a:rPr lang="pt-BR" sz="2667" dirty="0">
                <a:solidFill>
                  <a:srgbClr val="242A3E"/>
                </a:solidFill>
                <a:latin typeface="QuickSand" panose="00000500000000000000" pitchFamily="2" charset="0"/>
                <a:hlinkClick r:id="rId2"/>
              </a:rPr>
              <a:t>https://www.youtube.com/watch?v=wDDX1npOkyY</a:t>
            </a:r>
            <a:br>
              <a:rPr lang="pt-BR" sz="2667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2667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br>
              <a:rPr lang="pt-BR" sz="2667" dirty="0">
                <a:solidFill>
                  <a:srgbClr val="242A3E"/>
                </a:solidFill>
                <a:latin typeface="QuickSand" panose="00000500000000000000" pitchFamily="2" charset="0"/>
              </a:rPr>
            </a:br>
            <a:endParaRPr lang="pt-BR" sz="6533" dirty="0"/>
          </a:p>
        </p:txBody>
      </p:sp>
    </p:spTree>
    <p:extLst>
      <p:ext uri="{BB962C8B-B14F-4D97-AF65-F5344CB8AC3E}">
        <p14:creationId xmlns:p14="http://schemas.microsoft.com/office/powerpoint/2010/main" val="23384535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32633" y="466462"/>
            <a:ext cx="9526735" cy="480001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rgbClr val="242A3E"/>
                </a:solidFill>
                <a:latin typeface="QuickSand" panose="00000500000000000000" pitchFamily="2" charset="0"/>
              </a:rPr>
              <a:t>Exercício:</a:t>
            </a:r>
            <a:endParaRPr lang="pt-BR" sz="2667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1014223" y="-13539"/>
            <a:ext cx="1200000" cy="480000"/>
          </a:xfrm>
          <a:prstGeom prst="rect">
            <a:avLst/>
          </a:prstGeom>
        </p:spPr>
        <p:txBody>
          <a:bodyPr vert="horz" lIns="121920" tIns="0" rIns="121920" bIns="0" rtlCol="0" anchor="t" anchorCtr="0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2667" b="1" kern="1200">
                <a:ln w="3175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E4FD8E-1E3F-458D-8DB9-E61BCE0ED676}" type="slidenum">
              <a:rPr lang="pt-BR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defRPr/>
              </a:pPr>
              <a:t>56</a:t>
            </a:fld>
            <a:endParaRPr lang="pt-BR" sz="1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0F39EB-EA2D-457F-9CEF-66AFE1C2F3CC}"/>
              </a:ext>
            </a:extLst>
          </p:cNvPr>
          <p:cNvSpPr txBox="1"/>
          <p:nvPr/>
        </p:nvSpPr>
        <p:spPr>
          <a:xfrm>
            <a:off x="1487490" y="1220756"/>
            <a:ext cx="952673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92" indent="-304792" algn="just">
              <a:buFont typeface="+mj-lt"/>
              <a:buAutoNum type="arabicPeriod"/>
            </a:pPr>
            <a:r>
              <a:rPr lang="pt-BR" sz="1600" b="1" dirty="0"/>
              <a:t>Considere o </a:t>
            </a:r>
            <a:r>
              <a:rPr lang="pt-BR" sz="1600" b="1"/>
              <a:t>seguinte vetor</a:t>
            </a:r>
            <a:r>
              <a:rPr lang="pt-BR" sz="1600" b="1" dirty="0"/>
              <a:t>: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b="1" dirty="0"/>
              <a:t>			 	v = &lt;6, 3, 4, 2, 5, 1&gt; 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b="1" dirty="0"/>
              <a:t>Responda à seguinte pergunta, quantos passos serão necessários para encontrar o número 5, na ordenação e na busca binária?</a:t>
            </a:r>
          </a:p>
          <a:p>
            <a:pPr algn="just"/>
            <a:endParaRPr lang="pt-BR" sz="1600" b="1" dirty="0"/>
          </a:p>
          <a:p>
            <a:pPr algn="just"/>
            <a:endParaRPr lang="pt-BR" sz="1600" b="1" dirty="0"/>
          </a:p>
          <a:p>
            <a:pPr marL="304792" indent="-304792" algn="just">
              <a:buFont typeface="+mj-lt"/>
              <a:buAutoNum type="arabicPeriod" startAt="2"/>
            </a:pPr>
            <a:r>
              <a:rPr lang="pt-BR" sz="1600" b="1" dirty="0"/>
              <a:t>Dada a seguinte sequência de nomes (chaves):</a:t>
            </a:r>
          </a:p>
          <a:p>
            <a:pPr algn="just"/>
            <a:r>
              <a:rPr lang="pt-BR" sz="1600" b="1" dirty="0"/>
              <a:t>	</a:t>
            </a:r>
          </a:p>
          <a:p>
            <a:pPr algn="just"/>
            <a:r>
              <a:rPr lang="pt-BR" sz="1600" b="1" dirty="0"/>
              <a:t>	</a:t>
            </a:r>
          </a:p>
          <a:p>
            <a:pPr algn="just"/>
            <a:endParaRPr lang="pt-BR" sz="1600" b="1" dirty="0"/>
          </a:p>
          <a:p>
            <a:pPr algn="just"/>
            <a:endParaRPr lang="pt-BR" sz="1600" b="1" dirty="0"/>
          </a:p>
          <a:p>
            <a:pPr algn="just"/>
            <a:r>
              <a:rPr lang="pt-BR" sz="1600" b="1" dirty="0"/>
              <a:t>Ordene esse vetor:</a:t>
            </a:r>
          </a:p>
          <a:p>
            <a:pPr lvl="1" algn="just"/>
            <a:r>
              <a:rPr lang="pt-BR" sz="1600" b="1" dirty="0"/>
              <a:t>- por seleção</a:t>
            </a:r>
          </a:p>
          <a:p>
            <a:pPr lvl="1" algn="just"/>
            <a:r>
              <a:rPr lang="pt-BR" sz="1600" b="1" dirty="0"/>
              <a:t>- por inserção e;</a:t>
            </a:r>
          </a:p>
          <a:p>
            <a:pPr lvl="1" algn="just"/>
            <a:r>
              <a:rPr lang="pt-BR" sz="1600" b="1" dirty="0"/>
              <a:t>- por troca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b="1" dirty="0"/>
              <a:t>Depois de ordenado, demonstre e compare as etapas percorridas pela pesquisa binária e para a pesquisa sequencial para encontrar a posição do item cuja chave é: JORGE.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9DF4C4-42DC-4E78-B91F-5DE3C982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56" y="3621021"/>
            <a:ext cx="7670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61340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08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6748" y="1859376"/>
            <a:ext cx="6445046" cy="2535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036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474" y="76200"/>
            <a:ext cx="10949126" cy="1397000"/>
          </a:xfrm>
        </p:spPr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590115-AD69-946D-C256-5F85B6433401}"/>
              </a:ext>
            </a:extLst>
          </p:cNvPr>
          <p:cNvSpPr txBox="1"/>
          <p:nvPr/>
        </p:nvSpPr>
        <p:spPr>
          <a:xfrm>
            <a:off x="967666" y="1720464"/>
            <a:ext cx="8369423" cy="4433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38" indent="-304838" algn="just" defTabSz="1219353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Visibilidade e Escopo</a:t>
            </a:r>
          </a:p>
          <a:p>
            <a:pPr marL="304838" indent="-304838" algn="just" defTabSz="1219353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Modificadores de Acesso</a:t>
            </a:r>
          </a:p>
          <a:p>
            <a:pPr marL="304838" indent="-304838" algn="just" defTabSz="1219353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Métodos de Acesso</a:t>
            </a:r>
          </a:p>
          <a:p>
            <a:pPr marL="304838" indent="-304838" algn="just" defTabSz="1219353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Herança / Polimorfismo</a:t>
            </a:r>
          </a:p>
          <a:p>
            <a:pPr marL="304838" indent="-304838" algn="just" defTabSz="1219353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Tratamento de erro</a:t>
            </a:r>
          </a:p>
          <a:p>
            <a:pPr marL="304838" indent="-304838" algn="just" defTabSz="1219353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</a:rPr>
              <a:t>Conexão com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10287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DEITEL, Harvey; DEITEL, Paul. Java – como programar. 10a ed. São Paulo: Pearson, 2016.</a:t>
            </a:r>
          </a:p>
          <a:p>
            <a:r>
              <a:rPr lang="pt-BR" dirty="0"/>
              <a:t>TURINI, Rodrigo. Desbravando Java e Orientação a Objetos: Um guia para o iniciante da linguagem. São Paulo: Casa do Código, 2014.</a:t>
            </a:r>
          </a:p>
          <a:p>
            <a:r>
              <a:rPr lang="pt-BR" dirty="0"/>
              <a:t>SANTOS, Rafael. Introdução à programação orientada a objetos usando Java. Rio de Janeiro : Campus, 2003.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04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FURGERI, Sérgio. Java 8 – ensino didático: desenvolvimento de aplicações. São Paulo: Érica, 2015.</a:t>
            </a:r>
          </a:p>
          <a:p>
            <a:r>
              <a:rPr lang="pt-BR" dirty="0"/>
              <a:t>LEITE E CARVALHO, Thiago. Orientação a Objetos: Aprenda seus conceitos e suas aplicabilidades de forma efetiva. São Paulo: Casa do Código, 2016.</a:t>
            </a:r>
          </a:p>
          <a:p>
            <a:r>
              <a:rPr lang="pt-BR" dirty="0"/>
              <a:t>PHILLIPS, </a:t>
            </a:r>
            <a:r>
              <a:rPr lang="pt-BR" dirty="0" err="1"/>
              <a:t>Dusty</a:t>
            </a:r>
            <a:r>
              <a:rPr lang="pt-BR" dirty="0"/>
              <a:t>. Python 3 </a:t>
            </a:r>
            <a:r>
              <a:rPr lang="pt-BR" dirty="0" err="1"/>
              <a:t>Object-Oriented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. 2a ed. Grã-Bretanha: </a:t>
            </a:r>
            <a:r>
              <a:rPr lang="pt-BR" dirty="0" err="1"/>
              <a:t>Packt</a:t>
            </a:r>
            <a:r>
              <a:rPr lang="pt-BR" dirty="0"/>
              <a:t> </a:t>
            </a:r>
            <a:r>
              <a:rPr lang="pt-BR" dirty="0" err="1"/>
              <a:t>Publishing</a:t>
            </a:r>
            <a:r>
              <a:rPr lang="pt-BR" dirty="0"/>
              <a:t>, 2015.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2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avaliação será composta por:</a:t>
            </a:r>
          </a:p>
          <a:p>
            <a:r>
              <a:rPr lang="pt-BR" dirty="0"/>
              <a:t>AV1  (Individual)</a:t>
            </a:r>
          </a:p>
          <a:p>
            <a:r>
              <a:rPr lang="pt-BR" dirty="0"/>
              <a:t>AV2  (Individual)</a:t>
            </a:r>
          </a:p>
          <a:p>
            <a:r>
              <a:rPr lang="pt-BR" dirty="0"/>
              <a:t>ADO (Em grupo)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Cálculo da Média Final:</a:t>
            </a:r>
          </a:p>
          <a:p>
            <a:r>
              <a:rPr lang="pt-BR" dirty="0"/>
              <a:t>MF = (soma das 3 notas) / 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228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EF9D5C6B-E953-4D8E-B2D9-EBDF68701C8F}" vid="{D98FE1B1-18C4-483F-A154-7873D2B811C3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3061</TotalTime>
  <Words>3577</Words>
  <Application>Microsoft Office PowerPoint</Application>
  <PresentationFormat>Widescreen</PresentationFormat>
  <Paragraphs>384</Paragraphs>
  <Slides>58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Century Gothic</vt:lpstr>
      <vt:lpstr>QuickSand</vt:lpstr>
      <vt:lpstr>Tema2</vt:lpstr>
      <vt:lpstr>Programação Orientada a Objetos</vt:lpstr>
      <vt:lpstr>Apresentação</vt:lpstr>
      <vt:lpstr>Apresentação</vt:lpstr>
      <vt:lpstr>Objetivos da Disciplina</vt:lpstr>
      <vt:lpstr>Conteúdo</vt:lpstr>
      <vt:lpstr>Conteúdo</vt:lpstr>
      <vt:lpstr>Bibliografia Básica</vt:lpstr>
      <vt:lpstr>Bibliografia Complementar</vt:lpstr>
      <vt:lpstr>Sistema de Avaliação</vt:lpstr>
      <vt:lpstr>     REVISÃO</vt:lpstr>
      <vt:lpstr>Lista de 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PESQUISA SEQUENCIAL 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binária e sequencial</vt:lpstr>
      <vt:lpstr>Pesquisa sequencial</vt:lpstr>
      <vt:lpstr>Exemplo 1  Ex1PesqSequencial</vt:lpstr>
      <vt:lpstr>Apresentação do PowerPoint</vt:lpstr>
      <vt:lpstr>Apresentação do PowerPoint</vt:lpstr>
      <vt:lpstr>Exemplo 2  Ex2PesqBinaria   import java.util.Scanner;  public class Ex2PesqBinaria {      static final int TAMANHO=5;     static Scanner in = new Scanner(System.in);          public static void main(String[] args) {              int vet[] =  new int[TAMANHO];         int opcao, pos, procura;                  //Lê a vetor         LeVetor(vet);         //Ordena o vetor         OrdenaVetor(vet);         do         {             opcao=MontaMenu();                      System.out.println("");       </vt:lpstr>
      <vt:lpstr>Exemplo 2  Ex2PesqBinaria               //Monta o menu com as opcoes             if (opcao==1){//imprime vetor                 ImprimeVetor(vet);             }else if (opcao==2){//busca binaria                 System.out.println("\nDigite um valor para pesquisar: ");                 procura = in.nextInt();                                  pos=PesquisaBinaria(vet,procura);                                  if (pos==-1)                 {                     System.out.println("\n\nValor nao encontrado no vetor!");                 }                 else                 {                     System.out.println("\n\nValor encontrado na posicao " + (pos+1) + "\n");                 }             }         }while (opcao!=0);     }     /*-----------------------------------     Efetua a leitura do vetor     -------------------------------------*/     static void LeVetor(int vet[])     {         int i;         for (i=0;i&lt;TAMANHO;i++)         {             System.out.println("Informe o valor " + (i+1) + ":");             vet[i] = in.nextInt();         }     }  </vt:lpstr>
      <vt:lpstr>Exemplo 2  Ex2PesqBinaria   /*---------------------------------     Imprime o vetor na tela     -----------------------------------*/     static void ImprimeVetor(int vet[])     {         int i;         for (i=0;i&lt;TAMANHO;i++)         {             System.out.println(vet[i]);         }     }     /*---------------------------------------------     Ordena o vetor utilizando o métido Bubble Sort     -----------------------------------------------*/     static void OrdenaVetor(int v[])     {         int i,j,aux;         for (i=0;i&lt;TAMANHO-1;i++)         {             for (j=i+1;j&lt;TAMANHO;j++)             {                                   if (v[i] &gt; v[j])                 {                           aux=v[i];                     v[i]=v[j];                     v[j]=aux;                 }             }         }     }  </vt:lpstr>
      <vt:lpstr>Exemplo 2  Ex2PesqBinaria  /*---------------------------------------------------     Algorítmo de Busca Binária como parâmetro recebe o     vetor e o valor a ser procurado     -----------------------------------------------------*/     static int PesquisaBinaria(int v[], int pesq)     {         int intComeco = 0; //Limite inferior (em C o índice inicial é zero)         int intFinal = TAMANHO-1;  //Limite superior (tamanho do vetor -1                                  // porque o índice inicial é zero )         int meio;         while (intComeco &lt;= intFinal)         {         //meio = comeco + (final-comeco)/2;         meio = (intComeco + intFinal)/2;         if (pesq == v[meio])             return meio;         else if (pesq &lt; v[meio])             intFinal = meio-1;         else             intComeco = meio+1;         }         return -1;   // não encontrado     }         //Exibe o menu de opções na tela     static int MontaMenu()     {         int opcao;         System.out.println("\nBUSCA BINARIA");         System.out.println("_____________\n");         System.out.println("Digite a opcao desejada:\n\n");         System.out.println("[1] Ver o vetor ordenado\n");         System.out.println("[2] Pesquisar um valor\n");         System.out.println("[0] Sair\n\n");         opcao=in.nextInt();         return opcao;     }         } </vt:lpstr>
      <vt:lpstr>Exemplo 3  Ex3PesqBinaria   public class Ex3PesqBinaria {      public static void main(String[] args) {          Ex3PesqBinaria pesquisarNomes = new Ex3PesqBinaria();          Pessoa ana = new Pessoa("Ana", 18);         Pessoa carla = new Pessoa("Carla", 20);         Pessoa felipe = new Pessoa("Felipe", 24);         Pessoa patricia = new Pessoa("Patricia", 23);         Pessoa rafael = new Pessoa("Rafael", 20);          Pessoa[] pessoas = {ana, carla, felipe, patricia, rafael};          int inicio = pesquisarNomes.pesquisar('A', pessoas);         int fim = pesquisarNomes.pesquisar('F', pessoas);          /* Imprime os nomes encontrados. */         while(inicio &gt;= 0 &amp;&amp; inicio &lt;= fim) {           System.out.println(pessoas[inicio].getNome());           inicio++;         }       }       </vt:lpstr>
      <vt:lpstr>Exemplo 3  Ex3PesqBinaria       public int pesquisar(char letra, Pessoa[] pessoas) {         int inicio = 0;         //Posição inicial do vetor.         int meio = 0;          //Posição do meio do vetor.         int fim = pessoas.length - 1;  //Posição final do vetor.          /* Enquanto a posição do inicio for menor ou igual a posição          do fim, procura o valor de x dentro do vetor. */         while(inicio &lt;= fim) {           meio = (fim + inicio) / 2; //Encontra o meio do vetor.            /* Se a primeira letra do nome da pessoa que está no meio            do vetor for igual a letra procurada, retorna o valor da            posição do meio do vetor e para de pesquisar. */           if(pessoas[meio].getNome().charAt(0) == letra) {             return meio;           }   </vt:lpstr>
      <vt:lpstr>Exemplo 3  Ex3PesqBinaria              /* Este if serve para diminuir o tamanho do vetor pela métade. */           /* Se a primeira letra do nome da pessoa que está no meio            do vetor for menor que o valor da letra procurada, então o            inicio do vetor será igual a posição do meio + 1. */           if(pessoas[meio].getNome().charAt(0) &lt; letra) {             inicio = meio + 1;           } else {             /* Se a primeira letra do nome da pessoa que está no meio                do vetor for maior que o valor da letra procurada, então                o fim do vetor será igual a posição do meio - 1. */             fim = meio - 1;           }         }          /* Se não encontrou nenhuma pessoa que tenha a primeira letra          do nome igual a letra que está sendo procurada, então retorna a          posição do vetor que possui a letra mais proxima. */         return fim;       }     }  </vt:lpstr>
      <vt:lpstr>Exemplo 3  Ex3PesqBinaria   public class Pessoa {          private String nome;     private int idade;          public Pessoa(String nome, int idade) {         this.nome = nome;         this.idade = idade;     }      public String getNome() {         return nome;     }      public void setNome(String nome) {         this.nome = nome;     }      public int getIdade() {         return idade;     }      public void setIdade(int idade) {         this.idade = idade;     } }   </vt:lpstr>
      <vt:lpstr>Vídeo:        Busca Sequencial e binária:   https://www.youtube.com/watch?v=wDDX1npOkyY   </vt:lpstr>
      <vt:lpstr>Exercício:</vt:lpstr>
      <vt:lpstr>Dicas para Estudo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Priscilla Viana Cunha</dc:creator>
  <cp:lastModifiedBy>Cesar Eduardo do Amaral</cp:lastModifiedBy>
  <cp:revision>350</cp:revision>
  <dcterms:created xsi:type="dcterms:W3CDTF">2015-08-09T04:39:01Z</dcterms:created>
  <dcterms:modified xsi:type="dcterms:W3CDTF">2023-02-14T22:24:39Z</dcterms:modified>
</cp:coreProperties>
</file>