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8"/>
  </p:notesMasterIdLst>
  <p:sldIdLst>
    <p:sldId id="256" r:id="rId2"/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59" r:id="rId33"/>
    <p:sldId id="548" r:id="rId34"/>
    <p:sldId id="549" r:id="rId35"/>
    <p:sldId id="314" r:id="rId36"/>
    <p:sldId id="312" r:id="rId37"/>
  </p:sldIdLst>
  <p:sldSz cx="12192000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</a:t>
          </a:r>
          <a:r>
            <a:rPr lang="pt-BR" i="0" baseline="0"/>
            <a:t>. Wilson </a:t>
          </a:r>
          <a:r>
            <a:rPr lang="pt-BR" i="0" baseline="0" dirty="0"/>
            <a:t>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</a:t>
          </a:r>
          <a:r>
            <a:rPr lang="pt-BR" sz="2200" i="0" kern="1200" baseline="0"/>
            <a:t>. Wilson </a:t>
          </a:r>
          <a:r>
            <a:rPr lang="pt-BR" sz="2200" i="0" kern="1200" baseline="0" dirty="0"/>
            <a:t>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2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b="0">
                <a:solidFill>
                  <a:schemeClr val="tx1"/>
                </a:solidFill>
              </a:defRPr>
            </a:lvl1pPr>
            <a:lvl2pPr marL="60967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93484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1"/>
            </a:lvl1pPr>
            <a:lvl2pPr marL="609676" indent="0" algn="l" rtl="0">
              <a:buNone/>
              <a:defRPr sz="3701"/>
            </a:lvl2pPr>
            <a:lvl3pPr marL="1219353" indent="0" algn="l" rtl="0">
              <a:buNone/>
              <a:defRPr sz="3201"/>
            </a:lvl3pPr>
            <a:lvl4pPr marL="1829029" indent="0" algn="l" rtl="0">
              <a:buNone/>
              <a:defRPr sz="2701"/>
            </a:lvl4pPr>
            <a:lvl5pPr marL="2438704" indent="0" algn="l" rtl="0">
              <a:buNone/>
              <a:defRPr sz="2701"/>
            </a:lvl5pPr>
            <a:lvl6pPr marL="3048381" indent="0" algn="l" rtl="0">
              <a:buNone/>
              <a:defRPr sz="2701"/>
            </a:lvl6pPr>
            <a:lvl7pPr marL="3658057" indent="0" algn="l" rtl="0">
              <a:buNone/>
              <a:defRPr sz="2701"/>
            </a:lvl7pPr>
            <a:lvl8pPr marL="4267733" indent="0" algn="l" rtl="0">
              <a:buNone/>
              <a:defRPr sz="2701"/>
            </a:lvl8pPr>
            <a:lvl9pPr marL="4877410" indent="0" algn="l" rtl="0">
              <a:buNone/>
              <a:defRPr sz="2701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25D40F84-CA70-45E3-B81C-CA174BBEC1BE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19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4767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569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173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271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>
                <a:solidFill>
                  <a:schemeClr val="tx1"/>
                </a:solidFill>
              </a:defRPr>
            </a:lvl1pPr>
            <a:lvl2pPr algn="just">
              <a:defRPr>
                <a:solidFill>
                  <a:schemeClr val="tx1"/>
                </a:solidFill>
              </a:defRPr>
            </a:lvl2pPr>
            <a:lvl3pPr algn="just">
              <a:defRPr>
                <a:solidFill>
                  <a:schemeClr val="tx1"/>
                </a:solidFill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7238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634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600" y="731520"/>
            <a:ext cx="10160000" cy="5440679"/>
          </a:xfrm>
        </p:spPr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9385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rtlCol="0" anchor="t">
            <a:normAutofit/>
          </a:bodyPr>
          <a:lstStyle>
            <a:lvl1pPr algn="l" rtl="0">
              <a:defRPr sz="5402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>
                <a:solidFill>
                  <a:schemeClr val="tx1"/>
                </a:solidFill>
              </a:defRPr>
            </a:lvl1pPr>
            <a:lvl2pPr marL="609676" indent="0" algn="l" rtl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l" rtl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28374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08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AC0E9BD-2ECA-4E12-9A4B-6169CD281C57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884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19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algn="l" rtl="0">
              <a:defRPr sz="1801"/>
            </a:lvl5pPr>
            <a:lvl6pPr algn="l" rtl="0">
              <a:defRPr sz="1801"/>
            </a:lvl6pPr>
            <a:lvl7pPr algn="l" rtl="0">
              <a:defRPr sz="1801"/>
            </a:lvl7pPr>
            <a:lvl8pPr algn="l" rtl="0">
              <a:defRPr sz="1801"/>
            </a:lvl8pPr>
            <a:lvl9pPr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CA5C0E5E-00C6-466E-975C-27A35B6A21BE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1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6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</p:sldLayoutIdLst>
  <p:hf hdr="0" ftr="0" dt="0"/>
  <p:txStyles>
    <p:titleStyle>
      <a:lvl1pPr algn="ctr" defTabSz="1219353" rtl="0" eaLnBrk="1" latinLnBrk="0" hangingPunct="1">
        <a:lnSpc>
          <a:spcPct val="85000"/>
        </a:lnSpc>
        <a:spcBef>
          <a:spcPct val="0"/>
        </a:spcBef>
        <a:buNone/>
        <a:tabLst/>
        <a:defRPr sz="4401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61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384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58515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93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438704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865478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93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Wilson 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F0DAE-2627-47E6-A14A-B9461EFC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04800"/>
            <a:ext cx="10160000" cy="1397000"/>
          </a:xfrm>
        </p:spPr>
        <p:txBody>
          <a:bodyPr>
            <a:noAutofit/>
          </a:bodyPr>
          <a:lstStyle/>
          <a:p>
            <a:pPr algn="l"/>
            <a:r>
              <a:rPr lang="pt-BR" sz="3600" dirty="0"/>
              <a:t>Encapsulamento com modificadores de acesso </a:t>
            </a:r>
            <a:r>
              <a:rPr lang="pt-BR" sz="3600" dirty="0" err="1"/>
              <a:t>public</a:t>
            </a:r>
            <a:r>
              <a:rPr lang="pt-BR" sz="3600" dirty="0"/>
              <a:t>, </a:t>
            </a:r>
            <a:r>
              <a:rPr lang="pt-BR" sz="3600" dirty="0" err="1"/>
              <a:t>private</a:t>
            </a:r>
            <a:r>
              <a:rPr lang="pt-BR" sz="3600" dirty="0"/>
              <a:t>, </a:t>
            </a:r>
            <a:r>
              <a:rPr lang="pt-BR" sz="3600" dirty="0" err="1"/>
              <a:t>protected</a:t>
            </a:r>
            <a:r>
              <a:rPr lang="pt-BR" sz="3600" dirty="0"/>
              <a:t> e </a:t>
            </a:r>
            <a:r>
              <a:rPr lang="pt-BR" sz="3600" dirty="0" err="1"/>
              <a:t>package-private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6BEC2-EA97-48F9-8519-31E16028E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RELEMBRANDO:</a:t>
            </a:r>
          </a:p>
          <a:p>
            <a:pPr lvl="1"/>
            <a:r>
              <a:rPr lang="pt-BR" dirty="0"/>
              <a:t>Encapsulamento é a técnica de proteção da classe e dos seus elementos, como métodos e atributos, em que podemos restringir o acesso criando alguns níveis de proteção.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9A3E6D-4BA1-43B9-B064-401004A5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45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8904674-D028-4FD7-BED8-01EA8685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Temos de levar em conta em nossos programas como acessar os dados que ele mesmo produz ou que outros produzem.</a:t>
            </a:r>
          </a:p>
          <a:p>
            <a:r>
              <a:rPr lang="pt-BR" dirty="0"/>
              <a:t>Esses elementos protegidos podem ser acessados dependendo do tipo do Modificador de Acesso declarado a eles.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69CAD3C-70D9-49E9-9DD3-7C624B93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56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33C53B2-174F-4EE6-BEB0-E0D8F138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alguns programadores ou aplicação usem uma classe com esses modificadores, é possível controlar erros pelo uso indevido de seus elementos. É uma forma eficiente de proteger os dados manipulados dentro da classe, além de determinar onde e como essa classe poderá ser utilizada.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038A05-1D44-4143-AB8E-7F06A401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4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8D61588-D961-45C0-9931-F6B88AAF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Modificadores de Acesso servem para alterar a visibilidade de um identificador e são utilizados em vários contextos diferentes. </a:t>
            </a:r>
          </a:p>
          <a:p>
            <a:r>
              <a:rPr lang="pt-BR" dirty="0"/>
              <a:t>Os modificadores são divididos em dois tipos:</a:t>
            </a:r>
          </a:p>
          <a:p>
            <a:pPr lvl="1"/>
            <a:r>
              <a:rPr lang="pt-BR" dirty="0"/>
              <a:t>De Classe</a:t>
            </a:r>
          </a:p>
          <a:p>
            <a:pPr lvl="1"/>
            <a:r>
              <a:rPr lang="pt-BR" dirty="0"/>
              <a:t>De Membro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888DF4-122F-41F3-9CEF-83C3F665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22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37144C6-7EB9-4ACB-A3F1-A116DD4C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modificadores de Classes podem ser: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package-private</a:t>
            </a:r>
            <a:endParaRPr lang="pt-BR" dirty="0"/>
          </a:p>
          <a:p>
            <a:r>
              <a:rPr lang="pt-BR" dirty="0"/>
              <a:t>Já os de Membro, utilizados nos métodos e atributos, podem ser: </a:t>
            </a:r>
          </a:p>
          <a:p>
            <a:pPr lvl="1"/>
            <a:r>
              <a:rPr lang="pt-BR" dirty="0" err="1"/>
              <a:t>public</a:t>
            </a:r>
            <a:endParaRPr lang="pt-BR" dirty="0"/>
          </a:p>
          <a:p>
            <a:pPr lvl="1"/>
            <a:r>
              <a:rPr lang="pt-BR" dirty="0" err="1"/>
              <a:t>package-private</a:t>
            </a:r>
            <a:endParaRPr lang="pt-BR" dirty="0"/>
          </a:p>
          <a:p>
            <a:pPr lvl="1"/>
            <a:r>
              <a:rPr lang="pt-BR" dirty="0" err="1"/>
              <a:t>protected</a:t>
            </a:r>
            <a:endParaRPr lang="pt-BR" dirty="0"/>
          </a:p>
          <a:p>
            <a:pPr lvl="1"/>
            <a:r>
              <a:rPr lang="pt-BR" dirty="0" err="1"/>
              <a:t>private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1BEBA5-0EED-41DA-9C3B-EC07B66D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C983C19-3068-45A9-A9FF-FBDA366D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uso desses modificadores de acesso se dá ao digitá-los antes do nome dos elementos, como atributos, métodos ou classe, exceto o tipo </a:t>
            </a:r>
            <a:r>
              <a:rPr lang="pt-BR" dirty="0" err="1"/>
              <a:t>package-private</a:t>
            </a:r>
            <a:r>
              <a:rPr lang="pt-BR" dirty="0"/>
              <a:t>, que é entendido como padrão, portanto, não escrevemos nada. </a:t>
            </a:r>
          </a:p>
          <a:p>
            <a:r>
              <a:rPr lang="pt-BR" dirty="0" err="1"/>
              <a:t>Package-private</a:t>
            </a:r>
            <a:r>
              <a:rPr lang="pt-BR" dirty="0"/>
              <a:t> é qualquer elemento que não tenha modificador especificado.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BC80F-7514-4F49-8A8A-70E92F36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15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DE8DA-9565-4412-AC22-0ABB9C12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ADBE6-1636-41AD-8792-B0816045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Normalmente usamos o nível de acesso mais restritivo, o </a:t>
            </a:r>
            <a:r>
              <a:rPr lang="pt-BR" dirty="0" err="1"/>
              <a:t>private</a:t>
            </a:r>
            <a:r>
              <a:rPr lang="pt-BR" dirty="0"/>
              <a:t>, a menos que se tenham motivos para deixá-lo com outro nível de acesso;</a:t>
            </a:r>
          </a:p>
          <a:p>
            <a:r>
              <a:rPr lang="pt-BR" dirty="0"/>
              <a:t>Devemos evitar o acesso público, evitando o modificador </a:t>
            </a:r>
            <a:r>
              <a:rPr lang="pt-BR" dirty="0" err="1"/>
              <a:t>public</a:t>
            </a:r>
            <a:r>
              <a:rPr lang="pt-BR" dirty="0"/>
              <a:t>, exceto em caso de constantes. Isso porque membros que são públicos tendem a nos prender a uma implementação em particular e limitam a nossa flexibilidade em mudar o código que contenha o </a:t>
            </a:r>
            <a:r>
              <a:rPr lang="pt-BR" dirty="0" err="1"/>
              <a:t>public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FD33-8467-43CA-9644-F59B99FD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2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1A879F0-E31B-4268-A506-83656114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Nível de Classe: usado quando criamos uma classe; pode ser </a:t>
            </a:r>
            <a:r>
              <a:rPr lang="pt-BR" dirty="0" err="1"/>
              <a:t>public</a:t>
            </a:r>
            <a:r>
              <a:rPr lang="pt-BR" dirty="0"/>
              <a:t> ou </a:t>
            </a:r>
            <a:r>
              <a:rPr lang="pt-BR" dirty="0" err="1"/>
              <a:t>package-private</a:t>
            </a:r>
            <a:r>
              <a:rPr lang="pt-BR" dirty="0"/>
              <a:t>, nesse caso não escrever nada, pois é o default;</a:t>
            </a:r>
          </a:p>
          <a:p>
            <a:r>
              <a:rPr lang="pt-BR" dirty="0"/>
              <a:t>Nível de membro: quando determinamos o acesso a atributos ou métodos e podem ser </a:t>
            </a:r>
            <a:r>
              <a:rPr lang="pt-BR" dirty="0" err="1"/>
              <a:t>public</a:t>
            </a:r>
            <a:r>
              <a:rPr lang="pt-BR" dirty="0"/>
              <a:t>, </a:t>
            </a:r>
            <a:r>
              <a:rPr lang="pt-BR" dirty="0" err="1"/>
              <a:t>private</a:t>
            </a:r>
            <a:r>
              <a:rPr lang="pt-BR" dirty="0"/>
              <a:t>, </a:t>
            </a:r>
            <a:r>
              <a:rPr lang="pt-BR" dirty="0" err="1"/>
              <a:t>protected</a:t>
            </a:r>
            <a:r>
              <a:rPr lang="pt-BR" dirty="0"/>
              <a:t> ou </a:t>
            </a:r>
            <a:r>
              <a:rPr lang="pt-BR" dirty="0" err="1"/>
              <a:t>package-private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B48AD7-54F9-42AB-847C-0785301C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2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7597A-14A9-493A-BDA5-1F817375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5EDE3-F0E1-4F5C-BBC5-3FA53C53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Deixará visível o elemento publico a todas as outras classes, subclasses e aos outros pacotes do projeto. Dissemos que é globalmente utilizado. O </a:t>
            </a:r>
            <a:r>
              <a:rPr lang="pt-BR" dirty="0" err="1"/>
              <a:t>public</a:t>
            </a:r>
            <a:r>
              <a:rPr lang="pt-BR" dirty="0"/>
              <a:t> não deve ser colocado em uma classe em que digitamos a classe no próprio programa que a utilizará, pois dessa forma ela se torna exclusiva ao programa.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AA230F-8CFF-4300-AB31-1AD80C7B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15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51A15-57A9-41EF-9616-AFD04B8E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304D-E4CD-47E0-AB01-B9B3AEF2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Deixará visível o atributo ou método apenas à classe em que esse atributo foi definido. Esse modificador não é usado na declaração de classes. Para ter acesso a esse tipo de atributo é necessário criar métodos de acesso, que veremos em breve.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DC9633-72D5-4F26-98D8-606C1B1D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7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ED73D-7665-4347-9789-BB7D2270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78621"/>
            <a:ext cx="7010400" cy="5500757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b="1" dirty="0"/>
              <a:t>Visibilidade e  escopo, modificadores de acesso, encapsulamento, </a:t>
            </a:r>
            <a:r>
              <a:rPr lang="pt-BR" b="1" dirty="0" err="1"/>
              <a:t>get</a:t>
            </a:r>
            <a:r>
              <a:rPr lang="pt-BR" b="1" dirty="0"/>
              <a:t>, set e </a:t>
            </a:r>
            <a:r>
              <a:rPr lang="pt-BR" b="1" dirty="0" err="1"/>
              <a:t>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93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A114C-0145-46F0-BEC2-52CB24C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b="0" dirty="0"/>
            </a:br>
            <a:r>
              <a:rPr lang="pt-BR" dirty="0" err="1"/>
              <a:t>Protected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F79BE-908A-4428-898E-07973C5B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Deixará visíveis os elementos para todas as outras classes e subclasses que pertencem ao mesmo pacote. A principal diferença é que apenas as classes ou subclasses do mesmo pacote têm acesso ao elemento. O pacote da subclasse não tem acesso ao membro.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57DBA6-12D5-4B93-A3D5-853E0152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8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51D93-0576-4816-8BF1-D369437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b="0" dirty="0"/>
            </a:br>
            <a:r>
              <a:rPr lang="pt-BR" dirty="0" err="1"/>
              <a:t>Package-private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A0082-78BB-4280-8102-9F8DEC70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dito antes, para usar esse modificador de acesso, basta não escrever nada antes do elemento. Ele é tido como o padrão e permite acesso aos elementos apenas no pacote em que ele se encontra.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F57858-3DEA-4758-AE22-5BDE0023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47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18E7991-C3F9-49D7-892D-C90F1BE7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tabela a seguir veremos em que parte os elementos terão atuação em função do seu tipo.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86AAB-5A40-4250-A1D9-58D5125D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22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51C7651-7D23-4D31-8A5D-49243E71F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45900"/>
              </p:ext>
            </p:extLst>
          </p:nvPr>
        </p:nvGraphicFramePr>
        <p:xfrm>
          <a:off x="914399" y="2680988"/>
          <a:ext cx="10614990" cy="34454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573646667"/>
                    </a:ext>
                  </a:extLst>
                </a:gridCol>
                <a:gridCol w="1807595">
                  <a:extLst>
                    <a:ext uri="{9D8B030D-6E8A-4147-A177-3AD203B41FA5}">
                      <a16:colId xmlns:a16="http://schemas.microsoft.com/office/drawing/2014/main" val="185913635"/>
                    </a:ext>
                  </a:extLst>
                </a:gridCol>
                <a:gridCol w="2122998">
                  <a:extLst>
                    <a:ext uri="{9D8B030D-6E8A-4147-A177-3AD203B41FA5}">
                      <a16:colId xmlns:a16="http://schemas.microsoft.com/office/drawing/2014/main" val="3279139345"/>
                    </a:ext>
                  </a:extLst>
                </a:gridCol>
                <a:gridCol w="2122998">
                  <a:extLst>
                    <a:ext uri="{9D8B030D-6E8A-4147-A177-3AD203B41FA5}">
                      <a16:colId xmlns:a16="http://schemas.microsoft.com/office/drawing/2014/main" val="1850895379"/>
                    </a:ext>
                  </a:extLst>
                </a:gridCol>
                <a:gridCol w="2122998">
                  <a:extLst>
                    <a:ext uri="{9D8B030D-6E8A-4147-A177-3AD203B41FA5}">
                      <a16:colId xmlns:a16="http://schemas.microsoft.com/office/drawing/2014/main" val="2213798362"/>
                    </a:ext>
                  </a:extLst>
                </a:gridCol>
              </a:tblGrid>
              <a:tr h="106931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Pacote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Outros Pacotes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1510"/>
                  </a:ext>
                </a:extLst>
              </a:tr>
              <a:tr h="594045">
                <a:tc>
                  <a:txBody>
                    <a:bodyPr/>
                    <a:lstStyle/>
                    <a:p>
                      <a:r>
                        <a:rPr lang="pt-BR" dirty="0" err="1"/>
                        <a:t>public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09227"/>
                  </a:ext>
                </a:extLst>
              </a:tr>
              <a:tr h="594045">
                <a:tc>
                  <a:txBody>
                    <a:bodyPr/>
                    <a:lstStyle/>
                    <a:p>
                      <a:r>
                        <a:rPr lang="pt-BR" dirty="0" err="1"/>
                        <a:t>protected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09426"/>
                  </a:ext>
                </a:extLst>
              </a:tr>
              <a:tr h="594045">
                <a:tc>
                  <a:txBody>
                    <a:bodyPr/>
                    <a:lstStyle/>
                    <a:p>
                      <a:r>
                        <a:rPr lang="pt-BR" dirty="0" err="1"/>
                        <a:t>private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62595"/>
                  </a:ext>
                </a:extLst>
              </a:tr>
              <a:tr h="594045">
                <a:tc>
                  <a:txBody>
                    <a:bodyPr/>
                    <a:lstStyle/>
                    <a:p>
                      <a:r>
                        <a:rPr lang="pt-BR" dirty="0" err="1"/>
                        <a:t>package-private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2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99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70A7048-CCA5-43ED-A05E-ED4CE4B6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Exemplo de uso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public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class</a:t>
            </a:r>
            <a:r>
              <a:rPr lang="pt-BR" dirty="0">
                <a:solidFill>
                  <a:srgbClr val="FF0000"/>
                </a:solidFill>
              </a:rPr>
              <a:t> Conta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{ </a:t>
            </a:r>
          </a:p>
          <a:p>
            <a:pPr marL="426773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protected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numero; </a:t>
            </a:r>
          </a:p>
          <a:p>
            <a:pPr marL="426773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protected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numerodocliente</a:t>
            </a:r>
            <a:r>
              <a:rPr lang="pt-BR" dirty="0">
                <a:solidFill>
                  <a:srgbClr val="FF0000"/>
                </a:solidFill>
              </a:rPr>
              <a:t>; </a:t>
            </a:r>
          </a:p>
          <a:p>
            <a:pPr marL="426773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double</a:t>
            </a:r>
            <a:r>
              <a:rPr lang="pt-BR" dirty="0">
                <a:solidFill>
                  <a:srgbClr val="FF0000"/>
                </a:solidFill>
              </a:rPr>
              <a:t> saldo; </a:t>
            </a:r>
          </a:p>
          <a:p>
            <a:pPr marL="426773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datadeabertura</a:t>
            </a:r>
            <a:r>
              <a:rPr lang="pt-BR" dirty="0">
                <a:solidFill>
                  <a:srgbClr val="FF0000"/>
                </a:solidFill>
              </a:rPr>
              <a:t>; </a:t>
            </a:r>
          </a:p>
          <a:p>
            <a:pPr marL="426773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protected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codigogerente</a:t>
            </a:r>
            <a:r>
              <a:rPr lang="pt-BR" dirty="0">
                <a:solidFill>
                  <a:srgbClr val="FF0000"/>
                </a:solidFill>
              </a:rPr>
              <a:t>; </a:t>
            </a:r>
          </a:p>
          <a:p>
            <a:pPr marL="426773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protected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double</a:t>
            </a:r>
            <a:r>
              <a:rPr lang="pt-BR" dirty="0">
                <a:solidFill>
                  <a:srgbClr val="FF0000"/>
                </a:solidFill>
              </a:rPr>
              <a:t> limite;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public void sAque(double saldo)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{ </a:t>
            </a:r>
          </a:p>
          <a:p>
            <a:pPr marL="426773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this.saldo</a:t>
            </a:r>
            <a:r>
              <a:rPr lang="pt-BR" dirty="0">
                <a:solidFill>
                  <a:srgbClr val="FF0000"/>
                </a:solidFill>
              </a:rPr>
              <a:t>=saldo;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9194535-A3C1-451E-B0BD-8786CB38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23</a:t>
            </a:fld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2C6A9EB-49BC-4E0D-901C-976E7312E2EB}"/>
              </a:ext>
            </a:extLst>
          </p:cNvPr>
          <p:cNvSpPr/>
          <p:nvPr/>
        </p:nvSpPr>
        <p:spPr>
          <a:xfrm>
            <a:off x="6188765" y="781878"/>
            <a:ext cx="5088836" cy="5287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Nesse caso, os atributos saldo, datadeabertura não poderão ser acessados livremente nem mesmo se essa classe fosse digitada no próprio programa. Para tal serão necessários métodos de acesso get e set, que serão explicados a seguir.</a:t>
            </a:r>
          </a:p>
        </p:txBody>
      </p:sp>
    </p:spTree>
    <p:extLst>
      <p:ext uri="{BB962C8B-B14F-4D97-AF65-F5344CB8AC3E}">
        <p14:creationId xmlns:p14="http://schemas.microsoft.com/office/powerpoint/2010/main" val="38855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EDA6D-D77C-489B-B8CB-FA9E24BE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</a:t>
            </a:r>
            <a:r>
              <a:rPr lang="pt-BR"/>
              <a:t>de Acesso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6136D-3E33-4EB3-9DB4-D94A9E7D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em aulas anteriores, o encapsulamento restringe os atributos ou métodos dentro de uma classe. Logo, devemos criar meios para acessar tais membros quando eles são privados, ou seja, quando possuem o modificador </a:t>
            </a:r>
            <a:r>
              <a:rPr lang="pt-BR" dirty="0" err="1"/>
              <a:t>private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8A8E29-3E91-4EC9-8CD2-DB3DEBB7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02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4F90495-51D9-4C4F-8F6B-BA234ADB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só possível com a criação de métodos de acesso. </a:t>
            </a:r>
          </a:p>
          <a:p>
            <a:r>
              <a:rPr lang="pt-BR" dirty="0"/>
              <a:t>Em Programação Orientada a Objetos, esses métodos são chamados Métodos de Acesso ou Métodos Assessores, também como </a:t>
            </a:r>
            <a:r>
              <a:rPr lang="pt-BR" dirty="0" err="1"/>
              <a:t>getters</a:t>
            </a:r>
            <a:r>
              <a:rPr lang="pt-BR" dirty="0"/>
              <a:t> e setters, pois eles permitem acesso para trazer ou levar conteúdos aos atributos da classe.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9FB763-AB45-42B5-8299-CF1C3347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50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8B56CD5-D85E-4BD1-9EDE-A6F9E211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verdade, não há nada de diferente entre os métodos comuns e os métodos de acesso. Conservamos os nomes com set e </a:t>
            </a:r>
            <a:r>
              <a:rPr lang="pt-BR" dirty="0" err="1"/>
              <a:t>gets</a:t>
            </a:r>
            <a:r>
              <a:rPr lang="pt-BR" dirty="0"/>
              <a:t> para melhor clareza.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9899189-D61F-42B1-A3D4-3186923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177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CEF46-7DAC-4026-B7BE-022A16A5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4F441-BB9A-4DF6-AB4E-DBDB306E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Criamos e nomeamos um método de acesso com set toda vez que este método for modificar algum atributo de uma classe. </a:t>
            </a:r>
          </a:p>
          <a:p>
            <a:r>
              <a:rPr lang="pt-BR" dirty="0"/>
              <a:t>Um método de acesso set, apenas modificará um valor de um atributo da classe.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AE4EFF-78CE-4A48-81D3-03924CFA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56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4B728A5-6E97-447C-9C10-C0F875C7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Não é necessário que esse método retorne nenhum valor, por essa razão, os métodos </a:t>
            </a:r>
            <a:r>
              <a:rPr lang="pt-BR" dirty="0" err="1"/>
              <a:t>setters</a:t>
            </a:r>
            <a:r>
              <a:rPr lang="pt-BR" dirty="0"/>
              <a:t> são declarados como do tipo </a:t>
            </a:r>
            <a:r>
              <a:rPr lang="pt-BR" dirty="0" err="1"/>
              <a:t>void</a:t>
            </a:r>
            <a:r>
              <a:rPr lang="pt-BR" dirty="0"/>
              <a:t>, que quer dizer, “vazio”, “sem retorno”. </a:t>
            </a:r>
          </a:p>
          <a:p>
            <a:r>
              <a:rPr lang="pt-BR" dirty="0"/>
              <a:t>No entanto, eles devem receber o argumento que será o novo valor do campo. Na prática, isso quer dizer que dentro dos parênteses do método deverá haver argumentos ou declaração de variáveis para receber tais valores.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6CFE8E-D5E8-4788-9117-B5D973AE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4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8381E-0A94-4D35-977B-34E88DE2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2FB73-387F-4F00-A413-93602BCF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Criamos e nomeamos um método de acesso com o </a:t>
            </a:r>
            <a:r>
              <a:rPr lang="pt-BR" dirty="0" err="1"/>
              <a:t>get</a:t>
            </a:r>
            <a:r>
              <a:rPr lang="pt-BR" dirty="0"/>
              <a:t> toda vez que este método for verificar ou retornar um valor do atributo de uma classe. </a:t>
            </a:r>
          </a:p>
          <a:p>
            <a:r>
              <a:rPr lang="pt-BR" dirty="0"/>
              <a:t>Como este método verificará um valor, ele sempre terá um retorno como do tipo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87952B-821E-4FB7-A416-0269CB1E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4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74FE-5FD4-4270-B676-0651503A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 Visibilidade e escopo: uso do </a:t>
            </a:r>
            <a:r>
              <a:rPr lang="pt-BR" dirty="0" err="1"/>
              <a:t>static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4369E-D68F-437F-B777-B85C861F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Em programação muitas vezes devemos declarar alguns elementos como atributos e métodos, e restringir a área de atuação no programa. A isso chamamos de visibilidade ou escopo desses elementos, que podem ser </a:t>
            </a:r>
            <a:r>
              <a:rPr lang="pt-BR" b="1" dirty="0"/>
              <a:t>local</a:t>
            </a:r>
            <a:r>
              <a:rPr lang="pt-BR" dirty="0"/>
              <a:t> ou </a:t>
            </a:r>
            <a:r>
              <a:rPr lang="pt-BR" b="1" dirty="0"/>
              <a:t>global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28C484-69D6-4D80-8364-62529EA9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1434E34-F91C-4EB6-92DD-4BA6C16F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não terá nenhum argumento dentro do parênteses do método, já que não receberá nenhum valor, ao contrário, só retornará valores. </a:t>
            </a:r>
          </a:p>
          <a:p>
            <a:r>
              <a:rPr lang="pt-BR" dirty="0"/>
              <a:t>O método de acesso </a:t>
            </a:r>
            <a:r>
              <a:rPr lang="pt-BR" dirty="0" err="1"/>
              <a:t>get</a:t>
            </a:r>
            <a:r>
              <a:rPr lang="pt-BR" dirty="0"/>
              <a:t> nunca utiliza o tipo </a:t>
            </a:r>
            <a:r>
              <a:rPr lang="pt-BR" dirty="0" err="1"/>
              <a:t>void</a:t>
            </a:r>
            <a:r>
              <a:rPr lang="pt-BR" dirty="0"/>
              <a:t>, pois sempre retornará algo para o programa que o chamou.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F7EA36A-94B0-434A-9C25-EE4611FE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494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CB0F-2D17-45B6-9644-FDFABBFF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D5012-07B7-425A-A849-34B41A23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Criamos e nomeamos um método assessor com </a:t>
            </a:r>
            <a:r>
              <a:rPr lang="pt-BR" dirty="0" err="1"/>
              <a:t>is</a:t>
            </a:r>
            <a:r>
              <a:rPr lang="pt-BR" dirty="0"/>
              <a:t> toda vez que este método for verificar algum atributo de uma classe que tenha retorno do tipo </a:t>
            </a:r>
            <a:r>
              <a:rPr lang="pt-BR" dirty="0" err="1"/>
              <a:t>boolean</a:t>
            </a:r>
            <a:r>
              <a:rPr lang="pt-BR" dirty="0"/>
              <a:t>. </a:t>
            </a:r>
          </a:p>
          <a:p>
            <a:r>
              <a:rPr lang="pt-BR" dirty="0"/>
              <a:t>Na verdade, um método de acesso </a:t>
            </a:r>
            <a:r>
              <a:rPr lang="pt-BR" dirty="0" err="1"/>
              <a:t>is</a:t>
            </a:r>
            <a:r>
              <a:rPr lang="pt-BR" dirty="0"/>
              <a:t> testará algum dado de natureza lógica, em que o retorno é apenas um sim ou não lógico, um verdadeiro ou falso, por exemplo, para testar se uma conta está ativa ou não.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CAEEB-A70C-4A08-8D0C-2DC50DC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38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F99BBC1-6462-4C9C-ABB2-3476DDFA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Crie uma classe para representar um cliente, com os atributos privados de nome, data de nascimento , altura e esse cliente está ativo. Crie também outra classe em outro pacote com um método para imprimir todos dados dessas  pessoas. Use atributos booleanos.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2F448B6-DC7F-4DB6-953F-A2D5B256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039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Exercício:</a:t>
            </a:r>
          </a:p>
          <a:p>
            <a:pPr marL="0" indent="0" algn="just">
              <a:buNone/>
            </a:pPr>
            <a:r>
              <a:rPr lang="pt-B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Estudo de caso: Aeroporto</a:t>
            </a:r>
          </a:p>
          <a:p>
            <a:pPr marL="0" indent="0" algn="just">
              <a:buNone/>
            </a:pPr>
            <a:endParaRPr lang="pt-B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Aviões fazem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entre aeroportos 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sempre entre dois aeroportos(origem e destino).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possui um número que o identifica.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um número variável de pistas, terminais e hangares, mas deve, obrigatoriamente, possuir ao menos uma pista e uma torre de controle. Cada avião, aeroporto, pista, terminal e torre de controle devem possuir um número único de identificação para que possa haver o tráfego aéreo. 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Alguns hangares são utilizados para estacionamento e outros para manutenção das aeronaves.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avião pode ser considerado como sendo de asa fixa ou helicóptero.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características de cada aparelho são diferentes, como por exemplo: </a:t>
            </a:r>
          </a:p>
          <a:p>
            <a:pPr lvl="1"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helicóptero não necessita de pista para pousar ou decolar. Entretanto, também possuem características semelhantes, como por exemplo: </a:t>
            </a:r>
          </a:p>
          <a:p>
            <a:pPr marL="1329834" lvl="2" indent="-171450"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necessitam de pilotos, utilizam combustível e possuem motor. Dependendo do tipo de aeronave, pode haver também a necessidade de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co-piloto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9580"/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transportam passageiros e todos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registrados numa base central que pode ser acessada por todos os aeroportos.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Radares que fazem parte da torre de controle.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torre de controle, deve existir ao menos um controlador, sendo que em aeroportos maiores e mais movimentados, o número pode ser muito maior.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235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pilotos podem solicitar à torre de controle, através de seus controladores, os procedimentos de Pouso ou de decolagem.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ambos os casos,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podem ser colocados em listas de espera.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pousos, Caso o aeroporto não possua condições para receber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controlador pode solicitar uma relação de aeroportos abertos e dirigir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um aeroporto alternativo.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administração deve manter o cadastro de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pode também localizar os aviões que estiverem em solo, no aeroporto.</a:t>
            </a:r>
          </a:p>
          <a:p>
            <a:pPr indent="449580"/>
            <a:r>
              <a:rPr lang="pt-BR" sz="17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caso de pouso, o piloto entra em contato com o controlador e solicita os procedimentos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controlador solicita ao sistema que informe os procedimentos de pouso para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cujo número foi fornecido pelo piloto.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solicita que 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informe os dados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 parte dos atributos do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informações do tipo de avião. Assim sendo o objeto solicita ao objeto Avião as características físicas da aeronave.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são repassadas à interface que, de posse desses dados,  solicita ao objeto Pista as informações sobre a pista adequada ao tipo de aeronave.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Ocorre, entretanto, que as condições climáticas e outros fatores físicos podem influenciar no tipo de pista a ser utilizada.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Desse modo, o objeto Pista necessita informações do Radar para que seja escolhida a pista adequada.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obtidas são repassadas à interface e o controlador informa ao piloto os procedimentos de pouso.    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69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910115"/>
              </p:ext>
            </p:extLst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88" y="1467777"/>
            <a:ext cx="10047056" cy="39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E79D4FE-A566-4C51-8C9D-2CA0F60C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elemento </a:t>
            </a:r>
            <a:r>
              <a:rPr lang="pt-BR" b="1" dirty="0"/>
              <a:t>local</a:t>
            </a:r>
            <a:r>
              <a:rPr lang="pt-BR" dirty="0"/>
              <a:t> é qualquer tipo de dado que só pode ser acessado em seu próprio contexto, que é o bloco do programa em que esse elemento atuará. </a:t>
            </a:r>
          </a:p>
          <a:p>
            <a:r>
              <a:rPr lang="pt-BR" dirty="0"/>
              <a:t>Vejamos um exemplo: </a:t>
            </a:r>
          </a:p>
          <a:p>
            <a:pPr lvl="1"/>
            <a:r>
              <a:rPr lang="pt-BR" dirty="0"/>
              <a:t>Uma variável dentro do bloco </a:t>
            </a:r>
            <a:r>
              <a:rPr lang="pt-BR" dirty="0" err="1"/>
              <a:t>main</a:t>
            </a:r>
            <a:r>
              <a:rPr lang="pt-BR" dirty="0"/>
              <a:t>() só pode ser acessada dentro desse bloco. Se tentarmos utilizá-la em outro bloco, dará um erro acusado pelo compilador.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BA91B1E-0252-463B-B4D5-F572E106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30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90E46BD-0BD7-459A-9149-EE3C78DF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 Uso correto: </a:t>
            </a:r>
          </a:p>
          <a:p>
            <a:pPr marL="426773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public static void main (String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[]) </a:t>
            </a:r>
          </a:p>
          <a:p>
            <a:pPr marL="42677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{ </a:t>
            </a:r>
          </a:p>
          <a:p>
            <a:pPr marL="42677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n1 = 5; </a:t>
            </a:r>
          </a:p>
          <a:p>
            <a:pPr marL="42677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err="1">
                <a:solidFill>
                  <a:srgbClr val="FF0000"/>
                </a:solidFill>
              </a:rPr>
              <a:t>System.out.println</a:t>
            </a:r>
            <a:r>
              <a:rPr lang="pt-BR" dirty="0">
                <a:solidFill>
                  <a:srgbClr val="FF0000"/>
                </a:solidFill>
              </a:rPr>
              <a:t>(n1); </a:t>
            </a:r>
          </a:p>
          <a:p>
            <a:r>
              <a:rPr lang="pt-BR" dirty="0"/>
              <a:t>Uso incorreto: </a:t>
            </a:r>
          </a:p>
          <a:p>
            <a:pPr marL="426773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n1=5; </a:t>
            </a:r>
          </a:p>
          <a:p>
            <a:pPr marL="426773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public static void main (String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[]) </a:t>
            </a:r>
          </a:p>
          <a:p>
            <a:pPr marL="42677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{ </a:t>
            </a:r>
          </a:p>
          <a:p>
            <a:pPr marL="42677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err="1">
                <a:solidFill>
                  <a:srgbClr val="FF0000"/>
                </a:solidFill>
              </a:rPr>
              <a:t>System.out.println</a:t>
            </a:r>
            <a:r>
              <a:rPr lang="pt-BR" dirty="0">
                <a:solidFill>
                  <a:srgbClr val="FF0000"/>
                </a:solidFill>
              </a:rPr>
              <a:t>(n1);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F493749-4AC2-4273-AFD7-CC08139F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98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06AC581-B39A-4895-A3CA-24F0CB8D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Elemento </a:t>
            </a:r>
            <a:r>
              <a:rPr lang="pt-BR" b="1" dirty="0"/>
              <a:t>global</a:t>
            </a:r>
            <a:r>
              <a:rPr lang="pt-BR" dirty="0"/>
              <a:t> é qualquer tipo de dado que pode ser acessado diretamente de qualquer contexto dentro da classe inteira. </a:t>
            </a:r>
          </a:p>
          <a:p>
            <a:r>
              <a:rPr lang="pt-BR" dirty="0"/>
              <a:t>Para isso, o elemento deve ser declarado precedido pelo </a:t>
            </a:r>
            <a:r>
              <a:rPr lang="pt-BR" dirty="0" err="1"/>
              <a:t>static</a:t>
            </a:r>
            <a:r>
              <a:rPr lang="pt-BR" dirty="0"/>
              <a:t>. Se a variável for criada fora do bloco </a:t>
            </a:r>
            <a:r>
              <a:rPr lang="pt-BR" dirty="0" err="1"/>
              <a:t>main</a:t>
            </a:r>
            <a:r>
              <a:rPr lang="pt-BR" dirty="0"/>
              <a:t>(), ainda assim poderá ser utilizada de forma direta.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737A47-C699-459C-AF87-BC3019F3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5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00B647C-D8E1-4C98-8888-B2712B22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Exemplificando, vejamos uma variável fora do bloco </a:t>
            </a:r>
            <a:r>
              <a:rPr lang="pt-BR" dirty="0" err="1"/>
              <a:t>main</a:t>
            </a:r>
            <a:r>
              <a:rPr lang="pt-BR" dirty="0"/>
              <a:t>(), declarada com </a:t>
            </a:r>
            <a:r>
              <a:rPr lang="pt-BR" dirty="0" err="1"/>
              <a:t>static</a:t>
            </a:r>
            <a:r>
              <a:rPr lang="pt-BR" dirty="0"/>
              <a:t> e sendo acessada.</a:t>
            </a:r>
          </a:p>
          <a:p>
            <a:r>
              <a:rPr lang="pt-BR" dirty="0"/>
              <a:t>Uso correto: </a:t>
            </a:r>
          </a:p>
          <a:p>
            <a:pPr marL="426773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static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n1=5; </a:t>
            </a:r>
          </a:p>
          <a:p>
            <a:pPr marL="426773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public static void main (String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[]) </a:t>
            </a:r>
          </a:p>
          <a:p>
            <a:pPr marL="42677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{ </a:t>
            </a:r>
          </a:p>
          <a:p>
            <a:pPr marL="42677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err="1">
                <a:solidFill>
                  <a:srgbClr val="FF0000"/>
                </a:solidFill>
              </a:rPr>
              <a:t>System.out.println</a:t>
            </a:r>
            <a:r>
              <a:rPr lang="pt-BR" dirty="0">
                <a:solidFill>
                  <a:srgbClr val="FF0000"/>
                </a:solidFill>
              </a:rPr>
              <a:t>(n1);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D54F667-53BF-4114-965D-2A52EC02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2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D4977FC-3E34-4241-A497-22D046E2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 err="1"/>
              <a:t>static</a:t>
            </a:r>
            <a:r>
              <a:rPr lang="pt-BR" dirty="0"/>
              <a:t> não significa que a variável ou método será estático no que diz respeito ao seu valor que não pode mudar. </a:t>
            </a:r>
          </a:p>
          <a:p>
            <a:r>
              <a:rPr lang="pt-BR" dirty="0"/>
              <a:t>Ele garante que somente haverá uma determinada variável ou método disponível em memória para ser acessado de vários blocos do programa.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62727D-62DE-4841-BF1B-8AAA6BDC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79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2746F0-8836-480C-A1FD-405B5EDC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Declarando </a:t>
            </a:r>
            <a:r>
              <a:rPr lang="pt-BR" dirty="0"/>
              <a:t>como </a:t>
            </a:r>
            <a:r>
              <a:rPr lang="pt-BR" dirty="0" err="1"/>
              <a:t>static</a:t>
            </a:r>
            <a:r>
              <a:rPr lang="pt-BR" dirty="0"/>
              <a:t>, todas as instâncias da classe compartilharão a mesma cópia da variável ou método de forma direta. Assim sendo, não será preciso criar uma instância da classe.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0800750-07D5-4B46-AFE7-978D5B7A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696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EF9D5C6B-E953-4D8E-B2D9-EBDF68701C8F}" vid="{D98FE1B1-18C4-483F-A154-7873D2B811C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2990</TotalTime>
  <Words>2087</Words>
  <Application>Microsoft Office PowerPoint</Application>
  <PresentationFormat>Widescreen</PresentationFormat>
  <Paragraphs>195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Verdana</vt:lpstr>
      <vt:lpstr>Tema2</vt:lpstr>
      <vt:lpstr>Programação Orientada a Objetos</vt:lpstr>
      <vt:lpstr> Visibilidade e  escopo, modificadores de acesso, encapsulamento, get, set e is</vt:lpstr>
      <vt:lpstr>  Visibilidade e escopo: uso do static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Encapsulamento com modificadores de acesso public, private, protected e package-private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Dicas</vt:lpstr>
      <vt:lpstr>Apresentação do PowerPoint</vt:lpstr>
      <vt:lpstr>Public</vt:lpstr>
      <vt:lpstr>Private</vt:lpstr>
      <vt:lpstr> Protected </vt:lpstr>
      <vt:lpstr> Package-private</vt:lpstr>
      <vt:lpstr>Apresentação do PowerPoint</vt:lpstr>
      <vt:lpstr>Apresentação do PowerPoint</vt:lpstr>
      <vt:lpstr>Métodos de Acesso</vt:lpstr>
      <vt:lpstr>Apresentação do PowerPoint</vt:lpstr>
      <vt:lpstr>Apresentação do PowerPoint</vt:lpstr>
      <vt:lpstr>Set </vt:lpstr>
      <vt:lpstr>Apresentação do PowerPoint</vt:lpstr>
      <vt:lpstr>Get</vt:lpstr>
      <vt:lpstr>Apresentação do PowerPoint</vt:lpstr>
      <vt:lpstr>Is</vt:lpstr>
      <vt:lpstr>Apresentação do PowerPoint</vt:lpstr>
      <vt:lpstr>Apresentação do PowerPoint</vt:lpstr>
      <vt:lpstr>Apresentação do PowerPoint</vt:lpstr>
      <vt:lpstr>Dicas para Estudo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Cesar Eduardo do Amaral</cp:lastModifiedBy>
  <cp:revision>379</cp:revision>
  <dcterms:created xsi:type="dcterms:W3CDTF">2015-08-09T04:39:01Z</dcterms:created>
  <dcterms:modified xsi:type="dcterms:W3CDTF">2023-03-13T11:46:55Z</dcterms:modified>
</cp:coreProperties>
</file>