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5"/>
  </p:notesMasterIdLst>
  <p:sldIdLst>
    <p:sldId id="256" r:id="rId2"/>
    <p:sldId id="507" r:id="rId3"/>
    <p:sldId id="526" r:id="rId4"/>
    <p:sldId id="525" r:id="rId5"/>
    <p:sldId id="524" r:id="rId6"/>
    <p:sldId id="523" r:id="rId7"/>
    <p:sldId id="527" r:id="rId8"/>
    <p:sldId id="528" r:id="rId9"/>
    <p:sldId id="529" r:id="rId10"/>
    <p:sldId id="545" r:id="rId11"/>
    <p:sldId id="546" r:id="rId12"/>
    <p:sldId id="547" r:id="rId13"/>
    <p:sldId id="548" r:id="rId14"/>
    <p:sldId id="549" r:id="rId15"/>
    <p:sldId id="530" r:id="rId16"/>
    <p:sldId id="532" r:id="rId17"/>
    <p:sldId id="533" r:id="rId18"/>
    <p:sldId id="531" r:id="rId19"/>
    <p:sldId id="534" r:id="rId20"/>
    <p:sldId id="550" r:id="rId21"/>
    <p:sldId id="551" r:id="rId22"/>
    <p:sldId id="552" r:id="rId23"/>
    <p:sldId id="553" r:id="rId24"/>
    <p:sldId id="554" r:id="rId25"/>
    <p:sldId id="555" r:id="rId26"/>
    <p:sldId id="522" r:id="rId27"/>
    <p:sldId id="594" r:id="rId28"/>
    <p:sldId id="595" r:id="rId29"/>
    <p:sldId id="560" r:id="rId30"/>
    <p:sldId id="561" r:id="rId31"/>
    <p:sldId id="562" r:id="rId32"/>
    <p:sldId id="314" r:id="rId33"/>
    <p:sldId id="312" r:id="rId34"/>
  </p:sldIdLst>
  <p:sldSz cx="12192000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Prof</a:t>
          </a:r>
          <a:r>
            <a:rPr lang="pt-BR" i="0" baseline="0"/>
            <a:t>. Wilson </a:t>
          </a:r>
          <a:r>
            <a:rPr lang="pt-BR" i="0" baseline="0" dirty="0"/>
            <a:t>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Prof</a:t>
          </a:r>
          <a:r>
            <a:rPr lang="pt-BR" sz="2200" i="0" kern="1200" baseline="0"/>
            <a:t>. Wilson </a:t>
          </a:r>
          <a:r>
            <a:rPr lang="pt-BR" sz="2200" i="0" kern="1200" baseline="0" dirty="0"/>
            <a:t>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01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18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233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34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4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4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7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4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85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8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25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32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38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0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2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 b="0">
                <a:solidFill>
                  <a:schemeClr val="tx1"/>
                </a:solidFill>
              </a:defRPr>
            </a:lvl1pPr>
            <a:lvl2pPr marL="60967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466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1"/>
            </a:lvl1pPr>
            <a:lvl2pPr marL="609676" indent="0" algn="l" rtl="0">
              <a:buNone/>
              <a:defRPr sz="3701"/>
            </a:lvl2pPr>
            <a:lvl3pPr marL="1219353" indent="0" algn="l" rtl="0">
              <a:buNone/>
              <a:defRPr sz="3201"/>
            </a:lvl3pPr>
            <a:lvl4pPr marL="1829029" indent="0" algn="l" rtl="0">
              <a:buNone/>
              <a:defRPr sz="2701"/>
            </a:lvl4pPr>
            <a:lvl5pPr marL="2438704" indent="0" algn="l" rtl="0">
              <a:buNone/>
              <a:defRPr sz="2701"/>
            </a:lvl5pPr>
            <a:lvl6pPr marL="3048381" indent="0" algn="l" rtl="0">
              <a:buNone/>
              <a:defRPr sz="2701"/>
            </a:lvl6pPr>
            <a:lvl7pPr marL="3658057" indent="0" algn="l" rtl="0">
              <a:buNone/>
              <a:defRPr sz="2701"/>
            </a:lvl7pPr>
            <a:lvl8pPr marL="4267733" indent="0" algn="l" rtl="0">
              <a:buNone/>
              <a:defRPr sz="2701"/>
            </a:lvl8pPr>
            <a:lvl9pPr marL="4877410" indent="0" algn="l" rtl="0">
              <a:buNone/>
              <a:defRPr sz="2701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25D40F84-CA70-45E3-B81C-CA174BBEC1BE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2367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823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0641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7330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>
                <a:solidFill>
                  <a:schemeClr val="tx1"/>
                </a:solidFill>
              </a:defRPr>
            </a:lvl1pPr>
            <a:lvl2pPr algn="just">
              <a:defRPr>
                <a:solidFill>
                  <a:schemeClr val="tx1"/>
                </a:solidFill>
              </a:defRPr>
            </a:lvl2pPr>
            <a:lvl3pPr algn="just">
              <a:defRPr>
                <a:solidFill>
                  <a:schemeClr val="tx1"/>
                </a:solidFill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4848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1279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600" y="731520"/>
            <a:ext cx="10160000" cy="5440679"/>
          </a:xfrm>
        </p:spPr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5015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rtlCol="0" anchor="t">
            <a:normAutofit/>
          </a:bodyPr>
          <a:lstStyle>
            <a:lvl1pPr algn="l" rtl="0">
              <a:defRPr sz="5402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>
                <a:solidFill>
                  <a:schemeClr val="tx1"/>
                </a:solidFill>
              </a:defRPr>
            </a:lvl1pPr>
            <a:lvl2pPr marL="609676" indent="0" algn="l" rtl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l" rtl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10180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6543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AC0E9BD-2ECA-4E12-9A4B-6169CD281C57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611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19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algn="l" rtl="0">
              <a:defRPr sz="1801"/>
            </a:lvl5pPr>
            <a:lvl6pPr algn="l" rtl="0">
              <a:defRPr sz="1801"/>
            </a:lvl6pPr>
            <a:lvl7pPr algn="l" rtl="0">
              <a:defRPr sz="1801"/>
            </a:lvl7pPr>
            <a:lvl8pPr algn="l" rtl="0">
              <a:defRPr sz="1801"/>
            </a:lvl8pPr>
            <a:lvl9pPr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CA5C0E5E-00C6-466E-975C-27A35B6A21BE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801" y="0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</p:sldLayoutIdLst>
  <p:hf hdr="0" ftr="0" dt="0"/>
  <p:txStyles>
    <p:titleStyle>
      <a:lvl1pPr algn="ctr" defTabSz="1219353" rtl="0" eaLnBrk="1" latinLnBrk="0" hangingPunct="1">
        <a:lnSpc>
          <a:spcPct val="85000"/>
        </a:lnSpc>
        <a:spcBef>
          <a:spcPct val="0"/>
        </a:spcBef>
        <a:buNone/>
        <a:tabLst/>
        <a:defRPr sz="4401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61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384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58515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93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438704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865478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93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4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</a:t>
            </a:r>
            <a:r>
              <a:rPr lang="pt-BR"/>
              <a:t>. Wilson </a:t>
            </a:r>
            <a:r>
              <a:rPr lang="pt-BR" dirty="0"/>
              <a:t>Lourenço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EE5929CC-B1DA-430A-ACBA-7E172CC6E9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FC2E7-E08E-4021-B21A-4352CB64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programa que acabamos de fazer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6514F-BB70-470B-A298-589A5F1C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Veja que só o atributo </a:t>
            </a:r>
            <a:r>
              <a:rPr lang="pt-BR" b="1" dirty="0"/>
              <a:t>id </a:t>
            </a:r>
            <a:r>
              <a:rPr lang="pt-BR" dirty="0"/>
              <a:t>foi declarado como </a:t>
            </a:r>
            <a:r>
              <a:rPr lang="pt-BR" dirty="0" err="1"/>
              <a:t>protected</a:t>
            </a:r>
            <a:r>
              <a:rPr lang="pt-BR" dirty="0"/>
              <a:t>, os demais foram declarados como o modificador de acesso </a:t>
            </a:r>
            <a:r>
              <a:rPr lang="pt-BR" dirty="0" err="1"/>
              <a:t>private</a:t>
            </a:r>
            <a:r>
              <a:rPr lang="pt-BR" dirty="0"/>
              <a:t>. </a:t>
            </a:r>
          </a:p>
          <a:p>
            <a:r>
              <a:rPr lang="pt-BR" dirty="0"/>
              <a:t>Perceba que o atributo </a:t>
            </a:r>
            <a:r>
              <a:rPr lang="pt-BR" b="1" dirty="0"/>
              <a:t>id </a:t>
            </a:r>
            <a:r>
              <a:rPr lang="pt-BR" dirty="0"/>
              <a:t>está sendo acessado livremente após a instância do objeto </a:t>
            </a:r>
            <a:r>
              <a:rPr lang="pt-BR" b="1" dirty="0"/>
              <a:t>pessoa1: </a:t>
            </a:r>
            <a:endParaRPr lang="pt-BR" dirty="0"/>
          </a:p>
          <a:p>
            <a:pPr lvl="1"/>
            <a:r>
              <a:rPr lang="pt-BR" dirty="0"/>
              <a:t>pessoa1.id=5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2ED9F-70D2-4939-9A8A-BFF84776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2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ED34861-8F8B-4ACA-843B-2D7613FE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os demais atributos isso não é possível, pois foram encapsulados com a forma mais restritiva (</a:t>
            </a:r>
            <a:r>
              <a:rPr lang="pt-BR" dirty="0" err="1"/>
              <a:t>private</a:t>
            </a:r>
            <a:r>
              <a:rPr lang="pt-BR" dirty="0"/>
              <a:t>). Para receberem ou retornarem dados, só é possível por intermédio dos métodos de acesso set e </a:t>
            </a:r>
            <a:r>
              <a:rPr lang="pt-BR" dirty="0" err="1"/>
              <a:t>get</a:t>
            </a:r>
            <a:r>
              <a:rPr lang="pt-BR" dirty="0"/>
              <a:t> correspondentes a cada atributo. </a:t>
            </a:r>
          </a:p>
          <a:p>
            <a:pPr lvl="1"/>
            <a:r>
              <a:rPr lang="pt-BR" dirty="0"/>
              <a:t>pessoa1.setNome("Lucas");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0B079EE-D874-49A3-B959-1BAF5E76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92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583B504-6525-4D43-8F58-87D639CB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Verifique nos métodos do tipo set se há a necessidade de argumentos, que são elementos que receberão os dados passados como parâmetro pelo programa que chamou o método. O </a:t>
            </a:r>
            <a:r>
              <a:rPr lang="pt-BR" dirty="0" err="1"/>
              <a:t>void</a:t>
            </a:r>
            <a:r>
              <a:rPr lang="pt-BR" dirty="0"/>
              <a:t> é utilizado, visto que nenhum desses métodos retornou quaisquer valores ao programa. </a:t>
            </a:r>
          </a:p>
          <a:p>
            <a:pPr lvl="1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nom</a:t>
            </a:r>
            <a:r>
              <a:rPr lang="pt-BR" dirty="0"/>
              <a:t>) {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8F00FA1-DF8E-4180-B581-3A800F67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9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07C888D-AEDD-42CF-930C-473AEF47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nos métodos do tipo </a:t>
            </a:r>
            <a:r>
              <a:rPr lang="pt-BR" dirty="0" err="1"/>
              <a:t>get</a:t>
            </a:r>
            <a:r>
              <a:rPr lang="pt-BR" dirty="0"/>
              <a:t> não existe qualquer parâmetro nos parênteses, pois esses métodos apenas retornaram dados conforme foram encontrados nos atributos. Diferentemente dos métodos set, deve ser informado qual o tipo de dados que será retornado, nesse caso, </a:t>
            </a:r>
            <a:r>
              <a:rPr lang="pt-BR" dirty="0" err="1"/>
              <a:t>String</a:t>
            </a:r>
            <a:r>
              <a:rPr lang="pt-BR" dirty="0"/>
              <a:t>, </a:t>
            </a:r>
          </a:p>
          <a:p>
            <a:pPr lvl="1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getPai</a:t>
            </a:r>
            <a:r>
              <a:rPr lang="pt-BR" dirty="0"/>
              <a:t>() {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B22F63-D11F-4CAA-9241-DE73F8B6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96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A22F2F8-7610-41BD-8E26-9417E908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setAtivo</a:t>
            </a:r>
            <a:r>
              <a:rPr lang="pt-BR" dirty="0"/>
              <a:t> é do tipo </a:t>
            </a:r>
            <a:r>
              <a:rPr lang="pt-BR" dirty="0" err="1"/>
              <a:t>boolean</a:t>
            </a:r>
            <a:r>
              <a:rPr lang="pt-BR" dirty="0"/>
              <a:t>, no qual podemos atribuir os valores lógicos </a:t>
            </a:r>
            <a:r>
              <a:rPr lang="pt-BR" dirty="0" err="1"/>
              <a:t>true</a:t>
            </a:r>
            <a:r>
              <a:rPr lang="pt-BR" dirty="0"/>
              <a:t> ou false. </a:t>
            </a:r>
          </a:p>
          <a:p>
            <a:pPr lvl="1"/>
            <a:r>
              <a:rPr lang="pt-BR" dirty="0"/>
              <a:t>pessoa1.setAtivo(</a:t>
            </a:r>
            <a:r>
              <a:rPr lang="pt-BR" dirty="0" err="1"/>
              <a:t>true</a:t>
            </a:r>
            <a:r>
              <a:rPr lang="pt-BR" dirty="0"/>
              <a:t>);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BAEE3C-6523-4300-86E3-D3D660C2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1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herança e polimorfismo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implementar os conceitos de herança, criamos uma classe filha acrescentando a palavra </a:t>
            </a:r>
            <a:r>
              <a:rPr lang="pt-BR" dirty="0" err="1"/>
              <a:t>extends</a:t>
            </a:r>
            <a:r>
              <a:rPr lang="pt-BR" dirty="0"/>
              <a:t>;</a:t>
            </a:r>
          </a:p>
          <a:p>
            <a:r>
              <a:rPr lang="pt-BR" dirty="0"/>
              <a:t>Em seguida devemos colocar o nome da classe mãe (superclasse), que servirá de referência para a criação das nossas subclasses. 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3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Primeiramente crie o projeto </a:t>
            </a:r>
            <a:r>
              <a:rPr lang="pt-BR" dirty="0" err="1"/>
              <a:t>Matematica</a:t>
            </a:r>
            <a:r>
              <a:rPr lang="pt-BR" dirty="0"/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Matematica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{ </a:t>
            </a:r>
          </a:p>
          <a:p>
            <a:pPr marL="426773" lvl="1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args</a:t>
            </a:r>
            <a:r>
              <a:rPr lang="pt-BR" dirty="0"/>
              <a:t>[]) </a:t>
            </a:r>
          </a:p>
          <a:p>
            <a:pPr marL="426773" lvl="1" indent="0">
              <a:buNone/>
            </a:pPr>
            <a:r>
              <a:rPr lang="pt-BR" dirty="0"/>
              <a:t>{ </a:t>
            </a:r>
          </a:p>
          <a:p>
            <a:pPr marL="426773" lvl="1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Matematica.mostrarCalculo</a:t>
            </a:r>
            <a:r>
              <a:rPr lang="pt-BR" dirty="0">
                <a:solidFill>
                  <a:srgbClr val="FF0000"/>
                </a:solidFill>
              </a:rPr>
              <a:t>(new Soma(), 5, 5); </a:t>
            </a:r>
          </a:p>
          <a:p>
            <a:pPr marL="42677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	 </a:t>
            </a:r>
            <a:r>
              <a:rPr lang="pt-BR" dirty="0" err="1">
                <a:solidFill>
                  <a:srgbClr val="FF0000"/>
                </a:solidFill>
              </a:rPr>
              <a:t>Matematica.mostrarCalculo</a:t>
            </a:r>
            <a:r>
              <a:rPr lang="pt-BR" dirty="0">
                <a:solidFill>
                  <a:srgbClr val="FF0000"/>
                </a:solidFill>
              </a:rPr>
              <a:t>(new </a:t>
            </a:r>
            <a:r>
              <a:rPr lang="pt-BR" dirty="0" err="1">
                <a:solidFill>
                  <a:srgbClr val="FF0000"/>
                </a:solidFill>
              </a:rPr>
              <a:t>Subtracao</a:t>
            </a:r>
            <a:r>
              <a:rPr lang="pt-BR" dirty="0">
                <a:solidFill>
                  <a:srgbClr val="FF0000"/>
                </a:solidFill>
              </a:rPr>
              <a:t>(), 5,2); </a:t>
            </a:r>
          </a:p>
          <a:p>
            <a:pPr marL="426773" lvl="1" indent="0">
              <a:buNone/>
            </a:pPr>
            <a:r>
              <a:rPr lang="pt-BR" dirty="0"/>
              <a:t>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5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		</a:t>
            </a: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static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void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mostrarCalculo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(</a:t>
            </a:r>
            <a:r>
              <a:rPr lang="pt-BR" sz="2400" dirty="0" err="1">
                <a:solidFill>
                  <a:srgbClr val="FF0000"/>
                </a:solidFill>
              </a:rPr>
              <a:t>OperacaoMatematica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operacao</a:t>
            </a:r>
            <a:r>
              <a:rPr lang="pt-BR" sz="2400" dirty="0">
                <a:solidFill>
                  <a:srgbClr val="FF0000"/>
                </a:solidFill>
              </a:rPr>
              <a:t>,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x,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y)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{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	</a:t>
            </a:r>
            <a:r>
              <a:rPr lang="pt-BR" sz="2400" dirty="0" err="1">
                <a:solidFill>
                  <a:srgbClr val="FF0000"/>
                </a:solidFill>
              </a:rPr>
              <a:t>System.out.println</a:t>
            </a:r>
            <a:r>
              <a:rPr lang="pt-BR" sz="2400" dirty="0">
                <a:solidFill>
                  <a:srgbClr val="FF0000"/>
                </a:solidFill>
              </a:rPr>
              <a:t>("O resultado é: " + </a:t>
            </a:r>
            <a:r>
              <a:rPr lang="pt-BR" sz="2400" dirty="0" err="1">
                <a:solidFill>
                  <a:srgbClr val="FF0000"/>
                </a:solidFill>
              </a:rPr>
              <a:t>operacao.calcular</a:t>
            </a:r>
            <a:r>
              <a:rPr lang="pt-BR" sz="2400" dirty="0">
                <a:solidFill>
                  <a:srgbClr val="FF0000"/>
                </a:solidFill>
              </a:rPr>
              <a:t>(x, y));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 }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17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crie a classe </a:t>
            </a:r>
            <a:r>
              <a:rPr lang="pt-BR" sz="2400" dirty="0" err="1"/>
              <a:t>OperacaoMatematica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abstract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OperacaoMatematica</a:t>
            </a:r>
            <a:r>
              <a:rPr lang="pt-BR" sz="2400" dirty="0"/>
              <a:t> </a:t>
            </a:r>
          </a:p>
          <a:p>
            <a:pPr marL="0" indent="0" algn="just">
              <a:buNone/>
            </a:pPr>
            <a:r>
              <a:rPr lang="pt-BR" sz="2400" dirty="0"/>
              <a:t>{ </a:t>
            </a:r>
          </a:p>
          <a:p>
            <a:pPr marL="0" indent="0" algn="just">
              <a:buNone/>
            </a:pPr>
            <a:r>
              <a:rPr lang="pt-BR" sz="2400" dirty="0"/>
              <a:t>		</a:t>
            </a: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abstract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calcular(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x,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y);</a:t>
            </a:r>
          </a:p>
          <a:p>
            <a:pPr marL="0" indent="0" algn="just">
              <a:buNone/>
            </a:pPr>
            <a:r>
              <a:rPr lang="pt-BR" sz="24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2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Crie a classe Soma: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err="1"/>
              <a:t>class</a:t>
            </a:r>
            <a:r>
              <a:rPr lang="pt-BR" sz="2400" dirty="0"/>
              <a:t> Soma </a:t>
            </a:r>
            <a:r>
              <a:rPr lang="pt-BR" sz="2400" dirty="0" err="1">
                <a:solidFill>
                  <a:srgbClr val="FF0000"/>
                </a:solidFill>
              </a:rPr>
              <a:t>extends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OperacaoMatematica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sz="2400" dirty="0"/>
              <a:t>{ 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calcular(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x,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y)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return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x+y</a:t>
            </a:r>
            <a:r>
              <a:rPr lang="pt-BR" sz="2400" dirty="0">
                <a:solidFill>
                  <a:srgbClr val="FF0000"/>
                </a:solidFill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} </a:t>
            </a:r>
          </a:p>
          <a:p>
            <a:pPr marL="0" indent="0" algn="just">
              <a:buNone/>
            </a:pPr>
            <a:r>
              <a:rPr lang="pt-BR" sz="24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0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métodos sets e </a:t>
            </a:r>
            <a:r>
              <a:rPr lang="pt-BR" dirty="0" err="1"/>
              <a:t>gets</a:t>
            </a:r>
            <a:r>
              <a:rPr lang="pt-BR" dirty="0"/>
              <a:t> são usados para ter acesso a atributos do tipo privativos, que impedem uma atribuição ou acessos convencionais.</a:t>
            </a:r>
          </a:p>
          <a:p>
            <a:r>
              <a:rPr lang="pt-BR" dirty="0"/>
              <a:t>Vejamos um exemplo:</a:t>
            </a:r>
          </a:p>
          <a:p>
            <a:pPr lvl="1"/>
            <a:r>
              <a:rPr lang="pt-BR" dirty="0"/>
              <a:t>Crie o projeto a seguir com o nome </a:t>
            </a:r>
            <a:r>
              <a:rPr lang="pt-BR" dirty="0" err="1"/>
              <a:t>ProgSetGet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14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Crie a classe Subtração: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Subtracao</a:t>
            </a:r>
            <a:r>
              <a:rPr lang="pt-BR" sz="2400" dirty="0"/>
              <a:t> </a:t>
            </a:r>
            <a:r>
              <a:rPr lang="pt-BR" sz="2400" dirty="0" err="1">
                <a:solidFill>
                  <a:srgbClr val="FF0000"/>
                </a:solidFill>
              </a:rPr>
              <a:t>extends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OperacaoMatematica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sz="2400" dirty="0"/>
              <a:t>{ 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calcular(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x, </a:t>
            </a:r>
            <a:r>
              <a:rPr lang="pt-BR" sz="2400" dirty="0" err="1">
                <a:solidFill>
                  <a:srgbClr val="FF0000"/>
                </a:solidFill>
              </a:rPr>
              <a:t>double</a:t>
            </a:r>
            <a:r>
              <a:rPr lang="pt-BR" sz="2400" dirty="0">
                <a:solidFill>
                  <a:srgbClr val="FF0000"/>
                </a:solidFill>
              </a:rPr>
              <a:t> y)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return</a:t>
            </a:r>
            <a:r>
              <a:rPr lang="pt-BR" sz="2400" dirty="0">
                <a:solidFill>
                  <a:srgbClr val="FF0000"/>
                </a:solidFill>
              </a:rPr>
              <a:t> x-y;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	} </a:t>
            </a:r>
          </a:p>
          <a:p>
            <a:pPr marL="0" indent="0" algn="just">
              <a:buNone/>
            </a:pPr>
            <a:r>
              <a:rPr lang="pt-BR" sz="24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202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74C18F0-E329-4BC6-9999-5D7078C8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programa que acabamos de ver, o polimorfismo se caracteriza pelo método calcular(), que realiza duas operações diferentes e, em vez de criarmos um método para cada operação, foi usado o mesmo método, assim como o método </a:t>
            </a:r>
            <a:r>
              <a:rPr lang="pt-BR" dirty="0" err="1"/>
              <a:t>mostrarCalculo</a:t>
            </a:r>
            <a:r>
              <a:rPr lang="pt-BR" dirty="0"/>
              <a:t>(), que também se comporta de forma diferente dependendo do parâmetro recebido, se transformará em exibição de soma ou subtração.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388378F-4C2E-4BCC-9277-BB84B25F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FB8F8-6E1D-42E9-B334-32F2E068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Abstratas e Concretas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260AF-4189-4DEC-B926-DA39C7F9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Perceba no programa, que a classe </a:t>
            </a:r>
            <a:r>
              <a:rPr lang="pt-BR" dirty="0" err="1"/>
              <a:t>OperacaoMatematica</a:t>
            </a:r>
            <a:r>
              <a:rPr lang="pt-BR" dirty="0"/>
              <a:t> é do tipo abstract. Isso quer dizer que nenhum objeto será criado dessa classe, mas sim das classes que a herdaram. </a:t>
            </a:r>
          </a:p>
          <a:p>
            <a:r>
              <a:rPr lang="pt-BR" dirty="0"/>
              <a:t>Essa classe até poderia ser do tipo concreta, como são as classes Soma e Subtração, porém não se justifica por causa do fato que nenhum objeto será criado diretamente dessa classe.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C919D8-4B0F-402C-AA49-20166FF7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59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064588-C06D-4867-AE53-B809608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método calcular() também é do tipo abstract e, sendo assim, não pode ser implementado totalmente, cabendo essa atribuição às heranças. </a:t>
            </a:r>
          </a:p>
          <a:p>
            <a:r>
              <a:rPr lang="pt-BR" dirty="0"/>
              <a:t>No entanto, pode haver uma classe abstrata e seus métodos do tipo concreto. </a:t>
            </a:r>
          </a:p>
          <a:p>
            <a:r>
              <a:rPr lang="pt-BR" dirty="0"/>
              <a:t>Exemplo: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6CD4E6-B225-4B29-8B55-D07553BB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8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2A628FC-2204-415D-90A3-5DF673A0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abstract </a:t>
            </a:r>
            <a:r>
              <a:rPr lang="pt-BR" sz="1800" dirty="0" err="1">
                <a:solidFill>
                  <a:srgbClr val="FF0000"/>
                </a:solidFill>
              </a:rPr>
              <a:t>class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OperacaoMatematica</a:t>
            </a:r>
            <a:r>
              <a:rPr lang="pt-BR" sz="1800" dirty="0">
                <a:solidFill>
                  <a:srgbClr val="FF0000"/>
                </a:solidFill>
              </a:rPr>
              <a:t> { </a:t>
            </a:r>
          </a:p>
          <a:p>
            <a:pPr marL="426773" lvl="1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public double calcular(double x, double y){ </a:t>
            </a:r>
          </a:p>
          <a:p>
            <a:pPr marL="853546" lvl="2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return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x+y</a:t>
            </a:r>
            <a:r>
              <a:rPr lang="pt-BR" sz="1800" dirty="0">
                <a:solidFill>
                  <a:srgbClr val="FF0000"/>
                </a:solidFill>
              </a:rPr>
              <a:t>; </a:t>
            </a:r>
          </a:p>
          <a:p>
            <a:pPr marL="426773" lvl="1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class</a:t>
            </a:r>
            <a:r>
              <a:rPr lang="pt-BR" sz="1800" dirty="0">
                <a:solidFill>
                  <a:srgbClr val="FF0000"/>
                </a:solidFill>
              </a:rPr>
              <a:t> Soma </a:t>
            </a:r>
            <a:r>
              <a:rPr lang="pt-BR" sz="1800" dirty="0" err="1">
                <a:solidFill>
                  <a:srgbClr val="FF0000"/>
                </a:solidFill>
              </a:rPr>
              <a:t>extends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OperacaoMatematica</a:t>
            </a:r>
            <a:r>
              <a:rPr lang="pt-BR" sz="1800" dirty="0">
                <a:solidFill>
                  <a:srgbClr val="FF0000"/>
                </a:solidFill>
              </a:rPr>
              <a:t> {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class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Subtracao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extends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OperacaoMatematica</a:t>
            </a:r>
            <a:r>
              <a:rPr lang="pt-BR" sz="1800" dirty="0">
                <a:solidFill>
                  <a:srgbClr val="FF0000"/>
                </a:solidFill>
              </a:rPr>
              <a:t> { </a:t>
            </a:r>
          </a:p>
          <a:p>
            <a:pPr marL="426773" lvl="1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public double calcular(double x, double y) { </a:t>
            </a:r>
          </a:p>
          <a:p>
            <a:pPr marL="853546" lvl="2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return</a:t>
            </a:r>
            <a:r>
              <a:rPr lang="pt-BR" sz="1800" dirty="0">
                <a:solidFill>
                  <a:srgbClr val="FF0000"/>
                </a:solidFill>
              </a:rPr>
              <a:t> x-y; </a:t>
            </a:r>
          </a:p>
          <a:p>
            <a:pPr marL="426773" lvl="1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13BD5AB-BC4E-4337-85D0-B24B53B1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65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4354DF8-458A-4B84-B647-4EED3885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exemplo, vemos a classe abstrata </a:t>
            </a:r>
            <a:r>
              <a:rPr lang="pt-BR" dirty="0" err="1"/>
              <a:t>OperacaoMatematica</a:t>
            </a:r>
            <a:r>
              <a:rPr lang="pt-BR" dirty="0"/>
              <a:t>, mas o seu método calcular é do tipo concreto. </a:t>
            </a:r>
          </a:p>
          <a:p>
            <a:r>
              <a:rPr lang="pt-BR" dirty="0"/>
              <a:t>A classe Soma, dessa vez, não tem nenhum método e herdará totalmente a classe mãe. </a:t>
            </a:r>
          </a:p>
          <a:p>
            <a:r>
              <a:rPr lang="pt-BR" dirty="0"/>
              <a:t>Já a classe </a:t>
            </a:r>
            <a:r>
              <a:rPr lang="pt-BR" dirty="0" err="1"/>
              <a:t>Subtracao</a:t>
            </a:r>
            <a:r>
              <a:rPr lang="pt-BR" dirty="0"/>
              <a:t> está redesenhando o método calcular().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0D4918-8F16-44B4-8D6F-527ADB1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8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C504B-CEBD-4688-B237-2FED7DA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Acrescente duas operações ao projeto </a:t>
            </a:r>
            <a:r>
              <a:rPr lang="pt-BR" dirty="0" err="1"/>
              <a:t>OperacaoMatemática</a:t>
            </a:r>
            <a:r>
              <a:rPr lang="pt-BR" dirty="0"/>
              <a:t>, em java, uma para multiplicação e outra para divisão.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99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CB0F-2D17-45B6-9644-FDFABBFF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D5012-07B7-425A-A849-34B41A23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1) Crie dois objetos, um é a TV, o outro é o controle remoto.</a:t>
            </a:r>
          </a:p>
          <a:p>
            <a:pPr marL="0" indent="0">
              <a:buNone/>
            </a:pPr>
            <a:r>
              <a:rPr lang="pt-BR" dirty="0"/>
              <a:t>Use os métodos assessores para controlar a TV, para ligar, desligar, volume e canais. Pergunte ao usuário se ele quer ligar, qual é o volume e canal. Use atributos booleanos.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CAEEB-A70C-4A08-8D0C-2DC50DCC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89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CB0F-2D17-45B6-9644-FDFABBFF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D5012-07B7-425A-A849-34B41A23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2) Crie dois objetos, um é o ar condicionado e o outro será o seu controle remoto.</a:t>
            </a:r>
          </a:p>
          <a:p>
            <a:pPr marL="0" indent="0">
              <a:buNone/>
            </a:pPr>
            <a:r>
              <a:rPr lang="pt-BR" dirty="0"/>
              <a:t>Use os métodos assessores para controlar a temperatura, para ligar, desligar, intensidade do vento e a oscilação. Pergunte ao usuários de ele que ligar, qual é a intensidade, temperatura e se terá oscilação. Use atributos booleanos.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CAEEB-A70C-4A08-8D0C-2DC50DCC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738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95E2890-C6C5-416F-AC75-113D34E6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/>
              <a:t>Crie uma classe denominada Elevador para armazenar as informações de um elevador dentro de um prédio. A classe deve armazenar o andar atual (térreo = 0), total de andares no prédio (desconsiderando o térreo), capacidade do elevador e quantas pessoas estão presentes nele. A classe deve também disponibilizar os seguintes métodos: </a:t>
            </a:r>
          </a:p>
          <a:p>
            <a:pPr lvl="1"/>
            <a:r>
              <a:rPr lang="pt-BR" dirty="0"/>
              <a:t>Inicializa : que deve receber como parâmetros a capacidade do elevador e o total de andares no prédio (os elevadores sempre começam no térreo e vazio); </a:t>
            </a:r>
          </a:p>
          <a:p>
            <a:pPr lvl="1"/>
            <a:r>
              <a:rPr lang="pt-BR" dirty="0"/>
              <a:t>Entra : para acrescentar uma pessoa no elevador (só deve acrescentar se ainda houver espaço); </a:t>
            </a:r>
          </a:p>
          <a:p>
            <a:pPr lvl="1"/>
            <a:r>
              <a:rPr lang="pt-BR" dirty="0"/>
              <a:t>Sai : para remover uma pessoa do elevador (só deve remover se houver alguém dentro dele); </a:t>
            </a:r>
          </a:p>
          <a:p>
            <a:pPr lvl="1"/>
            <a:r>
              <a:rPr lang="pt-BR" dirty="0"/>
              <a:t>Sobe : para subir um andar (não deve subir se já estiver no último andar); </a:t>
            </a:r>
          </a:p>
          <a:p>
            <a:pPr lvl="1"/>
            <a:r>
              <a:rPr lang="pt-BR"/>
              <a:t>Desce </a:t>
            </a:r>
            <a:r>
              <a:rPr lang="pt-BR" dirty="0"/>
              <a:t>: para descer um andar (não deve descer se já estiver no </a:t>
            </a:r>
            <a:r>
              <a:rPr lang="pt-BR"/>
              <a:t>térreo);</a:t>
            </a:r>
          </a:p>
          <a:p>
            <a:pPr lvl="1"/>
            <a:r>
              <a:rPr lang="pt-BR"/>
              <a:t>Encapsular </a:t>
            </a:r>
            <a:r>
              <a:rPr lang="pt-BR" dirty="0"/>
              <a:t>todos os atributos da classe (criar os métodos set e </a:t>
            </a:r>
            <a:r>
              <a:rPr lang="pt-BR" dirty="0" err="1"/>
              <a:t>get</a:t>
            </a:r>
            <a:r>
              <a:rPr lang="pt-BR" dirty="0"/>
              <a:t>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819F418-7411-4CB0-8C26-11B9BC3A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9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ProgSetGet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{  </a:t>
            </a:r>
          </a:p>
          <a:p>
            <a:pPr marL="0" indent="0">
              <a:buNone/>
            </a:pPr>
            <a:r>
              <a:rPr lang="en-US" sz="2400" dirty="0"/>
              <a:t>	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pPr marL="0" indent="0">
              <a:buNone/>
            </a:pPr>
            <a:r>
              <a:rPr lang="en-US" sz="2400" dirty="0"/>
              <a:t>	{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 pessoa1 = new Pessoa(); </a:t>
            </a:r>
          </a:p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if</a:t>
            </a:r>
            <a:r>
              <a:rPr lang="pt-BR" sz="2400" dirty="0">
                <a:solidFill>
                  <a:srgbClr val="FF0000"/>
                </a:solidFill>
              </a:rPr>
              <a:t> (pessoa1.isAtivo()) </a:t>
            </a:r>
          </a:p>
          <a:p>
            <a:pPr marL="1257300" lvl="3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System.out.println</a:t>
            </a:r>
            <a:r>
              <a:rPr lang="pt-BR" sz="2400" dirty="0">
                <a:solidFill>
                  <a:srgbClr val="FF0000"/>
                </a:solidFill>
              </a:rPr>
              <a:t>(pessoa1.id+" "+pessoa1.getNome()+” ”+pessoa1.getMae()+ “ “ + pessoa1.getPai());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pessoa1.id=5;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pessoa1.setNome("Lucas");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65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Exercício:</a:t>
            </a:r>
          </a:p>
          <a:p>
            <a:pPr marL="0" indent="0" algn="just">
              <a:buNone/>
            </a:pPr>
            <a:r>
              <a:rPr lang="pt-B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Estudo de caso: Aeroporto</a:t>
            </a:r>
          </a:p>
          <a:p>
            <a:pPr marL="0" indent="0" algn="just">
              <a:buNone/>
            </a:pPr>
            <a:endParaRPr lang="pt-B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Aviões fazem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entre aeroportos 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sempre entre dois aeroportos(origem e destino).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possui um número que o identifica.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um número variável de pistas, terminais e hangares, mas deve, obrigatoriamente, possuir ao menos uma pista e uma torre de controle. Cada avião, aeroporto, pista, terminal e torre de controle devem possuir um número único de identificação para que possa haver o tráfego aéreo. 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Alguns hangares são utilizados para estacionamento e outros para manutenção das aeronaves.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avião pode ser considerado como sendo de asa fixa ou helicóptero.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características de cada aparelho são diferentes, como por exemplo: </a:t>
            </a:r>
          </a:p>
          <a:p>
            <a:pPr lvl="1"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helicóptero não necessita de pista para pousar ou decolar. Entretanto, também possuem características semelhantes, como por exemplo: </a:t>
            </a:r>
          </a:p>
          <a:p>
            <a:pPr marL="1329834" lvl="2" indent="-171450"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ambos necessitam de pilotos, utilizam combustível e possuem motor. Dependendo do tipo de aeronave, pode haver também a necessidade de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co-piloto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49580"/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transportam passageiros e todos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são registrados numa base central que pode ser acessada por todos os aeroportos.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Radares que fazem parte da torre de controle.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torre de controle, deve existir ao menos um controlador, sendo que em aeroportos maiores e mais movimentados, o número pode ser muito maior.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23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pilotos podem solicitar à torre de controle, através de seus controladores, os procedimentos de Pouso ou de decolagem.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ambos os casos,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podem ser colocados em listas de espera.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 pousos, Caso o aeroporto não possua condições para receber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controlador pode solicitar uma relação de aeroportos abertos e dirigir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um aeroporto alternativo.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administração deve manter o cadastro de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pode também localizar os aviões que estiverem em solo, no aeroporto.</a:t>
            </a:r>
          </a:p>
          <a:p>
            <a:pPr indent="449580"/>
            <a:r>
              <a:rPr lang="pt-BR" sz="17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caso de pouso, o piloto entra em contato com o controlador e solicita os procedimentos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controlador solicita ao sistema que informe os procedimentos de pouso para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cujo número foi fornecido pelo piloto.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solicita que 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informe os dados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Faz parte dos atributos do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informações do tipo de avião. Assim sendo o objeto solicita ao objeto Avião as características físicas da aeronave.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são repassadas à interface que, de posse desses dados,  solicita ao objeto Pista as informações sobre a pista adequada ao tipo de aeronave.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Ocorre, entretanto, que as condições climáticas e outros fatores físicos podem influenciar no tipo de pista a ser utilizada.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Desse modo, o objeto Pista necessita informações do Radar para que seja escolhida a pista adequada.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obtidas são repassadas à interface e o controlador informa ao piloto os procedimentos de pouso.    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69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29499"/>
              </p:ext>
            </p:extLst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88" y="1467777"/>
            <a:ext cx="10047056" cy="392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pessoa1.setPai(“João");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pessoa1.setMae("Karoline");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pessoa1.setAtivo(</a:t>
            </a:r>
            <a:r>
              <a:rPr lang="pt-BR" sz="2400" dirty="0" err="1">
                <a:solidFill>
                  <a:srgbClr val="FF0000"/>
                </a:solidFill>
              </a:rPr>
              <a:t>true</a:t>
            </a:r>
            <a:r>
              <a:rPr lang="pt-BR" sz="2400" dirty="0">
                <a:solidFill>
                  <a:srgbClr val="FF0000"/>
                </a:solidFill>
              </a:rPr>
              <a:t>); </a:t>
            </a:r>
          </a:p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if</a:t>
            </a:r>
            <a:r>
              <a:rPr lang="pt-BR" sz="2400" dirty="0">
                <a:solidFill>
                  <a:srgbClr val="FF0000"/>
                </a:solidFill>
              </a:rPr>
              <a:t> (pessoa1.isAtivo())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System.out.println</a:t>
            </a:r>
            <a:r>
              <a:rPr lang="pt-BR" sz="2400" dirty="0">
                <a:solidFill>
                  <a:srgbClr val="FF0000"/>
                </a:solidFill>
              </a:rPr>
              <a:t>(pessoa1.id+" 					"+pessoa1.getNome()+“"+pessoa1.getMae()+" "+pessoa1.getPai());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76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Crie a classe Pessoa: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class</a:t>
            </a:r>
            <a:r>
              <a:rPr lang="pt-BR" sz="2400" dirty="0">
                <a:solidFill>
                  <a:srgbClr val="FF0000"/>
                </a:solidFill>
              </a:rPr>
              <a:t> Pessoa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protected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id; </a:t>
            </a:r>
          </a:p>
          <a:p>
            <a:pPr marL="40005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private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nome; </a:t>
            </a:r>
          </a:p>
          <a:p>
            <a:pPr marL="40005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private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pai; </a:t>
            </a:r>
          </a:p>
          <a:p>
            <a:pPr marL="40005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private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mae</a:t>
            </a:r>
            <a:r>
              <a:rPr lang="pt-BR" dirty="0">
                <a:solidFill>
                  <a:srgbClr val="FF0000"/>
                </a:solidFill>
              </a:rPr>
              <a:t>; </a:t>
            </a:r>
          </a:p>
          <a:p>
            <a:pPr marL="40005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private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boolean</a:t>
            </a:r>
            <a:r>
              <a:rPr lang="pt-BR" dirty="0">
                <a:solidFill>
                  <a:srgbClr val="FF0000"/>
                </a:solidFill>
              </a:rPr>
              <a:t> ativo;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3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String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getNome</a:t>
            </a:r>
            <a:r>
              <a:rPr lang="pt-BR" sz="2400" dirty="0">
                <a:solidFill>
                  <a:srgbClr val="FF0000"/>
                </a:solidFill>
              </a:rPr>
              <a:t>()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return</a:t>
            </a:r>
            <a:r>
              <a:rPr lang="pt-BR" sz="2400" dirty="0">
                <a:solidFill>
                  <a:srgbClr val="FF0000"/>
                </a:solidFill>
              </a:rPr>
              <a:t> nome;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 </a:t>
            </a:r>
          </a:p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String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getPai</a:t>
            </a:r>
            <a:r>
              <a:rPr lang="pt-BR" sz="2400" dirty="0">
                <a:solidFill>
                  <a:srgbClr val="FF0000"/>
                </a:solidFill>
              </a:rPr>
              <a:t>()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return</a:t>
            </a:r>
            <a:r>
              <a:rPr lang="pt-BR" sz="2400" dirty="0">
                <a:solidFill>
                  <a:srgbClr val="FF0000"/>
                </a:solidFill>
              </a:rPr>
              <a:t> pai;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43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String </a:t>
            </a:r>
            <a:r>
              <a:rPr lang="en-US" sz="2400" dirty="0" err="1">
                <a:solidFill>
                  <a:srgbClr val="FF0000"/>
                </a:solidFill>
              </a:rPr>
              <a:t>getMae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return </a:t>
            </a:r>
            <a:r>
              <a:rPr lang="en-US" sz="2400" dirty="0" err="1">
                <a:solidFill>
                  <a:srgbClr val="FF0000"/>
                </a:solidFill>
              </a:rPr>
              <a:t>mae</a:t>
            </a:r>
            <a:r>
              <a:rPr lang="en-US" sz="2400" dirty="0">
                <a:solidFill>
                  <a:srgbClr val="FF0000"/>
                </a:solidFill>
              </a:rPr>
              <a:t>;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}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</a:t>
            </a: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isAtivo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return </a:t>
            </a:r>
            <a:r>
              <a:rPr lang="en-US" sz="2400" dirty="0" err="1">
                <a:solidFill>
                  <a:srgbClr val="FF0000"/>
                </a:solidFill>
              </a:rPr>
              <a:t>ativo</a:t>
            </a:r>
            <a:r>
              <a:rPr lang="en-US" sz="2400" dirty="0">
                <a:solidFill>
                  <a:srgbClr val="FF0000"/>
                </a:solidFill>
              </a:rPr>
              <a:t>;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06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void </a:t>
            </a:r>
            <a:r>
              <a:rPr lang="en-US" sz="2400" dirty="0" err="1">
                <a:solidFill>
                  <a:srgbClr val="FF0000"/>
                </a:solidFill>
              </a:rPr>
              <a:t>setNome</a:t>
            </a:r>
            <a:r>
              <a:rPr lang="en-US" sz="2400" dirty="0">
                <a:solidFill>
                  <a:srgbClr val="FF0000"/>
                </a:solidFill>
              </a:rPr>
              <a:t>(String nom)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err="1">
                <a:solidFill>
                  <a:srgbClr val="FF0000"/>
                </a:solidFill>
              </a:rPr>
              <a:t>nome</a:t>
            </a:r>
            <a:r>
              <a:rPr lang="en-US" sz="2400" dirty="0">
                <a:solidFill>
                  <a:srgbClr val="FF0000"/>
                </a:solidFill>
              </a:rPr>
              <a:t>=nom; 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void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setPai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String</a:t>
            </a:r>
            <a:r>
              <a:rPr lang="pt-BR" sz="2400" dirty="0">
                <a:solidFill>
                  <a:srgbClr val="FF0000"/>
                </a:solidFill>
              </a:rPr>
              <a:t> pai)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this.pai</a:t>
            </a:r>
            <a:r>
              <a:rPr lang="pt-BR" sz="2400" dirty="0">
                <a:solidFill>
                  <a:srgbClr val="FF0000"/>
                </a:solidFill>
              </a:rPr>
              <a:t>=pai;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 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void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setMae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String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mamae</a:t>
            </a:r>
            <a:r>
              <a:rPr lang="pt-BR" sz="2400" dirty="0">
                <a:solidFill>
                  <a:srgbClr val="FF0000"/>
                </a:solidFill>
              </a:rPr>
              <a:t>)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mae</a:t>
            </a:r>
            <a:r>
              <a:rPr lang="pt-BR" sz="2400" dirty="0">
                <a:solidFill>
                  <a:srgbClr val="FF0000"/>
                </a:solidFill>
              </a:rPr>
              <a:t>=</a:t>
            </a:r>
            <a:r>
              <a:rPr lang="pt-BR" sz="2400" dirty="0" err="1">
                <a:solidFill>
                  <a:srgbClr val="FF0000"/>
                </a:solidFill>
              </a:rPr>
              <a:t>mamae</a:t>
            </a:r>
            <a:r>
              <a:rPr lang="pt-BR" sz="2400" dirty="0">
                <a:solidFill>
                  <a:srgbClr val="FF0000"/>
                </a:solidFill>
              </a:rPr>
              <a:t>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 </a:t>
            </a:r>
          </a:p>
          <a:p>
            <a:pPr marL="800100" lvl="2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public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void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setAtivo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boolean</a:t>
            </a:r>
            <a:r>
              <a:rPr lang="pt-BR" sz="2400" dirty="0">
                <a:solidFill>
                  <a:srgbClr val="FF0000"/>
                </a:solidFill>
              </a:rPr>
              <a:t> ativo)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	</a:t>
            </a:r>
            <a:r>
              <a:rPr lang="pt-BR" sz="2400" dirty="0" err="1">
                <a:solidFill>
                  <a:srgbClr val="FF0000"/>
                </a:solidFill>
              </a:rPr>
              <a:t>this.ativo</a:t>
            </a:r>
            <a:r>
              <a:rPr lang="pt-BR" sz="2400" dirty="0">
                <a:solidFill>
                  <a:srgbClr val="FF0000"/>
                </a:solidFill>
              </a:rPr>
              <a:t>=ativo; </a:t>
            </a:r>
          </a:p>
          <a:p>
            <a:pPr marL="800100" lvl="2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023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EF9D5C6B-E953-4D8E-B2D9-EBDF68701C8F}" vid="{D98FE1B1-18C4-483F-A154-7873D2B811C3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3028</TotalTime>
  <Words>1947</Words>
  <Application>Microsoft Office PowerPoint</Application>
  <PresentationFormat>Widescreen</PresentationFormat>
  <Paragraphs>243</Paragraphs>
  <Slides>33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Verdana</vt:lpstr>
      <vt:lpstr>Tema2</vt:lpstr>
      <vt:lpstr>Programação Orientada a Objetos</vt:lpstr>
      <vt:lpstr>Métodos de Acesso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Entendendo o programa que acabamos de fazer</vt:lpstr>
      <vt:lpstr>Apresentação do PowerPoint</vt:lpstr>
      <vt:lpstr>Apresentação do PowerPoint</vt:lpstr>
      <vt:lpstr>Apresentação do PowerPoint</vt:lpstr>
      <vt:lpstr>Apresentação do PowerPoint</vt:lpstr>
      <vt:lpstr>Aplicando herança e polimorfismo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Classes Abstratas e Concretas </vt:lpstr>
      <vt:lpstr>Apresentação do PowerPoint</vt:lpstr>
      <vt:lpstr>Apresentação do PowerPoint</vt:lpstr>
      <vt:lpstr>Apresentação do PowerPoint</vt:lpstr>
      <vt:lpstr>Exercício</vt:lpstr>
      <vt:lpstr>Exercícios</vt:lpstr>
      <vt:lpstr>Exercícios</vt:lpstr>
      <vt:lpstr>Apresentação do PowerPoint</vt:lpstr>
      <vt:lpstr>Apresentação do PowerPoint</vt:lpstr>
      <vt:lpstr>Apresentação do PowerPoint</vt:lpstr>
      <vt:lpstr>Dicas para Estudo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Priscilla Viana Cunha</dc:creator>
  <cp:lastModifiedBy>Cesar Eduardo do Amaral</cp:lastModifiedBy>
  <cp:revision>347</cp:revision>
  <dcterms:created xsi:type="dcterms:W3CDTF">2015-08-09T04:39:01Z</dcterms:created>
  <dcterms:modified xsi:type="dcterms:W3CDTF">2023-03-13T12:28:16Z</dcterms:modified>
</cp:coreProperties>
</file>