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6"/>
  </p:notesMasterIdLst>
  <p:sldIdLst>
    <p:sldId id="256" r:id="rId2"/>
    <p:sldId id="561" r:id="rId3"/>
    <p:sldId id="562" r:id="rId4"/>
    <p:sldId id="314" r:id="rId5"/>
  </p:sldIdLst>
  <p:sldSz cx="12192000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</a:t>
          </a:r>
          <a:r>
            <a:rPr lang="pt-BR" i="0" baseline="0"/>
            <a:t>. Wilson </a:t>
          </a:r>
          <a:r>
            <a:rPr lang="pt-BR" i="0" baseline="0" dirty="0"/>
            <a:t>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2315"/>
          <a:ext cx="8096085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355170" y="2315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355170" y="2315"/>
        <a:ext cx="3643238" cy="1173307"/>
      </dsp:txXfrm>
    </dsp:sp>
    <dsp:sp modelId="{E8390496-05C3-4EFA-B2D7-56FDDEA47C53}">
      <dsp:nvSpPr>
        <dsp:cNvPr id="0" name=""/>
        <dsp:cNvSpPr/>
      </dsp:nvSpPr>
      <dsp:spPr>
        <a:xfrm>
          <a:off x="4998408" y="2315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4998408" y="2315"/>
        <a:ext cx="3097676" cy="1173307"/>
      </dsp:txXfrm>
    </dsp:sp>
    <dsp:sp modelId="{8DBF959C-2B85-43F3-A666-67490181D6AA}">
      <dsp:nvSpPr>
        <dsp:cNvPr id="0" name=""/>
        <dsp:cNvSpPr/>
      </dsp:nvSpPr>
      <dsp:spPr>
        <a:xfrm>
          <a:off x="0" y="1468949"/>
          <a:ext cx="8096085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355170" y="1468949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355170" y="1468949"/>
        <a:ext cx="3643238" cy="1173307"/>
      </dsp:txXfrm>
    </dsp:sp>
    <dsp:sp modelId="{FB8BA8C4-1ECF-4FBD-B6BB-E46739961EEA}">
      <dsp:nvSpPr>
        <dsp:cNvPr id="0" name=""/>
        <dsp:cNvSpPr/>
      </dsp:nvSpPr>
      <dsp:spPr>
        <a:xfrm>
          <a:off x="4998408" y="1468949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4998408" y="1468949"/>
        <a:ext cx="3097676" cy="1173307"/>
      </dsp:txXfrm>
    </dsp:sp>
    <dsp:sp modelId="{7EAA1772-92CF-43A4-AFE2-7136E3D0669E}">
      <dsp:nvSpPr>
        <dsp:cNvPr id="0" name=""/>
        <dsp:cNvSpPr/>
      </dsp:nvSpPr>
      <dsp:spPr>
        <a:xfrm>
          <a:off x="0" y="2935583"/>
          <a:ext cx="8096085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355170" y="2935583"/>
          <a:ext cx="3643238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355170" y="2935583"/>
        <a:ext cx="3643238" cy="1173307"/>
      </dsp:txXfrm>
    </dsp:sp>
    <dsp:sp modelId="{9045D367-7B02-4E72-B369-70E54B295C88}">
      <dsp:nvSpPr>
        <dsp:cNvPr id="0" name=""/>
        <dsp:cNvSpPr/>
      </dsp:nvSpPr>
      <dsp:spPr>
        <a:xfrm>
          <a:off x="4998408" y="2935583"/>
          <a:ext cx="3097676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4998408" y="2935583"/>
        <a:ext cx="3097676" cy="1173307"/>
      </dsp:txXfrm>
    </dsp:sp>
    <dsp:sp modelId="{9E3057F4-4A86-4A43-88BE-94C2C7D1637B}">
      <dsp:nvSpPr>
        <dsp:cNvPr id="0" name=""/>
        <dsp:cNvSpPr/>
      </dsp:nvSpPr>
      <dsp:spPr>
        <a:xfrm>
          <a:off x="0" y="4402217"/>
          <a:ext cx="8096085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355170" y="4402217"/>
          <a:ext cx="6740914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</a:t>
          </a:r>
          <a:r>
            <a:rPr lang="pt-BR" sz="2200" i="0" kern="1200" baseline="0"/>
            <a:t>. Wilson </a:t>
          </a:r>
          <a:r>
            <a:rPr lang="pt-BR" sz="2200" i="0" kern="1200" baseline="0" dirty="0"/>
            <a:t>Lourenço</a:t>
          </a:r>
          <a:endParaRPr lang="en-US" sz="2200" kern="1200" dirty="0"/>
        </a:p>
      </dsp:txBody>
      <dsp:txXfrm>
        <a:off x="1355170" y="4402217"/>
        <a:ext cx="6740914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33DB-3C81-46E5-BFE7-C095D46AB0E6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7B141-6A14-4C1B-B556-1133026FB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2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 b="0">
                <a:solidFill>
                  <a:schemeClr val="tx1"/>
                </a:solidFill>
              </a:defRPr>
            </a:lvl1pPr>
            <a:lvl2pPr marL="60967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466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1"/>
            </a:lvl1pPr>
            <a:lvl2pPr marL="609676" indent="0" algn="l" rtl="0">
              <a:buNone/>
              <a:defRPr sz="3701"/>
            </a:lvl2pPr>
            <a:lvl3pPr marL="1219353" indent="0" algn="l" rtl="0">
              <a:buNone/>
              <a:defRPr sz="3201"/>
            </a:lvl3pPr>
            <a:lvl4pPr marL="1829029" indent="0" algn="l" rtl="0">
              <a:buNone/>
              <a:defRPr sz="2701"/>
            </a:lvl4pPr>
            <a:lvl5pPr marL="2438704" indent="0" algn="l" rtl="0">
              <a:buNone/>
              <a:defRPr sz="2701"/>
            </a:lvl5pPr>
            <a:lvl6pPr marL="3048381" indent="0" algn="l" rtl="0">
              <a:buNone/>
              <a:defRPr sz="2701"/>
            </a:lvl6pPr>
            <a:lvl7pPr marL="3658057" indent="0" algn="l" rtl="0">
              <a:buNone/>
              <a:defRPr sz="2701"/>
            </a:lvl7pPr>
            <a:lvl8pPr marL="4267733" indent="0" algn="l" rtl="0">
              <a:buNone/>
              <a:defRPr sz="2701"/>
            </a:lvl8pPr>
            <a:lvl9pPr marL="4877410" indent="0" algn="l" rtl="0">
              <a:buNone/>
              <a:defRPr sz="27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25D40F84-CA70-45E3-B81C-CA174BBEC1BE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36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823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641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330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596668" cy="5431763"/>
          </a:xfrm>
        </p:spPr>
        <p:txBody>
          <a:bodyPr/>
          <a:lstStyle>
            <a:lvl1pPr algn="just">
              <a:defRPr>
                <a:solidFill>
                  <a:schemeClr val="tx1"/>
                </a:solidFill>
              </a:defRPr>
            </a:lvl1pPr>
            <a:lvl2pPr algn="just">
              <a:defRPr>
                <a:solidFill>
                  <a:schemeClr val="tx1"/>
                </a:solidFill>
              </a:defRPr>
            </a:lvl2pPr>
            <a:lvl3pPr algn="just">
              <a:defRPr>
                <a:solidFill>
                  <a:schemeClr val="tx1"/>
                </a:solidFill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/>
          <a:lstStyle/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848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279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600" y="731520"/>
            <a:ext cx="10160000" cy="5440679"/>
          </a:xfrm>
        </p:spPr>
        <p:txBody>
          <a:bodyPr rtlCol="0">
            <a:normAutofit/>
          </a:bodyPr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400"/>
            </a:lvl4pPr>
            <a:lvl5pPr algn="just" rtl="0">
              <a:defRPr sz="2400"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501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2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1">
                <a:solidFill>
                  <a:schemeClr val="tx1"/>
                </a:solidFill>
              </a:defRPr>
            </a:lvl1pPr>
            <a:lvl2pPr marL="609676" indent="0" algn="l" rtl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2pPr>
            <a:lvl3pPr marL="1219353" indent="0" algn="l" rtl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4pPr>
            <a:lvl5pPr marL="2438704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 algn="l" rtl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10180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54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1" b="1"/>
            </a:lvl1pPr>
            <a:lvl2pPr marL="609676" indent="0" algn="l" rtl="0">
              <a:buNone/>
              <a:defRPr sz="2701" b="1"/>
            </a:lvl2pPr>
            <a:lvl3pPr marL="1219353" indent="0" algn="l" rtl="0">
              <a:buNone/>
              <a:defRPr sz="2401" b="1"/>
            </a:lvl3pPr>
            <a:lvl4pPr marL="1829029" indent="0" algn="l" rtl="0">
              <a:buNone/>
              <a:defRPr sz="2101" b="1"/>
            </a:lvl4pPr>
            <a:lvl5pPr marL="2438704" indent="0" algn="l" rtl="0">
              <a:buNone/>
              <a:defRPr sz="2101" b="1"/>
            </a:lvl5pPr>
            <a:lvl6pPr marL="3048381" indent="0" algn="l" rtl="0">
              <a:buNone/>
              <a:defRPr sz="2101" b="1"/>
            </a:lvl6pPr>
            <a:lvl7pPr marL="3658057" indent="0" algn="l" rtl="0">
              <a:buNone/>
              <a:defRPr sz="2101" b="1"/>
            </a:lvl7pPr>
            <a:lvl8pPr marL="4267733" indent="0" algn="l" rtl="0">
              <a:buNone/>
              <a:defRPr sz="2101" b="1"/>
            </a:lvl8pPr>
            <a:lvl9pPr marL="4877410" indent="0" algn="l" rtl="0">
              <a:buNone/>
              <a:defRPr sz="2101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 rtlCol="0">
            <a:normAutofit/>
          </a:bodyPr>
          <a:lstStyle>
            <a:lvl1pPr algn="l" rtl="0">
              <a:defRPr sz="2001"/>
            </a:lvl1pPr>
            <a:lvl2pPr algn="l" rtl="0">
              <a:defRPr sz="1801"/>
            </a:lvl2pPr>
            <a:lvl3pPr algn="l" rtl="0">
              <a:defRPr sz="1801"/>
            </a:lvl3pPr>
            <a:lvl4pPr algn="l" rtl="0">
              <a:defRPr sz="1801"/>
            </a:lvl4pPr>
            <a:lvl5pPr marL="2011931" algn="l" rtl="0">
              <a:defRPr sz="1801"/>
            </a:lvl5pPr>
            <a:lvl6pPr marL="2011931" algn="l" rtl="0">
              <a:defRPr sz="1801"/>
            </a:lvl6pPr>
            <a:lvl7pPr marL="2011931" algn="l" rtl="0">
              <a:defRPr sz="1801"/>
            </a:lvl7pPr>
            <a:lvl8pPr marL="2011931" algn="l" rtl="0">
              <a:defRPr sz="1801"/>
            </a:lvl8pPr>
            <a:lvl9pPr marL="2011931"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AC0E9BD-2ECA-4E12-9A4B-6169CD281C57}" type="datetime1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A98256A-0A64-4140-AEAE-2D2B9E48D0A0}" type="datetime1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11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9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1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801"/>
            </a:lvl4pPr>
            <a:lvl5pPr algn="l" rtl="0">
              <a:defRPr sz="1801"/>
            </a:lvl5pPr>
            <a:lvl6pPr algn="l" rtl="0">
              <a:defRPr sz="1801"/>
            </a:lvl6pPr>
            <a:lvl7pPr algn="l" rtl="0">
              <a:defRPr sz="1801"/>
            </a:lvl7pPr>
            <a:lvl8pPr algn="l" rtl="0">
              <a:defRPr sz="1801"/>
            </a:lvl8pPr>
            <a:lvl9pPr algn="l" rtl="0">
              <a:defRPr sz="180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676" indent="0" algn="l" rtl="0">
              <a:buNone/>
              <a:defRPr sz="1600"/>
            </a:lvl2pPr>
            <a:lvl3pPr marL="1219353" indent="0" algn="l" rtl="0">
              <a:buNone/>
              <a:defRPr sz="1300"/>
            </a:lvl3pPr>
            <a:lvl4pPr marL="1829029" indent="0" algn="l" rtl="0">
              <a:buNone/>
              <a:defRPr sz="1200"/>
            </a:lvl4pPr>
            <a:lvl5pPr marL="2438704" indent="0" algn="l" rtl="0">
              <a:buNone/>
              <a:defRPr sz="1200"/>
            </a:lvl5pPr>
            <a:lvl6pPr marL="3048381" indent="0" algn="l" rtl="0">
              <a:buNone/>
              <a:defRPr sz="1200"/>
            </a:lvl6pPr>
            <a:lvl7pPr marL="3658057" indent="0" algn="l" rtl="0">
              <a:buNone/>
              <a:defRPr sz="1200"/>
            </a:lvl7pPr>
            <a:lvl8pPr marL="4267733" indent="0" algn="l" rtl="0">
              <a:buNone/>
              <a:defRPr sz="1200"/>
            </a:lvl8pPr>
            <a:lvl9pPr marL="4877410" indent="0" algn="l" rtl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CA5C0E5E-00C6-466E-975C-27A35B6A21BE}" type="datetime1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1" tIns="60965" rIns="121931" bIns="60965" rtlCol="0" anchor="ctr"/>
          <a:lstStyle/>
          <a:p>
            <a:pPr algn="ctr" rtl="0"/>
            <a:endParaRPr lang="pt-BR" sz="2401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E5929CC-B1DA-430A-ACBA-7E172CC6E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</p:sldLayoutIdLst>
  <p:hf hdr="0" ftr="0" dt="0"/>
  <p:txStyles>
    <p:titleStyle>
      <a:lvl1pPr algn="ctr" defTabSz="1219353" rtl="0" eaLnBrk="1" latinLnBrk="0" hangingPunct="1">
        <a:lnSpc>
          <a:spcPct val="85000"/>
        </a:lnSpc>
        <a:spcBef>
          <a:spcPct val="0"/>
        </a:spcBef>
        <a:buNone/>
        <a:tabLst/>
        <a:defRPr sz="4401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61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384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85158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931" indent="-304838" algn="just" defTabSz="1219353" rtl="0" eaLnBrk="1" latinLnBrk="0" hangingPunct="1">
        <a:lnSpc>
          <a:spcPct val="150000"/>
        </a:lnSpc>
        <a:spcBef>
          <a:spcPts val="0"/>
        </a:spcBef>
        <a:buSzPct val="100000"/>
        <a:buFont typeface="Century Gothic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438704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65478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93" indent="-304838" algn="l" defTabSz="1219353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</a:t>
            </a:r>
            <a:r>
              <a:rPr lang="pt-BR"/>
              <a:t>. Wilson </a:t>
            </a:r>
            <a:r>
              <a:rPr lang="pt-BR" dirty="0"/>
              <a:t>Lourenço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EE5929CC-B1DA-430A-ACBA-7E172CC6E9B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Estudo de caso: Aeroporto</a:t>
            </a:r>
          </a:p>
          <a:p>
            <a:pPr marL="0" indent="0" algn="just">
              <a:buNone/>
            </a:pPr>
            <a:endParaRPr lang="pt-B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Aviões fazem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entre aeroportos 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sempre entre dois aeroportos(origem e destino).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possui um número que o identifica.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um número variável de pistas, terminais e hangares, mas deve, obrigatoriamente, possuir ao menos uma pista e uma torre de controle. Cada avião, aeroporto, pista, terminal e torre de controle devem possuir um número único de identificação para que possa haver o tráfego aéreo. 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Alguns hangares são utilizados para estacionamento e outros para manutenção das aeronaves.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avião pode ser considerado como sendo de asa fixa ou helicóptero.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características de cada aparelho são diferentes, como por exemplo: </a:t>
            </a:r>
          </a:p>
          <a:p>
            <a:pPr lvl="1"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helicóptero não necessita de pista para pousar ou decolar. Entretanto, também possuem características semelhantes, como por exemplo: </a:t>
            </a:r>
          </a:p>
          <a:p>
            <a:pPr marL="1329834" lvl="2" indent="-171450"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necessitam de pilotos, utilizam combustível e possuem motor. Dependendo do tipo de aeronave, pode haver também a necessidade de um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co-piloto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49580"/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transportam passageiros e todos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registrados numa base central que pode ser acessada por todos os aeroportos.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aeroporto possui Radares que fazem parte da torre de controle.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torre de controle, deve existir ao menos um controlador, sendo que em aeroportos maiores e mais movimentados, o número pode ser muito maior.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23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pilotos podem solicitar à torre de controle, através de seus controladores, os procedimentos de Pouso ou de decolagem.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ambos os casos, os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ser colocados em listas de espera.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pousos, Caso o aeroporto não possua condições para receber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controlador pode solicitar uma relação de aeroportos abertos e dirigir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um aeroporto alternativo.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administração deve manter o cadastro de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vôos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pode também localizar os aviões que estiverem em solo, no aeroporto.</a:t>
            </a:r>
          </a:p>
          <a:p>
            <a:pPr indent="449580"/>
            <a:r>
              <a:rPr lang="pt-BR" sz="17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caso de pouso, o piloto entra em contato com o controlador e solicita os procedimentos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controlador solicita ao sistema que informe os procedimentos de pouso para 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cujo número foi fornecido pelo piloto.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solicita que 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informe os dados necessários.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 parte dos atributos do objeto </a:t>
            </a:r>
            <a:r>
              <a:rPr lang="pt-BR" sz="17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informações do tipo de avião. Assim sendo o objeto solicita ao objeto Avião as características físicas da aeronave.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são repassadas à interface que, de posse desses dados,  solicita ao objeto Pista as informações sobre a pista adequada ao tipo de aeronave.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Ocorre, entretanto, que as condições climáticas e outros fatores físicos podem influenciar no tipo de pista a ser utilizada.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Desse modo, o objeto Pista necessita informações do Radar para que seja escolhida a pista adequada. </a:t>
            </a:r>
          </a:p>
          <a:p>
            <a:pPr indent="449580"/>
            <a:r>
              <a:rPr lang="pt-BR" sz="17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informações obtidas são repassadas à interface e o controlador informa ao piloto os procedimentos de pouso.     </a:t>
            </a:r>
          </a:p>
          <a:p>
            <a:pPr marL="0" indent="0">
              <a:buNone/>
            </a:pPr>
            <a:endParaRPr lang="pt-BR" sz="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29CC-B1DA-430A-ACBA-7E172CC6E9B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2191557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9499"/>
              </p:ext>
            </p:extLst>
          </p:nvPr>
        </p:nvGraphicFramePr>
        <p:xfrm>
          <a:off x="3311691" y="639704"/>
          <a:ext cx="809608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EF9D5C6B-E953-4D8E-B2D9-EBDF68701C8F}" vid="{D98FE1B1-18C4-483F-A154-7873D2B811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3029</TotalTime>
  <Words>561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Verdana</vt:lpstr>
      <vt:lpstr>Tema2</vt:lpstr>
      <vt:lpstr>Programação Orientada a Objetos</vt:lpstr>
      <vt:lpstr>Apresentação do PowerPoint</vt:lpstr>
      <vt:lpstr>Apresentação do PowerPoint</vt:lpstr>
      <vt:lpstr>Dicas para Estudo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Priscilla Viana Cunha</dc:creator>
  <cp:lastModifiedBy>Cesar Eduardo do Amaral</cp:lastModifiedBy>
  <cp:revision>349</cp:revision>
  <dcterms:created xsi:type="dcterms:W3CDTF">2015-08-09T04:39:01Z</dcterms:created>
  <dcterms:modified xsi:type="dcterms:W3CDTF">2023-03-15T00:32:23Z</dcterms:modified>
</cp:coreProperties>
</file>