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59"/>
  </p:notesMasterIdLst>
  <p:sldIdLst>
    <p:sldId id="256" r:id="rId2"/>
    <p:sldId id="536" r:id="rId3"/>
    <p:sldId id="547" r:id="rId4"/>
    <p:sldId id="533" r:id="rId5"/>
    <p:sldId id="534" r:id="rId6"/>
    <p:sldId id="535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267" r:id="rId18"/>
    <p:sldId id="295" r:id="rId19"/>
    <p:sldId id="271" r:id="rId20"/>
    <p:sldId id="272" r:id="rId21"/>
    <p:sldId id="27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275" r:id="rId32"/>
    <p:sldId id="305" r:id="rId33"/>
    <p:sldId id="306" r:id="rId34"/>
    <p:sldId id="319" r:id="rId35"/>
    <p:sldId id="320" r:id="rId36"/>
    <p:sldId id="321" r:id="rId37"/>
    <p:sldId id="310" r:id="rId38"/>
    <p:sldId id="316" r:id="rId39"/>
    <p:sldId id="317" r:id="rId40"/>
    <p:sldId id="323" r:id="rId41"/>
    <p:sldId id="324" r:id="rId42"/>
    <p:sldId id="404" r:id="rId43"/>
    <p:sldId id="289" r:id="rId44"/>
    <p:sldId id="315" r:id="rId45"/>
    <p:sldId id="397" r:id="rId46"/>
    <p:sldId id="398" r:id="rId47"/>
    <p:sldId id="399" r:id="rId48"/>
    <p:sldId id="400" r:id="rId49"/>
    <p:sldId id="401" r:id="rId50"/>
    <p:sldId id="405" r:id="rId51"/>
    <p:sldId id="402" r:id="rId52"/>
    <p:sldId id="403" r:id="rId53"/>
    <p:sldId id="313" r:id="rId54"/>
    <p:sldId id="548" r:id="rId55"/>
    <p:sldId id="549" r:id="rId56"/>
    <p:sldId id="286" r:id="rId57"/>
    <p:sldId id="312" r:id="rId58"/>
  </p:sldIdLst>
  <p:sldSz cx="12192000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6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2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>
                <a:solidFill>
                  <a:schemeClr val="tx1"/>
                </a:solidFill>
              </a:defRPr>
            </a:lvl1pPr>
            <a:lvl2pPr marL="60967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7237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1"/>
            </a:lvl1pPr>
            <a:lvl2pPr marL="609676" indent="0" algn="l" rtl="0">
              <a:buNone/>
              <a:defRPr sz="3701"/>
            </a:lvl2pPr>
            <a:lvl3pPr marL="1219353" indent="0" algn="l" rtl="0">
              <a:buNone/>
              <a:defRPr sz="3201"/>
            </a:lvl3pPr>
            <a:lvl4pPr marL="1829029" indent="0" algn="l" rtl="0">
              <a:buNone/>
              <a:defRPr sz="2701"/>
            </a:lvl4pPr>
            <a:lvl5pPr marL="2438704" indent="0" algn="l" rtl="0">
              <a:buNone/>
              <a:defRPr sz="2701"/>
            </a:lvl5pPr>
            <a:lvl6pPr marL="3048381" indent="0" algn="l" rtl="0">
              <a:buNone/>
              <a:defRPr sz="2701"/>
            </a:lvl6pPr>
            <a:lvl7pPr marL="3658057" indent="0" algn="l" rtl="0">
              <a:buNone/>
              <a:defRPr sz="2701"/>
            </a:lvl7pPr>
            <a:lvl8pPr marL="4267733" indent="0" algn="l" rtl="0">
              <a:buNone/>
              <a:defRPr sz="2701"/>
            </a:lvl8pPr>
            <a:lvl9pPr marL="4877410" indent="0" algn="l" rtl="0">
              <a:buNone/>
              <a:defRPr sz="27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25D40F84-CA70-45E3-B81C-CA174BBEC1BE}" type="datetime1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7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829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1913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962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4635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03D60513-FBC8-4A48-AC61-7D511D81422A}" type="datetime1">
              <a:rPr lang="pt-BR" smtClean="0"/>
              <a:t>20/01/2023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9750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600" y="731520"/>
            <a:ext cx="10160000" cy="5440679"/>
          </a:xfrm>
        </p:spPr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0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rtlCol="0" anchor="t">
            <a:normAutofit/>
          </a:bodyPr>
          <a:lstStyle>
            <a:lvl1pPr algn="l" rtl="0">
              <a:defRPr sz="5402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>
                <a:solidFill>
                  <a:schemeClr val="tx1"/>
                </a:solidFill>
              </a:defRPr>
            </a:lvl1pPr>
            <a:lvl2pPr marL="609676" indent="0" algn="l" rtl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l" rtl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1199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499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AC0E9BD-2ECA-4E12-9A4B-6169CD281C57}" type="datetime1">
              <a:rPr lang="pt-BR" smtClean="0"/>
              <a:t>20/01/2023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3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20/01/2023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88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26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algn="l" rtl="0">
              <a:defRPr sz="1801"/>
            </a:lvl5pPr>
            <a:lvl6pPr algn="l" rtl="0">
              <a:defRPr sz="1801"/>
            </a:lvl6pPr>
            <a:lvl7pPr algn="l" rtl="0">
              <a:defRPr sz="1801"/>
            </a:lvl7pPr>
            <a:lvl8pPr algn="l" rtl="0">
              <a:defRPr sz="1801"/>
            </a:lvl8pPr>
            <a:lvl9pPr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CA5C0E5E-00C6-466E-975C-27A35B6A21BE}" type="datetime1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2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57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71" r:id="rId15"/>
  </p:sldLayoutIdLst>
  <p:hf hdr="0" ftr="0" dt="0"/>
  <p:txStyles>
    <p:titleStyle>
      <a:lvl1pPr algn="ctr" defTabSz="1219353" rtl="0" eaLnBrk="1" latinLnBrk="0" hangingPunct="1">
        <a:lnSpc>
          <a:spcPct val="85000"/>
        </a:lnSpc>
        <a:spcBef>
          <a:spcPct val="0"/>
        </a:spcBef>
        <a:buNone/>
        <a:tabLst/>
        <a:defRPr sz="4401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61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384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8515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93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438704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65478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93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1633704"/>
          </a:xfrm>
        </p:spPr>
        <p:txBody>
          <a:bodyPr/>
          <a:lstStyle/>
          <a:p>
            <a:r>
              <a:rPr lang="pt-BR" dirty="0"/>
              <a:t>Programação </a:t>
            </a:r>
            <a:br>
              <a:rPr lang="pt-BR" dirty="0"/>
            </a:br>
            <a:r>
              <a:rPr lang="pt-BR" dirty="0"/>
              <a:t>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3429000"/>
            <a:ext cx="7010400" cy="12446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Prof. Wilson Lourenço</a:t>
            </a:r>
          </a:p>
          <a:p>
            <a:r>
              <a:rPr lang="pt-BR" dirty="0"/>
              <a:t>wilson.slourenco@sp.senac.br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CECACE3-88A7-4B61-84A1-D20C9FF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entanto, um atributo vai além de uma variável. </a:t>
            </a:r>
          </a:p>
          <a:p>
            <a:r>
              <a:rPr lang="pt-BR" dirty="0"/>
              <a:t>Atributo de um objeto pode ser até mesmo outro objeto, por exemplo: um carro sendo um objeto com seus vários atributos pode ainda ter o motor como um de seus atributos, em que este, sendo um objeto, também teria seus atributos que o compõe. </a:t>
            </a:r>
          </a:p>
          <a:p>
            <a:r>
              <a:rPr lang="pt-BR" dirty="0"/>
              <a:t>O Motor é um </a:t>
            </a:r>
            <a:r>
              <a:rPr lang="pt-BR" dirty="0" err="1"/>
              <a:t>atributo_objeto</a:t>
            </a:r>
            <a:r>
              <a:rPr lang="pt-BR" dirty="0"/>
              <a:t> do Objeto Carro.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AC0CF1-59DD-4E62-B3EA-E297E12C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2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A6B7F-1173-4E2F-97D5-C789EED7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0" dirty="0"/>
            </a:br>
            <a:r>
              <a:rPr lang="pt-BR" b="0" dirty="0"/>
              <a:t> </a:t>
            </a:r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50370-BBB0-44B1-AC2E-B2E60C01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 Método é a ação que o objeto pode realizar. São comportamentos dos objetos. O Objeto Carro pode Acelerar, Frear, Virar. Tudo isso é comportamento que o Objeto pode realizar. Um pássaro, considerando-o como um Objeto, teria Atributos como, espécie, nome, idade, tamanho e seus Métodos, como Voar, Comer, Caçar.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966298-93DC-45EF-B91A-63755705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8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BA77CB-DE1A-4613-96DD-D527A4A9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Em programação, como os Atributos e Métodos são apresentados? </a:t>
            </a:r>
          </a:p>
          <a:p>
            <a:r>
              <a:rPr lang="pt-BR" dirty="0"/>
              <a:t>Os Atributos representam o conteúdo interno de um objeto e podem ser modificados ao longo da execução de um programa. </a:t>
            </a:r>
          </a:p>
          <a:p>
            <a:r>
              <a:rPr lang="pt-BR" dirty="0"/>
              <a:t>Os Métodos, quando se executa algum serviço que determina o comportamento do objeto.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D8ECA65-F0D0-4431-AD9C-993CF09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3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DE3213-B0D5-43EF-A859-9269E536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Vejamos outro exemplo: um objeto </a:t>
            </a:r>
            <a:r>
              <a:rPr lang="pt-BR" dirty="0" err="1"/>
              <a:t>Conta_Poupança</a:t>
            </a:r>
            <a:r>
              <a:rPr lang="pt-BR" dirty="0"/>
              <a:t> poderá ter seus Atributos: </a:t>
            </a:r>
            <a:r>
              <a:rPr lang="pt-BR" dirty="0" err="1"/>
              <a:t>num_cliente</a:t>
            </a:r>
            <a:r>
              <a:rPr lang="pt-BR" dirty="0"/>
              <a:t>, nome, saldo, e seus Métodos: Sacar, Depositar, Consultar.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chamada a esses Métodos é realizada por meio de um conceito de troca de Mensagens.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2EDE45-43B3-4C34-ACE1-2F34314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1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EDBF6-0324-4E12-BB6D-E775F626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485-E42D-49ED-9EAB-D5C60817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Os métodos são acionados por meio de mensagens que emitem ou recebem, para a comunicação com os objetos. </a:t>
            </a:r>
          </a:p>
          <a:p>
            <a:r>
              <a:rPr lang="pt-BR" dirty="0"/>
              <a:t>Quando uma mensagem é enviada, devem ser especificados o receptor e uma requisição de serviços e argumentos, chamados de parâmetros, quando necessário. </a:t>
            </a:r>
          </a:p>
          <a:p>
            <a:r>
              <a:rPr lang="pt-BR" dirty="0"/>
              <a:t>Caso o serviço solicitado possa ser realizado, o receptor aceita e responde à mensagem ativando o Método correspondente.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A9910-2B47-4891-8C4E-A7B4F62F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85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E566135-E9D8-4CF8-85C9-9B88F22A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Esse Método executa alguma operação sobre seus atributos. </a:t>
            </a:r>
          </a:p>
          <a:p>
            <a:r>
              <a:rPr lang="pt-BR" dirty="0"/>
              <a:t>Quando um objeto é criado, o acesso às suas características é feito por meio de Mensagens. </a:t>
            </a:r>
          </a:p>
          <a:p>
            <a:r>
              <a:rPr lang="pt-BR" dirty="0"/>
              <a:t>Para cada Mensagem recebida pelo objeto existe um método associado para respondê-la.</a:t>
            </a:r>
          </a:p>
          <a:p>
            <a:r>
              <a:rPr lang="pt-BR" dirty="0"/>
              <a:t>Os argumentos ou parâmetros são informações adicionais necessárias à execução de métodos.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B11CD07-9321-4FB5-BF99-29E9680C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7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C637FF-F591-4867-BF59-8D8B5332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Vejamos um exemplo de chamada de um método por meio de Mensagens: </a:t>
            </a:r>
          </a:p>
          <a:p>
            <a:pPr lvl="1"/>
            <a:r>
              <a:rPr lang="pt-BR" dirty="0"/>
              <a:t>Uma pessoa dirigindo um Objeto Carro decide usar um método Frear, que já definimos como um comportamento possível do objeto. Para executar esse método é necessário que a pessoa envie uma Mensagem ao Objeto Carro, no caso, pressionando o pedal de freio, e ainda envie outra informação, que é um argumento. A intensidade com que ela pressiona o pedal informa a intensidade da freada. Usar método equivale à troca de mensagens entre ele e o programa que o chamou.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6BCF921-76B5-4140-920F-4A865793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93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17601" y="787400"/>
            <a:ext cx="10160000" cy="4470400"/>
          </a:xfrm>
        </p:spPr>
        <p:txBody>
          <a:bodyPr/>
          <a:lstStyle/>
          <a:p>
            <a:r>
              <a:rPr lang="pt-BR" dirty="0"/>
              <a:t>Representação de um objeto: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17</a:t>
            </a:fld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3276599" y="1991482"/>
            <a:ext cx="5638801" cy="3266318"/>
            <a:chOff x="914400" y="1692322"/>
            <a:chExt cx="5638801" cy="3266318"/>
          </a:xfrm>
        </p:grpSpPr>
        <p:sp>
          <p:nvSpPr>
            <p:cNvPr id="5" name="Retângulo 4"/>
            <p:cNvSpPr/>
            <p:nvPr/>
          </p:nvSpPr>
          <p:spPr>
            <a:xfrm>
              <a:off x="914400" y="1692322"/>
              <a:ext cx="2647666" cy="1064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914400" y="2793218"/>
              <a:ext cx="2647666" cy="1064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914400" y="3894114"/>
              <a:ext cx="2647666" cy="1064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905535" y="1692322"/>
              <a:ext cx="2647666" cy="10645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IDENTIFICADOR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905535" y="2793218"/>
              <a:ext cx="2647666" cy="10645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ATRIBUTOS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905535" y="3894114"/>
              <a:ext cx="2647666" cy="10645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MÉTODOS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54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– Objeto ALUNO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18</a:t>
            </a:fld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914401" y="1692322"/>
            <a:ext cx="10508565" cy="4708480"/>
            <a:chOff x="914401" y="1692322"/>
            <a:chExt cx="5638800" cy="3266318"/>
          </a:xfrm>
        </p:grpSpPr>
        <p:sp>
          <p:nvSpPr>
            <p:cNvPr id="5" name="Retângulo 4"/>
            <p:cNvSpPr/>
            <p:nvPr/>
          </p:nvSpPr>
          <p:spPr>
            <a:xfrm>
              <a:off x="914401" y="1692322"/>
              <a:ext cx="1774113" cy="1064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900102011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914401" y="2793218"/>
              <a:ext cx="1774113" cy="1064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José da Silva</a:t>
              </a:r>
            </a:p>
            <a:p>
              <a:pPr algn="ctr"/>
              <a:r>
                <a:rPr lang="pt-BR" b="1" dirty="0"/>
                <a:t>Rua do Lago, 300</a:t>
              </a:r>
            </a:p>
            <a:p>
              <a:pPr algn="ctr"/>
              <a:r>
                <a:rPr lang="pt-BR" b="1" dirty="0"/>
                <a:t>(11) 1234-5678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914401" y="3894114"/>
              <a:ext cx="1774113" cy="1064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incluir()</a:t>
              </a:r>
            </a:p>
            <a:p>
              <a:pPr algn="ctr"/>
              <a:r>
                <a:rPr lang="pt-BR" b="1" dirty="0"/>
                <a:t>alterar()</a:t>
              </a:r>
            </a:p>
            <a:p>
              <a:pPr algn="ctr"/>
              <a:r>
                <a:rPr lang="pt-BR" b="1" dirty="0"/>
                <a:t>excluir()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55093" y="1692322"/>
              <a:ext cx="3698108" cy="10645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IDENTIFICADOR (elemento que faz com que o objeto seja único)</a:t>
              </a:r>
            </a:p>
            <a:p>
              <a:pPr algn="just"/>
              <a:r>
                <a:rPr lang="pt-BR" dirty="0"/>
                <a:t>RA do aluno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855093" y="2793218"/>
              <a:ext cx="3698108" cy="10645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ATRIBUTOS (dados que pertencem ao aluno)</a:t>
              </a:r>
            </a:p>
            <a:p>
              <a:pPr algn="just"/>
              <a:r>
                <a:rPr lang="pt-BR" dirty="0"/>
                <a:t>Nome, endereço, telefone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855093" y="3894114"/>
              <a:ext cx="3698108" cy="10645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MÉTODOS (funções que o objeto pode executar)</a:t>
              </a:r>
            </a:p>
            <a:p>
              <a:pPr algn="just"/>
              <a:r>
                <a:rPr lang="pt-BR" dirty="0"/>
                <a:t>Incluir os dados de um novo aluno</a:t>
              </a:r>
            </a:p>
            <a:p>
              <a:pPr algn="just"/>
              <a:r>
                <a:rPr lang="pt-BR" dirty="0"/>
                <a:t>Alterar os dados de um aluno existente</a:t>
              </a:r>
            </a:p>
            <a:p>
              <a:pPr algn="just"/>
              <a:r>
                <a:rPr lang="pt-BR" dirty="0"/>
                <a:t>Excluir os dados de um aluno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08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POO está fundamentada na manipulação de objeto</a:t>
            </a:r>
          </a:p>
          <a:p>
            <a:r>
              <a:rPr lang="pt-BR" dirty="0"/>
              <a:t>Faz-se necessário o relacionamento com outros elementos essenciais que darão vida a ele, como classes, métodos e atributos, que são responsáveis pela sua construção</a:t>
            </a:r>
          </a:p>
          <a:p>
            <a:r>
              <a:rPr lang="pt-BR" dirty="0"/>
              <a:t>Pode-se representar o mundo inteiro através do conceito de </a:t>
            </a:r>
            <a:r>
              <a:rPr lang="pt-BR" dirty="0" err="1"/>
              <a:t>POO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EB4B61-B726-3A37-3E01-ADD10AE0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622590"/>
            <a:ext cx="10160000" cy="1658538"/>
          </a:xfrm>
          <a:prstGeom prst="rect">
            <a:avLst/>
          </a:prstGeom>
          <a:noFill/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2FEE900-C500-8708-60FD-DB41A905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795" y="6400802"/>
            <a:ext cx="1107806" cy="320675"/>
          </a:xfrm>
        </p:spPr>
        <p:txBody>
          <a:bodyPr/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 smtClean="0"/>
              <a:pPr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0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Os animais podem ser considerados CLASSES</a:t>
            </a:r>
          </a:p>
          <a:p>
            <a:r>
              <a:rPr lang="pt-BR" dirty="0"/>
              <a:t>Suas diferentes espécies podem ser consideradas SUBCLASSES (conceito de HERANÇA)</a:t>
            </a:r>
          </a:p>
          <a:p>
            <a:r>
              <a:rPr lang="pt-BR" dirty="0"/>
              <a:t>O comportamento de cada espécie podem ser considerado como sendo MÉTODOS</a:t>
            </a:r>
          </a:p>
          <a:p>
            <a:r>
              <a:rPr lang="pt-BR" dirty="0"/>
              <a:t>Sua composição física pode ser considerada como sendo os ATRIBUTOS</a:t>
            </a:r>
          </a:p>
          <a:p>
            <a:pPr lvl="1"/>
            <a:r>
              <a:rPr lang="pt-BR" dirty="0"/>
              <a:t>Um animal (um cachorro por exemplo), seria um objeto da subclasse mamífero, que anda, late, pula, chora (seus métodos) e que é pequeno, preto e branco, peludo e se chama Billy (seus atributos)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21</a:t>
            </a:fld>
            <a:endParaRPr lang="pt-BR"/>
          </a:p>
        </p:txBody>
      </p:sp>
      <p:pic>
        <p:nvPicPr>
          <p:cNvPr id="2052" name="Picture 4" descr="http://images.slideplayer.com.br/1/326797/slides/slide_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 b="8838"/>
          <a:stretch/>
        </p:blipFill>
        <p:spPr bwMode="auto">
          <a:xfrm>
            <a:off x="1653224" y="769392"/>
            <a:ext cx="8885551" cy="53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55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objeto pode representar ELEMENTOS TANGÍVEIS (um livro, uma mesa, uma casa, uma pessoa); EVENTOS (a copa do mundo de futebol, a entrega do Oscar; as olimpíadas); ou INTERAÇÕES (uma transação efetuada no caixa eletrônico, a venda de um produto).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040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Os objetos possuem 3 características básicas:</a:t>
            </a:r>
            <a:endParaRPr lang="pt-BR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IDENTIDADE</a:t>
            </a:r>
          </a:p>
          <a:p>
            <a:r>
              <a:rPr lang="pt-BR" dirty="0"/>
              <a:t>Propriedade que distingue o objeto de todos os demais objetos. </a:t>
            </a:r>
          </a:p>
          <a:p>
            <a:r>
              <a:rPr lang="pt-BR" dirty="0"/>
              <a:t>Um identificador é associado ao objeto no momento em que é criado e permanece com ele durante a sua existência</a:t>
            </a:r>
          </a:p>
          <a:p>
            <a:r>
              <a:rPr lang="pt-BR" dirty="0"/>
              <a:t>Nenhum outro objeto poderá possuir identidade igual.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3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400" dirty="0"/>
              <a:t>COMPORTAMENTO</a:t>
            </a:r>
          </a:p>
          <a:p>
            <a:r>
              <a:rPr lang="pt-BR" sz="2400" dirty="0"/>
              <a:t>Identificado pelas operações que podem ser executadas por meio dos métodos que o objeto possui.</a:t>
            </a:r>
          </a:p>
          <a:p>
            <a:r>
              <a:rPr lang="pt-BR" sz="2400" dirty="0"/>
              <a:t>Características:</a:t>
            </a:r>
          </a:p>
          <a:p>
            <a:pPr lvl="1"/>
            <a:r>
              <a:rPr lang="pt-BR" sz="2400" dirty="0"/>
              <a:t>Nenhum objeto existe isolado</a:t>
            </a:r>
          </a:p>
          <a:p>
            <a:pPr lvl="1"/>
            <a:r>
              <a:rPr lang="pt-BR" sz="2400" dirty="0"/>
              <a:t>Um objeto interage com outros objetos, atuando sobre eles ou sofrendo ação deles</a:t>
            </a:r>
          </a:p>
          <a:p>
            <a:pPr lvl="1"/>
            <a:r>
              <a:rPr lang="pt-BR" sz="2400" dirty="0"/>
              <a:t>O comportamento de um objeto é completamente definido pelas suas ações</a:t>
            </a:r>
          </a:p>
          <a:p>
            <a:r>
              <a:rPr lang="pt-BR" sz="2400" dirty="0"/>
              <a:t>O comportamento é como um objeto, age e reage, nos termos das suas mudanças de estado e passagem de mensagens. (</a:t>
            </a:r>
            <a:r>
              <a:rPr lang="pt-BR" sz="2400" dirty="0" err="1"/>
              <a:t>BOOCH</a:t>
            </a:r>
            <a:r>
              <a:rPr lang="pt-BR" sz="2400" dirty="0"/>
              <a:t>, 2000)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5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/>
              <a:t>ESTADO</a:t>
            </a:r>
          </a:p>
          <a:p>
            <a:r>
              <a:rPr lang="pt-BR" dirty="0"/>
              <a:t>Os valores dos seus atributos e o status das operações que o objeto executou.</a:t>
            </a:r>
          </a:p>
          <a:p>
            <a:r>
              <a:rPr lang="pt-BR" dirty="0"/>
              <a:t>Esses dados são mutáveis e representam um determinado momento do ciclo de vida do objeto.</a:t>
            </a:r>
          </a:p>
          <a:p>
            <a:r>
              <a:rPr lang="pt-BR" dirty="0"/>
              <a:t>Os objetos guardam as informações dentro de si por tempo indefinido, e essas informações não desaparecem quando termina a execução, ou seja, memoriza suas propriedades e valores associados. Essa característica chama-se "retenção de estado".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26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94" y="1240291"/>
            <a:ext cx="7814811" cy="43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93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método é o elemento de um objeto que identifica as funções que podem ser executadas pelo objeto em relação aos seus atributos ou com relação a outros objetos. </a:t>
            </a:r>
          </a:p>
          <a:p>
            <a:r>
              <a:rPr lang="pt-BR" dirty="0"/>
              <a:t>Existem 4 tipos de operações que podem ser executadas: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4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Construtoras: geram um novo objeto (instanciar).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Seletoras: recuperam os dados contidos nos atributos de um objeto sem alterá-los.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Modificadoras: alteram os valores contidos nos atributos, ou seja, altera o estado dos atributos.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Destrutoras: eliminam um objeto.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6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Motivações da Orientação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conceito de </a:t>
            </a:r>
            <a:r>
              <a:rPr lang="pt-BR" dirty="0" err="1"/>
              <a:t>OO</a:t>
            </a:r>
            <a:r>
              <a:rPr lang="pt-BR" dirty="0"/>
              <a:t> começou a ser implementado nos anos 70 graças ao advento dos computadores pessoais e à criação de novas linguagens de programação.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63" y="4691281"/>
            <a:ext cx="8583874" cy="1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1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513947-398B-4C66-83BB-98024DDE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34" y="529097"/>
            <a:ext cx="7010400" cy="5366736"/>
          </a:xfrm>
        </p:spPr>
        <p:txBody>
          <a:bodyPr>
            <a:noAutofit/>
          </a:bodyPr>
          <a:lstStyle/>
          <a:p>
            <a:br>
              <a:rPr lang="pt-BR" sz="4400" dirty="0"/>
            </a:br>
            <a:br>
              <a:rPr lang="pt-BR" sz="4400" dirty="0"/>
            </a:br>
            <a:r>
              <a:rPr lang="pt-BR" sz="4400" dirty="0"/>
              <a:t>Classes;</a:t>
            </a:r>
            <a:br>
              <a:rPr lang="pt-BR" sz="4400" dirty="0"/>
            </a:br>
            <a:r>
              <a:rPr lang="pt-BR" sz="4400" dirty="0"/>
              <a:t>Instância;</a:t>
            </a:r>
            <a:br>
              <a:rPr lang="pt-BR" sz="4400" dirty="0"/>
            </a:br>
            <a:r>
              <a:rPr lang="pt-BR" sz="4400" dirty="0"/>
              <a:t>Atributos;</a:t>
            </a:r>
            <a:br>
              <a:rPr lang="pt-BR" sz="4400" dirty="0"/>
            </a:br>
            <a:r>
              <a:rPr lang="pt-BR" sz="4400" dirty="0"/>
              <a:t>Métodos e mensagens;</a:t>
            </a:r>
            <a:br>
              <a:rPr lang="pt-BR" sz="4400" dirty="0"/>
            </a:b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2929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Outros fatores que impulsionaram a OO:</a:t>
            </a:r>
          </a:p>
          <a:p>
            <a:pPr lvl="1"/>
            <a:r>
              <a:rPr lang="pt-BR" dirty="0"/>
              <a:t>Evolução tecnológica.</a:t>
            </a:r>
          </a:p>
          <a:p>
            <a:pPr lvl="1"/>
            <a:r>
              <a:rPr lang="pt-BR" dirty="0"/>
              <a:t>Processamento distribuído.</a:t>
            </a:r>
          </a:p>
          <a:p>
            <a:pPr lvl="1"/>
            <a:r>
              <a:rPr lang="pt-BR" dirty="0"/>
              <a:t>Tecnologia cliente-servidor.</a:t>
            </a:r>
          </a:p>
          <a:p>
            <a:pPr lvl="1"/>
            <a:r>
              <a:rPr lang="pt-BR" dirty="0"/>
              <a:t>Internet.</a:t>
            </a:r>
          </a:p>
          <a:p>
            <a:pPr lvl="1"/>
            <a:r>
              <a:rPr lang="pt-BR" dirty="0"/>
              <a:t>Linguagens criadas especificamente para a orientação a objetos, como o Java.</a:t>
            </a:r>
          </a:p>
          <a:p>
            <a:pPr lvl="1"/>
            <a:r>
              <a:rPr lang="pt-BR" dirty="0"/>
              <a:t>Aplicações WEB.</a:t>
            </a:r>
          </a:p>
          <a:p>
            <a:pPr lvl="1"/>
            <a:r>
              <a:rPr lang="pt-BR" dirty="0"/>
              <a:t>Ilusão de simplicidade.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0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POO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Melhoria na organização geral das aplicações desenvolvidas</a:t>
            </a:r>
          </a:p>
          <a:p>
            <a:r>
              <a:rPr lang="pt-BR" dirty="0"/>
              <a:t>Uniformidade dos códigos desenvolvidos</a:t>
            </a:r>
          </a:p>
          <a:p>
            <a:r>
              <a:rPr lang="pt-BR" dirty="0"/>
              <a:t>Diminuição da redundância</a:t>
            </a:r>
          </a:p>
          <a:p>
            <a:r>
              <a:rPr lang="pt-BR" dirty="0"/>
              <a:t>Maior proximidade entre o desenvolvimento conceitual e o que é realmente executável</a:t>
            </a:r>
          </a:p>
          <a:p>
            <a:r>
              <a:rPr lang="pt-BR" dirty="0"/>
              <a:t>Melhor divisão, distribuição e homogeneização dos projetos de programação nas equipes de desenvolvimento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estímulo para que um método seja executado pode ser proveniente de uma ordem enviada por um objeto</a:t>
            </a:r>
          </a:p>
          <a:p>
            <a:r>
              <a:rPr lang="pt-BR" dirty="0"/>
              <a:t>Para que um objeto (chamado EMISSOR) envie uma ordem a outro objeto (chamado RECEPTOR ou ALVO) uma MENSAGEM deve ser enviada.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7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mensagem deve ser composta por três elementos:</a:t>
            </a:r>
          </a:p>
          <a:p>
            <a:pPr lvl="1"/>
            <a:r>
              <a:rPr lang="pt-BR" dirty="0"/>
              <a:t>IDENTIFICADOR do objeto alvo.</a:t>
            </a:r>
          </a:p>
          <a:p>
            <a:pPr lvl="1"/>
            <a:r>
              <a:rPr lang="pt-BR" dirty="0"/>
              <a:t>CONTEÚDO com o método que o objeto alvo deve executar.</a:t>
            </a:r>
          </a:p>
          <a:p>
            <a:pPr lvl="1"/>
            <a:r>
              <a:rPr lang="pt-BR" dirty="0"/>
              <a:t>PARÂMETROS (ou argumentos), que são informações complementares para a execução do método.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42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Objetos, Abstração e 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modelo de objetos é um conjunto de características que devem estar presentes a qualquer sistema que adote o paradigma da orientação a objetos.</a:t>
            </a:r>
          </a:p>
          <a:p>
            <a:r>
              <a:rPr lang="pt-BR" dirty="0"/>
              <a:t>As características chave da </a:t>
            </a:r>
            <a:r>
              <a:rPr lang="pt-BR" dirty="0" err="1"/>
              <a:t>OO</a:t>
            </a:r>
            <a:r>
              <a:rPr lang="pt-BR" dirty="0"/>
              <a:t> são: abstração, encapsulamento, herança e polimorfismo.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3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5929CC-B1DA-430A-ACBA-7E172CC6E9B9}" type="slidenum">
              <a:rPr lang="pt-BR" smtClean="0"/>
              <a:pPr/>
              <a:t>35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2495780" y="0"/>
            <a:ext cx="7465324" cy="6858000"/>
            <a:chOff x="858709" y="80750"/>
            <a:chExt cx="7465324" cy="6858000"/>
          </a:xfrm>
        </p:grpSpPr>
        <p:sp>
          <p:nvSpPr>
            <p:cNvPr id="7" name="Retângulo 6"/>
            <p:cNvSpPr/>
            <p:nvPr/>
          </p:nvSpPr>
          <p:spPr>
            <a:xfrm>
              <a:off x="6625987" y="1895902"/>
              <a:ext cx="982639" cy="50428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r>
                <a:rPr lang="pt-BR" b="1" dirty="0"/>
                <a:t>POLIMORFISMO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904095" y="1895902"/>
              <a:ext cx="982639" cy="504284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r>
                <a:rPr lang="pt-BR" sz="2000" b="1" dirty="0"/>
                <a:t>ENCAPSULAMENTO</a:t>
              </a:r>
              <a:endParaRPr lang="pt-BR" b="1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3182203" y="1895902"/>
              <a:ext cx="982639" cy="50428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r>
                <a:rPr lang="pt-BR" b="1" dirty="0"/>
                <a:t>HERANÇA</a:t>
              </a:r>
            </a:p>
          </p:txBody>
        </p:sp>
        <p:sp>
          <p:nvSpPr>
            <p:cNvPr id="4" name="Retângulo 3"/>
            <p:cNvSpPr/>
            <p:nvPr/>
          </p:nvSpPr>
          <p:spPr>
            <a:xfrm>
              <a:off x="1460311" y="1895902"/>
              <a:ext cx="982639" cy="50428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r>
                <a:rPr lang="pt-BR" b="1" dirty="0"/>
                <a:t>ABSTRAÇÃO</a:t>
              </a:r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858709" y="80750"/>
              <a:ext cx="7465324" cy="18151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ORIENTAÇÃO</a:t>
              </a:r>
            </a:p>
            <a:p>
              <a:pPr algn="ctr"/>
              <a:r>
                <a:rPr lang="pt-BR" sz="2800" b="1" dirty="0"/>
                <a:t>A</a:t>
              </a:r>
            </a:p>
            <a:p>
              <a:pPr algn="ctr"/>
              <a:r>
                <a:rPr lang="pt-BR" sz="2800" b="1" dirty="0"/>
                <a:t>OBJETOS</a:t>
              </a:r>
            </a:p>
            <a:p>
              <a:pPr algn="ctr"/>
              <a:endParaRPr lang="pt-B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54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Habilidade de estabelecer o foco nos aspectos essenciais de um contexto qualquer, ignorando características menos importantes ou acidentais</a:t>
            </a:r>
          </a:p>
          <a:p>
            <a:r>
              <a:rPr lang="pt-BR" dirty="0"/>
              <a:t>É minimizar os detalhes para se concentrar no todo.</a:t>
            </a:r>
          </a:p>
          <a:p>
            <a:r>
              <a:rPr lang="pt-BR" dirty="0"/>
              <a:t>Detalhes são deixados de lado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651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abstração descreve as características visíveis do objeto</a:t>
            </a:r>
          </a:p>
          <a:p>
            <a:r>
              <a:rPr lang="pt-BR" dirty="0"/>
              <a:t>Tem seu foco no comportamento observável do objeto, mas não descreve como ele deve ser desenvolvido ou como ele funciona</a:t>
            </a:r>
          </a:p>
          <a:p>
            <a:r>
              <a:rPr lang="pt-BR" dirty="0"/>
              <a:t>O foco é concentrar-se no que um objeto é e no que ele faz, antes de se decidir como ele será implementado.</a:t>
            </a:r>
          </a:p>
          <a:p>
            <a:r>
              <a:rPr lang="pt-BR" dirty="0"/>
              <a:t>A abstração usa a ideia de simplificação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025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77333" y="792161"/>
            <a:ext cx="10487195" cy="5431763"/>
          </a:xfrm>
        </p:spPr>
        <p:txBody>
          <a:bodyPr>
            <a:normAutofit/>
          </a:bodyPr>
          <a:lstStyle/>
          <a:p>
            <a:r>
              <a:rPr lang="pt-BR" dirty="0"/>
              <a:t>Exemplo de abstração: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Imagine uma classe Animal, com seus atributos e métodos pré-definidos, como tempo de vida, espécie e tamanho, para os atributos, e comer, locomover, morrer, para os métodos.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Todos os animais tem isso.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87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799" y="713118"/>
            <a:ext cx="10695802" cy="5431763"/>
          </a:xfrm>
        </p:spPr>
        <p:txBody>
          <a:bodyPr>
            <a:normAutofit fontScale="92500"/>
          </a:bodyPr>
          <a:lstStyle/>
          <a:p>
            <a:pPr lvl="1"/>
            <a:r>
              <a:rPr lang="pt-BR" dirty="0"/>
              <a:t>Baseado nessa classe Animal, outras classes podem ser geradas herdando tais atributos e métodos inerentes a qualquer animal, porém adicionando-se outras especificações particulares a uma classe mais específica, como Mamíferos, Aves, Répteis.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 objeto-animal não é gerado a partir da classe Animal, e sim de suas subclasses. Nesses casos a classe Animal tem uma característica mais genérica e essencial para a criação de outras classes, isso faz dela uma classe Abstrata.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8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A5A74-2953-4EC3-B2E5-BB9478C6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5FEBDBB-EB22-4E78-8CD7-959D3AA4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são “coisas”</a:t>
            </a:r>
          </a:p>
          <a:p>
            <a:r>
              <a:rPr lang="pt-BR" dirty="0"/>
              <a:t>Eles podem ser criados, acessados, copiados, destruídos, alterados e manuseados</a:t>
            </a:r>
          </a:p>
          <a:p>
            <a:r>
              <a:rPr lang="pt-BR" dirty="0"/>
              <a:t>Exemplo de um objeto: uma CANETA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518404-99DF-4FA1-AE21-5D8C53CA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3A378F-9EBB-45BE-BFF4-01FBC357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70" y="4331053"/>
            <a:ext cx="1650294" cy="16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96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Mecanismo usado para esconder detalhes da classe que não devem ser acessados livremente.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 processo de identificação dos elementos de uma abstração que constituem sua estrutura e comportamento.“ (BOOCH, 2000)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01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77333" y="792161"/>
            <a:ext cx="10600267" cy="5431763"/>
          </a:xfrm>
        </p:spPr>
        <p:txBody>
          <a:bodyPr>
            <a:normAutofit/>
          </a:bodyPr>
          <a:lstStyle/>
          <a:p>
            <a:r>
              <a:rPr lang="pt-BR" dirty="0"/>
              <a:t>Objetivo: proteger os dados; restringir o acesso aos atributos por determinados métodos de classe.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Para o modelo de objetos, é necessário saber:</a:t>
            </a:r>
          </a:p>
          <a:p>
            <a:pPr lvl="1"/>
            <a:r>
              <a:rPr lang="pt-BR" dirty="0"/>
              <a:t>O que o objeto produz.</a:t>
            </a:r>
          </a:p>
          <a:p>
            <a:pPr lvl="1"/>
            <a:r>
              <a:rPr lang="pt-BR" dirty="0"/>
              <a:t>O que o objeto necessita para produzir.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66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77333" y="792161"/>
            <a:ext cx="10600267" cy="543176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Para dirigir é preciso saber que o carro produz movimento e precisa de combustível para funcionar. Não é necessário saber como ele funciona.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807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encapsulamento garante que a classe não seja conhecida na íntegra ou acessada livremente pelo usuário.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Ele não sabe totalmente o que há dentro do objeto, sabe apenas para que serve e quais os métodos disponíveis para a manipulação deste.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26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Benefícios do encapsulamento: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Segurança: Protege os atributos dos objetos de terem seus valores corrompidos por outros objetos;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Independência: "Escondendo" seus atributos, um objeto protege outros objetos de complicações de dependência de sua estrutura interna.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129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00266" cy="642425"/>
          </a:xfrm>
        </p:spPr>
        <p:txBody>
          <a:bodyPr>
            <a:normAutofit fontScale="90000"/>
          </a:bodyPr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0150"/>
            <a:ext cx="10600267" cy="388077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O termo polimorfismo é originário do grego e significa "muitas formas". </a:t>
            </a:r>
          </a:p>
          <a:p>
            <a:pPr algn="just"/>
            <a:r>
              <a:rPr lang="pt-BR" dirty="0"/>
              <a:t>Como sugere o nome, polimorfismo está associado em utilizar elementos de maneiras diferentes da sua especificação original ou ainda promover alterações em sua estrutura, a fim de permitir o uso diferente da originalidade do elemento de referência.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94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6864" y="803737"/>
            <a:ext cx="10642633" cy="46384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Polimorfismo está ligado diretamente à herança de classes.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Uma classe com seus atributos e métodos pode gerar por herança outras classe e métodos com ajustes em sua estrutura ou não, porém o fato determinante do polimorfismo é a utilização da classe de referência ou de seus métodos, de uma maneira diferente da original.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26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870155"/>
            <a:ext cx="10600267" cy="517120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das formas de implementar o polimorfismo é por meio de uma classe abstrata, cujos métodos são declarados mas não são definidos na íntegra.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Através de classes que herdam, esses métodos são então definidos.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23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0255" y="980718"/>
            <a:ext cx="10769242" cy="3880773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Polimorfismo também é caracterizado quando duas ou mais classes tenham métodos com o mesmo nome, de forma que uma função possa utilizar um objeto de qualquer uma das classes polimórficas, sem a necessidade de tratar de forma diferenciada, conforme a classe do objeto.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92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15926"/>
            <a:ext cx="10600268" cy="5437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Vejamos um exemplo na computação: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Imagine um método de uma classe abstrata responsável em receber dois números e retornar uma operação matemática entre eles.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Dessa classe abstrata são geradas outras classes concretas e cada uma realiza uma operação diferente.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DE16783-52D4-4AB2-9976-793094B4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Caneta é um objeto com finalidade específica. </a:t>
            </a:r>
          </a:p>
          <a:p>
            <a:r>
              <a:rPr lang="pt-BR" dirty="0"/>
              <a:t>Canetas são fabricadas seguindo especificações rígidas de como produzi-las (isso são as classes, que servem de modelo para os objetos). </a:t>
            </a:r>
          </a:p>
          <a:p>
            <a:r>
              <a:rPr lang="pt-BR" dirty="0"/>
              <a:t>Podem ser de cores diferentes, tamanho, do tipo pena, esferográficas, hidrográficas, mas ainda assim é um objeto da classe canetas. </a:t>
            </a:r>
          </a:p>
          <a:p>
            <a:r>
              <a:rPr lang="pt-BR" dirty="0"/>
              <a:t>Para fabricá-las, segundo seu tipo, é necessário antes determinar seu modelo. Isso determina de qual classe esse objeto será derivado.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36C778-FDDF-4B98-9D82-776324E2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22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15926"/>
            <a:ext cx="10600268" cy="5437390"/>
          </a:xfrm>
        </p:spPr>
        <p:txBody>
          <a:bodyPr>
            <a:norm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Esse é um tipo simples de polimorfismo, portanto, “o polimorfismo indica o princípio de que o comportamento pode variar com base no tipo real de um objeto” (HORSTMANN, 2008, p. 386).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92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4918" y="700547"/>
            <a:ext cx="10782163" cy="545690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Agora, outros exemplos mais genéricos: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Um cavalo não nasceu originalmente para servir de montaria, para corridas, puxar carroças, transporte de cargas, mas pode fazer essas e várias outras coisas e, mesmo assim, independente do que ele faça, continua sendo um cavalo.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 pode ser usado de muitas formas.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é um princípio do polimorfismo.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48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1164" y="706055"/>
            <a:ext cx="10549672" cy="21403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dirty="0"/>
              <a:t>A partir de uma figura geométrica da classe Quadrilátero, podemos rapidamente, com mínimos ajustes, formar retângulos, quadrados, losangos, paralelogramos, trapézio etc.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F3DA4E-E64A-4E72-9F76-F31E387F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64" y="3450087"/>
            <a:ext cx="10549672" cy="172005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5929CC-B1DA-430A-ACBA-7E172CC6E9B9}" type="slidenum"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52</a:t>
            </a:fld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36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QUIZIZZ: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hlinkClick r:id="rId2"/>
              </a:rPr>
              <a:t>https://quizizz.com/join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778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Exercício:</a:t>
            </a:r>
          </a:p>
          <a:p>
            <a:pPr marL="0" indent="0" algn="just">
              <a:buNone/>
            </a:pPr>
            <a:r>
              <a:rPr lang="pt-B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Estudo de caso: Aeroporto</a:t>
            </a:r>
          </a:p>
          <a:p>
            <a:pPr marL="0" indent="0" algn="just">
              <a:buNone/>
            </a:pPr>
            <a:endParaRPr lang="pt-B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Aviões fazem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aeroportos 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sempre entre dois aeroportos(origem e destino).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um número que o identifica.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um número variável de pistas, terminais e hangares, mas deve, obrigatoriamente, possuir ao menos uma pista e uma torre de controle. Cada avião, aeroporto, pista, terminal e torre de controle devem possuir um número único de identificação para que possa haver o tráfego aéreo. 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Alguns hangares são utilizados para estacionamento e outros para manutenção das aeronaves.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avião pode ser considerado como sendo de asa fixa ou helicóptero.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características de cada aparelho são diferentes, como por exemplo: </a:t>
            </a:r>
          </a:p>
          <a:p>
            <a:pPr lvl="1"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helicóptero não necessita de pista para pousar ou decolar. Entretanto, também possuem características semelhantes, como por exemplo: </a:t>
            </a:r>
          </a:p>
          <a:p>
            <a:pPr marL="1329834" lvl="2" indent="-171450"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necessitam de pilotos, utilizam combustível e possuem motor. Dependendo do tipo de aeronave, pode haver também a necessidade de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co-piloto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/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transportam passageiros e todos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registrados numa base central que pode ser acessada por todos os aeroportos.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Radares que fazem parte da torre de controle.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torre de controle, deve existir ao menos um controlador, sendo que em aeroportos maiores e mais movimentados, o número pode ser muito maior.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35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pilotos podem solicitar à torre de controle, através de seus controladores, os procedimentos de Pouso ou de decolagem.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ambos os casos,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ser colocados em listas de espera.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pousos, Caso o aeroporto não possua condições para receber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controlador pode solicitar uma relação de aeroportos abertos e dirigir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um aeroporto alternativo.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administração deve manter o cadastro de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pode também localizar os aviões que estiverem em solo, no aeroporto.</a:t>
            </a:r>
          </a:p>
          <a:p>
            <a:pPr indent="449580"/>
            <a:r>
              <a:rPr lang="pt-BR" sz="17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caso de pouso, o piloto entra em contato com o controlador e solicita os procedimentos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controlador solicita ao sistema que informe os procedimentos de pouso para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cujo número foi fornecido pelo piloto.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solicita que 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informe os dados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 parte dos atributos do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informações do tipo de avião. Assim sendo o objeto solicita ao objeto Avião as características físicas da aeronave.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são repassadas à interface que, de posse desses dados,  solicita ao objeto Pista as informações sobre a pista adequada ao tipo de aeronave.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Ocorre, entretanto, que as condições climáticas e outros fatores físicos podem influenciar no tipo de pista a ser utilizada.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Desse modo, o objeto Pista necessita informações do Radar para que seja escolhida a pista adequada.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obtidas são repassadas à interface e o controlador informa ao piloto os procedimentos de pouso.    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9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098045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6748" y="1859376"/>
            <a:ext cx="6445046" cy="2535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FB2E9-6A29-4D9E-A8F6-2378CDB4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A94A1-9AFA-4D4A-8F89-4CC41DA9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Como os objetos são criados?</a:t>
            </a:r>
          </a:p>
          <a:p>
            <a:pPr lvl="1"/>
            <a:r>
              <a:rPr lang="pt-BR" dirty="0"/>
              <a:t>Quando as classes são escritas, elas podem ser chamadas para que objetos sejam criados</a:t>
            </a:r>
          </a:p>
          <a:p>
            <a:pPr lvl="1"/>
            <a:r>
              <a:rPr lang="pt-BR" dirty="0"/>
              <a:t>Isso é instanciar uma classe ou instanciar um objeto</a:t>
            </a:r>
          </a:p>
          <a:p>
            <a:r>
              <a:rPr lang="pt-BR" dirty="0"/>
              <a:t>Instanciar um objeto é criar fisicamente uma representação concreta da classe à qual ele pertence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D68C57-9996-4545-A493-4A1BA4F6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01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DC85794-0D8E-4544-B503-EAD2F8AB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Vejamos o exemplo de um táxi:</a:t>
            </a:r>
          </a:p>
          <a:p>
            <a:pPr lvl="1"/>
            <a:r>
              <a:rPr lang="pt-BR" dirty="0"/>
              <a:t>Considere uma classe chamada Meio de Transporte e um objeto gerado a partir dessa classe, chamado táxi.</a:t>
            </a:r>
          </a:p>
          <a:p>
            <a:pPr lvl="1"/>
            <a:r>
              <a:rPr lang="pt-BR" dirty="0"/>
              <a:t>Para que o objeto taxi seja criado, precisamos instanciar o objeto chamando sua classe: Meio de Transporte gera táxi.</a:t>
            </a:r>
          </a:p>
          <a:p>
            <a:pPr lvl="1"/>
            <a:r>
              <a:rPr lang="pt-BR" dirty="0"/>
              <a:t>Assim que o objeto táxi é gerado temos então a instância de sua classe.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79F0B9C-F7E1-494A-B982-80612720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73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9E7DAF-769C-4D24-B5DA-27ABEB7952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83925" y="6400800"/>
            <a:ext cx="1108075" cy="320675"/>
          </a:xfrm>
        </p:spPr>
        <p:txBody>
          <a:bodyPr/>
          <a:lstStyle/>
          <a:p>
            <a:fld id="{EE5929CC-B1DA-430A-ACBA-7E172CC6E9B9}" type="slidenum">
              <a:rPr lang="pt-BR" smtClean="0"/>
              <a:t>8</a:t>
            </a:fld>
            <a:endParaRPr lang="pt-BR"/>
          </a:p>
        </p:txBody>
      </p:sp>
      <p:grpSp>
        <p:nvGrpSpPr>
          <p:cNvPr id="5" name="Grupo 10">
            <a:extLst>
              <a:ext uri="{FF2B5EF4-FFF2-40B4-BE49-F238E27FC236}">
                <a16:creationId xmlns:a16="http://schemas.microsoft.com/office/drawing/2014/main" id="{5508E8D3-72C2-4DDA-AA0C-39EC92EB2284}"/>
              </a:ext>
            </a:extLst>
          </p:cNvPr>
          <p:cNvGrpSpPr/>
          <p:nvPr/>
        </p:nvGrpSpPr>
        <p:grpSpPr>
          <a:xfrm>
            <a:off x="1032402" y="736979"/>
            <a:ext cx="9052502" cy="6021985"/>
            <a:chOff x="254785" y="791570"/>
            <a:chExt cx="7558261" cy="602198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8D5B01E-82AC-4D5F-AE95-839BAAC64776}"/>
                </a:ext>
              </a:extLst>
            </p:cNvPr>
            <p:cNvSpPr txBox="1"/>
            <p:nvPr/>
          </p:nvSpPr>
          <p:spPr>
            <a:xfrm>
              <a:off x="750627" y="79157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CLASSE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7A1A067-641E-433C-9687-F1AE23161923}"/>
                </a:ext>
              </a:extLst>
            </p:cNvPr>
            <p:cNvSpPr txBox="1"/>
            <p:nvPr/>
          </p:nvSpPr>
          <p:spPr>
            <a:xfrm>
              <a:off x="3054142" y="79157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SUBCLASSE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AE4D505-BC51-49B3-816D-9558E705AC4A}"/>
                </a:ext>
              </a:extLst>
            </p:cNvPr>
            <p:cNvSpPr txBox="1"/>
            <p:nvPr/>
          </p:nvSpPr>
          <p:spPr>
            <a:xfrm>
              <a:off x="5832145" y="791570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ATRIBUTOS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331C05E-E293-48CA-B66C-08417763B6C6}"/>
                </a:ext>
              </a:extLst>
            </p:cNvPr>
            <p:cNvSpPr txBox="1"/>
            <p:nvPr/>
          </p:nvSpPr>
          <p:spPr>
            <a:xfrm>
              <a:off x="254785" y="3444879"/>
              <a:ext cx="2086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MeioDeTransporte</a:t>
              </a:r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28E1D66-4310-4078-BEDA-3EAD7252CE1D}"/>
                </a:ext>
              </a:extLst>
            </p:cNvPr>
            <p:cNvSpPr txBox="1"/>
            <p:nvPr/>
          </p:nvSpPr>
          <p:spPr>
            <a:xfrm>
              <a:off x="3381154" y="1782886"/>
              <a:ext cx="915635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Taxi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 err="1"/>
                <a:t>Onibus</a:t>
              </a:r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Metrô</a:t>
              </a:r>
            </a:p>
          </p:txBody>
        </p:sp>
        <p:sp>
          <p:nvSpPr>
            <p:cNvPr id="11" name="Chave esquerda 7">
              <a:extLst>
                <a:ext uri="{FF2B5EF4-FFF2-40B4-BE49-F238E27FC236}">
                  <a16:creationId xmlns:a16="http://schemas.microsoft.com/office/drawing/2014/main" id="{FAA74097-8A27-4E89-865D-6F6D551C32CB}"/>
                </a:ext>
              </a:extLst>
            </p:cNvPr>
            <p:cNvSpPr/>
            <p:nvPr/>
          </p:nvSpPr>
          <p:spPr>
            <a:xfrm>
              <a:off x="2635428" y="1397292"/>
              <a:ext cx="406476" cy="5416263"/>
            </a:xfrm>
            <a:prstGeom prst="leftBrace">
              <a:avLst>
                <a:gd name="adj1" fmla="val 8333"/>
                <a:gd name="adj2" fmla="val 42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C149A32-9E49-424C-BB69-32C5545197A3}"/>
                </a:ext>
              </a:extLst>
            </p:cNvPr>
            <p:cNvSpPr txBox="1"/>
            <p:nvPr/>
          </p:nvSpPr>
          <p:spPr>
            <a:xfrm>
              <a:off x="5108959" y="1359804"/>
              <a:ext cx="27040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matrícula AB1234</a:t>
              </a:r>
            </a:p>
            <a:p>
              <a:pPr algn="ctr"/>
              <a:r>
                <a:rPr lang="pt-BR" dirty="0"/>
                <a:t>matrícula CD5678</a:t>
              </a:r>
            </a:p>
            <a:p>
              <a:pPr algn="ctr"/>
              <a:r>
                <a:rPr lang="pt-BR" dirty="0"/>
                <a:t>matrícula EF9012</a:t>
              </a:r>
            </a:p>
            <a:p>
              <a:pPr algn="ctr"/>
              <a:r>
                <a:rPr lang="pt-BR" dirty="0"/>
                <a:t>matrícula GH6739</a:t>
              </a:r>
            </a:p>
          </p:txBody>
        </p:sp>
        <p:sp>
          <p:nvSpPr>
            <p:cNvPr id="13" name="Chave esquerda 9">
              <a:extLst>
                <a:ext uri="{FF2B5EF4-FFF2-40B4-BE49-F238E27FC236}">
                  <a16:creationId xmlns:a16="http://schemas.microsoft.com/office/drawing/2014/main" id="{5B259D81-BE7E-414C-8BEC-D19D8110B030}"/>
                </a:ext>
              </a:extLst>
            </p:cNvPr>
            <p:cNvSpPr/>
            <p:nvPr/>
          </p:nvSpPr>
          <p:spPr>
            <a:xfrm>
              <a:off x="4836935" y="1348280"/>
              <a:ext cx="406476" cy="1636770"/>
            </a:xfrm>
            <a:prstGeom prst="leftBrace">
              <a:avLst>
                <a:gd name="adj1" fmla="val 8333"/>
                <a:gd name="adj2" fmla="val 3866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E1BDF854-2935-4793-90CA-53E0C010C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90" y="4352459"/>
            <a:ext cx="2219179" cy="14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CBDD7-5960-4016-9B43-5D41BAB2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b="0" dirty="0"/>
            </a:br>
            <a:r>
              <a:rPr lang="pt-BR" b="0" dirty="0"/>
              <a:t> </a:t>
            </a:r>
            <a:r>
              <a:rPr lang="pt-BR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2550A-4FF2-44DB-96A5-3FF1795A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Um atributo é um elemento que dá característica a um objeto. Pensando em um veículo como um objeto, a cor, o ano, a marca, o valor, são os seus atributos. </a:t>
            </a:r>
          </a:p>
          <a:p>
            <a:r>
              <a:rPr lang="pt-BR" dirty="0"/>
              <a:t>Eles podem ser comparados com variáveis, criadas segundo seu tipo e abrangência de atuação.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AFC260-AF22-4965-A835-4E97C742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4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9AB4AF8-39C4-4B0F-B5E3-05CC38D52CD8}" vid="{70121B12-E0D1-4DBD-9452-1F39DF52EB2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2236</TotalTime>
  <Words>2991</Words>
  <Application>Microsoft Office PowerPoint</Application>
  <PresentationFormat>Widescreen</PresentationFormat>
  <Paragraphs>310</Paragraphs>
  <Slides>57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Century Gothic</vt:lpstr>
      <vt:lpstr>Verdana</vt:lpstr>
      <vt:lpstr>Tema1</vt:lpstr>
      <vt:lpstr>Programação  Orientada a Objetos</vt:lpstr>
      <vt:lpstr>Apresentação do PowerPoint</vt:lpstr>
      <vt:lpstr>  Classes; Instância; Atributos; Métodos e mensagens; </vt:lpstr>
      <vt:lpstr>Classes e Objetos</vt:lpstr>
      <vt:lpstr>Apresentação do PowerPoint</vt:lpstr>
      <vt:lpstr>Instância</vt:lpstr>
      <vt:lpstr>Apresentação do PowerPoint</vt:lpstr>
      <vt:lpstr>Apresentação do PowerPoint</vt:lpstr>
      <vt:lpstr>  Atributos</vt:lpstr>
      <vt:lpstr>Apresentação do PowerPoint</vt:lpstr>
      <vt:lpstr>  Métodos</vt:lpstr>
      <vt:lpstr>Apresentação do PowerPoint</vt:lpstr>
      <vt:lpstr>Apresentação do PowerPoint</vt:lpstr>
      <vt:lpstr>Mensagens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Operações</vt:lpstr>
      <vt:lpstr>Apresentação do PowerPoint</vt:lpstr>
      <vt:lpstr>Motivações da Orientação a Objetos</vt:lpstr>
      <vt:lpstr>Apresentação do PowerPoint</vt:lpstr>
      <vt:lpstr>Benefícios da POO</vt:lpstr>
      <vt:lpstr>Mensagem</vt:lpstr>
      <vt:lpstr>Apresentação do PowerPoint</vt:lpstr>
      <vt:lpstr>Modelo de Objetos, Abstração e Encapsulamento</vt:lpstr>
      <vt:lpstr>Apresentação do PowerPoint</vt:lpstr>
      <vt:lpstr>Abstração</vt:lpstr>
      <vt:lpstr>Apresentação do PowerPoint</vt:lpstr>
      <vt:lpstr>Apresentação do PowerPoint</vt:lpstr>
      <vt:lpstr>Apresentação do PowerPoint</vt:lpstr>
      <vt:lpstr>Encapsulamento</vt:lpstr>
      <vt:lpstr>Apresentação do PowerPoint</vt:lpstr>
      <vt:lpstr>Apresentação do PowerPoint</vt:lpstr>
      <vt:lpstr>Apresentação do PowerPoint</vt:lpstr>
      <vt:lpstr>Apresentação do PowerPoint</vt:lpstr>
      <vt:lpstr>Polimorfismo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299</cp:revision>
  <dcterms:created xsi:type="dcterms:W3CDTF">2015-08-09T04:39:01Z</dcterms:created>
  <dcterms:modified xsi:type="dcterms:W3CDTF">2023-01-20T16:03:43Z</dcterms:modified>
</cp:coreProperties>
</file>