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5"/>
  </p:notesMasterIdLst>
  <p:sldIdLst>
    <p:sldId id="256" r:id="rId2"/>
    <p:sldId id="507" r:id="rId3"/>
    <p:sldId id="526" r:id="rId4"/>
    <p:sldId id="525" r:id="rId5"/>
    <p:sldId id="524" r:id="rId6"/>
    <p:sldId id="523" r:id="rId7"/>
    <p:sldId id="527" r:id="rId8"/>
    <p:sldId id="528" r:id="rId9"/>
    <p:sldId id="529" r:id="rId10"/>
    <p:sldId id="545" r:id="rId11"/>
    <p:sldId id="546" r:id="rId12"/>
    <p:sldId id="547" r:id="rId13"/>
    <p:sldId id="548" r:id="rId14"/>
    <p:sldId id="549" r:id="rId15"/>
    <p:sldId id="530" r:id="rId16"/>
    <p:sldId id="532" r:id="rId17"/>
    <p:sldId id="533" r:id="rId18"/>
    <p:sldId id="531" r:id="rId19"/>
    <p:sldId id="534" r:id="rId20"/>
    <p:sldId id="550" r:id="rId21"/>
    <p:sldId id="551" r:id="rId22"/>
    <p:sldId id="552" r:id="rId23"/>
    <p:sldId id="553" r:id="rId24"/>
    <p:sldId id="554" r:id="rId25"/>
    <p:sldId id="555" r:id="rId26"/>
    <p:sldId id="522" r:id="rId27"/>
    <p:sldId id="594" r:id="rId28"/>
    <p:sldId id="595" r:id="rId29"/>
    <p:sldId id="560" r:id="rId30"/>
    <p:sldId id="561" r:id="rId31"/>
    <p:sldId id="562" r:id="rId32"/>
    <p:sldId id="314" r:id="rId33"/>
    <p:sldId id="312" r:id="rId34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1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8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3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34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4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4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8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8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5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2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0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466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36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82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641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330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848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279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501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10180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54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11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9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</a:t>
            </a:r>
            <a:r>
              <a:rPr lang="pt-BR"/>
              <a:t>. Wilson </a:t>
            </a:r>
            <a:r>
              <a:rPr lang="pt-BR" dirty="0"/>
              <a:t>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FC2E7-E08E-4021-B21A-4352CB64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programa que acabamos de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6514F-BB70-470B-A298-589A5F1C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 que só o atributo </a:t>
            </a:r>
            <a:r>
              <a:rPr lang="pt-BR" b="1" dirty="0"/>
              <a:t>id </a:t>
            </a:r>
            <a:r>
              <a:rPr lang="pt-BR" dirty="0"/>
              <a:t>foi declarado como </a:t>
            </a:r>
            <a:r>
              <a:rPr lang="pt-BR" dirty="0" err="1"/>
              <a:t>protected</a:t>
            </a:r>
            <a:r>
              <a:rPr lang="pt-BR" dirty="0"/>
              <a:t>, os demais foram declarados como o modificador de acesso </a:t>
            </a:r>
            <a:r>
              <a:rPr lang="pt-BR" dirty="0" err="1"/>
              <a:t>private</a:t>
            </a:r>
            <a:r>
              <a:rPr lang="pt-BR" dirty="0"/>
              <a:t>. </a:t>
            </a:r>
          </a:p>
          <a:p>
            <a:r>
              <a:rPr lang="pt-BR" dirty="0"/>
              <a:t>Perceba que o atributo </a:t>
            </a:r>
            <a:r>
              <a:rPr lang="pt-BR" b="1" dirty="0"/>
              <a:t>id </a:t>
            </a:r>
            <a:r>
              <a:rPr lang="pt-BR" dirty="0"/>
              <a:t>está sendo acessado livremente após a instância do objeto </a:t>
            </a:r>
            <a:r>
              <a:rPr lang="pt-BR" b="1" dirty="0"/>
              <a:t>pessoa1: </a:t>
            </a:r>
            <a:endParaRPr lang="pt-BR" dirty="0"/>
          </a:p>
          <a:p>
            <a:pPr lvl="1"/>
            <a:r>
              <a:rPr lang="pt-BR" dirty="0"/>
              <a:t>pessoa1.id=5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2ED9F-70D2-4939-9A8A-BFF8477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2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ED34861-8F8B-4ACA-843B-2D7613FE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demais atributos isso não é possível, pois foram encapsulados com a forma mais restritiva (</a:t>
            </a:r>
            <a:r>
              <a:rPr lang="pt-BR" dirty="0" err="1"/>
              <a:t>private</a:t>
            </a:r>
            <a:r>
              <a:rPr lang="pt-BR" dirty="0"/>
              <a:t>). Para receberem ou retornarem dados, só é possível por intermédio dos métodos de acesso set e </a:t>
            </a:r>
            <a:r>
              <a:rPr lang="pt-BR" dirty="0" err="1"/>
              <a:t>get</a:t>
            </a:r>
            <a:r>
              <a:rPr lang="pt-BR" dirty="0"/>
              <a:t> correspondentes a cada atributo. </a:t>
            </a:r>
          </a:p>
          <a:p>
            <a:pPr lvl="1"/>
            <a:r>
              <a:rPr lang="pt-BR" dirty="0"/>
              <a:t>pessoa1.setNome("Lucas");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B079EE-D874-49A3-B959-1BAF5E7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92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583B504-6525-4D43-8F58-87D639C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nos métodos do tipo set se há a necessidade de argumentos, que são elementos que receberão os dados passados como parâmetro pelo programa que chamou o método. O </a:t>
            </a:r>
            <a:r>
              <a:rPr lang="pt-BR" dirty="0" err="1"/>
              <a:t>void</a:t>
            </a:r>
            <a:r>
              <a:rPr lang="pt-BR" dirty="0"/>
              <a:t> é utilizado, visto que nenhum desses métodos retornou quaisquer valores ao programa. 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</a:t>
            </a:r>
            <a:r>
              <a:rPr lang="pt-BR" dirty="0"/>
              <a:t>) {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F00FA1-DF8E-4180-B581-3A800F67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07C888D-AEDD-42CF-930C-473AEF47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nos métodos do tipo </a:t>
            </a:r>
            <a:r>
              <a:rPr lang="pt-BR" dirty="0" err="1"/>
              <a:t>get</a:t>
            </a:r>
            <a:r>
              <a:rPr lang="pt-BR" dirty="0"/>
              <a:t> não existe qualquer parâmetro nos parênteses, pois esses métodos apenas retornaram dados conforme foram encontrados nos atributos. Diferentemente dos métodos set, deve ser informado qual o tipo de dados que será retornado, nesse caso, </a:t>
            </a:r>
            <a:r>
              <a:rPr lang="pt-BR" dirty="0" err="1"/>
              <a:t>String</a:t>
            </a:r>
            <a:r>
              <a:rPr lang="pt-BR" dirty="0"/>
              <a:t>, 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getPai</a:t>
            </a:r>
            <a:r>
              <a:rPr lang="pt-BR" dirty="0"/>
              <a:t>() {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B22F63-D11F-4CAA-9241-DE73F8B6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6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A22F2F8-7610-41BD-8E26-9417E908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setAtivo</a:t>
            </a:r>
            <a:r>
              <a:rPr lang="pt-BR" dirty="0"/>
              <a:t> é do tipo </a:t>
            </a:r>
            <a:r>
              <a:rPr lang="pt-BR" dirty="0" err="1"/>
              <a:t>boolean</a:t>
            </a:r>
            <a:r>
              <a:rPr lang="pt-BR" dirty="0"/>
              <a:t>, no qual podemos atribuir os valores lógicos </a:t>
            </a:r>
            <a:r>
              <a:rPr lang="pt-BR" dirty="0" err="1"/>
              <a:t>true</a:t>
            </a:r>
            <a:r>
              <a:rPr lang="pt-BR" dirty="0"/>
              <a:t> ou false. </a:t>
            </a:r>
          </a:p>
          <a:p>
            <a:pPr lvl="1"/>
            <a:r>
              <a:rPr lang="pt-BR" dirty="0"/>
              <a:t>pessoa1.setAtivo(</a:t>
            </a:r>
            <a:r>
              <a:rPr lang="pt-BR" dirty="0" err="1"/>
              <a:t>true</a:t>
            </a:r>
            <a:r>
              <a:rPr lang="pt-BR" dirty="0"/>
              <a:t>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BAEE3C-6523-4300-86E3-D3D660C2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1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herança e 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implementar os conceitos de herança, criamos uma classe filha acrescentando a palavra </a:t>
            </a:r>
            <a:r>
              <a:rPr lang="pt-BR" dirty="0" err="1"/>
              <a:t>extends</a:t>
            </a:r>
            <a:r>
              <a:rPr lang="pt-BR" dirty="0"/>
              <a:t>;</a:t>
            </a:r>
          </a:p>
          <a:p>
            <a:r>
              <a:rPr lang="pt-BR" dirty="0"/>
              <a:t>Em seguida devemos colocar o nome da classe mãe (superclasse), que servirá de referência para a criação das nossas subclasses.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3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Primeiramente crie o projeto </a:t>
            </a:r>
            <a:r>
              <a:rPr lang="pt-BR" dirty="0" err="1"/>
              <a:t>Matematica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Matematica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426773" lvl="1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args</a:t>
            </a:r>
            <a:r>
              <a:rPr lang="pt-BR" dirty="0"/>
              <a:t>[]) </a:t>
            </a:r>
          </a:p>
          <a:p>
            <a:pPr marL="426773" lvl="1" indent="0">
              <a:buNone/>
            </a:pPr>
            <a:r>
              <a:rPr lang="pt-BR" dirty="0"/>
              <a:t>{ </a:t>
            </a:r>
          </a:p>
          <a:p>
            <a:pPr marL="426773" lvl="1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Matematica.mostrarCalculo</a:t>
            </a:r>
            <a:r>
              <a:rPr lang="pt-BR" dirty="0">
                <a:solidFill>
                  <a:srgbClr val="FF0000"/>
                </a:solidFill>
              </a:rPr>
              <a:t>(new Soma(), 5, 5);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	 </a:t>
            </a:r>
            <a:r>
              <a:rPr lang="pt-BR" dirty="0" err="1">
                <a:solidFill>
                  <a:srgbClr val="FF0000"/>
                </a:solidFill>
              </a:rPr>
              <a:t>Matematica.mostrarCalculo</a:t>
            </a:r>
            <a:r>
              <a:rPr lang="pt-BR" dirty="0">
                <a:solidFill>
                  <a:srgbClr val="FF0000"/>
                </a:solidFill>
              </a:rPr>
              <a:t>(new </a:t>
            </a:r>
            <a:r>
              <a:rPr lang="pt-BR" dirty="0" err="1">
                <a:solidFill>
                  <a:srgbClr val="FF0000"/>
                </a:solidFill>
              </a:rPr>
              <a:t>Subtracao</a:t>
            </a:r>
            <a:r>
              <a:rPr lang="pt-BR" dirty="0">
                <a:solidFill>
                  <a:srgbClr val="FF0000"/>
                </a:solidFill>
              </a:rPr>
              <a:t>(), 5,2); </a:t>
            </a:r>
          </a:p>
          <a:p>
            <a:pPr marL="426773" lvl="1" indent="0">
              <a:buNone/>
            </a:pPr>
            <a:r>
              <a:rPr lang="pt-BR" dirty="0"/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5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static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mostrarCalculo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(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</a:t>
            </a:r>
            <a:r>
              <a:rPr lang="pt-BR" sz="2400" dirty="0">
                <a:solidFill>
                  <a:srgbClr val="FF0000"/>
                </a:solidFill>
              </a:rPr>
              <a:t>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{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	</a:t>
            </a: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("O resultado é: " + </a:t>
            </a:r>
            <a:r>
              <a:rPr lang="pt-BR" sz="2400" dirty="0" err="1">
                <a:solidFill>
                  <a:srgbClr val="FF0000"/>
                </a:solidFill>
              </a:rPr>
              <a:t>operacao.calcular</a:t>
            </a:r>
            <a:r>
              <a:rPr lang="pt-BR" sz="2400" dirty="0">
                <a:solidFill>
                  <a:srgbClr val="FF0000"/>
                </a:solidFill>
              </a:rPr>
              <a:t>(x, y));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 }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7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</a:t>
            </a:r>
            <a:r>
              <a:rPr lang="pt-BR" sz="2400" dirty="0" err="1"/>
              <a:t>OperacaoMatematica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abstract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OperacaoMatematica</a:t>
            </a:r>
            <a:r>
              <a:rPr lang="pt-BR" sz="2400" dirty="0"/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abstract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y);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2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Soma: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err="1"/>
              <a:t>class</a:t>
            </a:r>
            <a:r>
              <a:rPr lang="pt-BR" sz="2400" dirty="0"/>
              <a:t> Soma </a:t>
            </a:r>
            <a:r>
              <a:rPr lang="pt-BR" sz="2400" dirty="0" err="1">
                <a:solidFill>
                  <a:srgbClr val="FF0000"/>
                </a:solidFill>
              </a:rPr>
              <a:t>extends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x+y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} 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 sets e </a:t>
            </a:r>
            <a:r>
              <a:rPr lang="pt-BR" dirty="0" err="1"/>
              <a:t>gets</a:t>
            </a:r>
            <a:r>
              <a:rPr lang="pt-BR" dirty="0"/>
              <a:t> são usados para ter acesso a atributos do tipo privativos, que impedem uma atribuição ou acessos convencionais.</a:t>
            </a:r>
          </a:p>
          <a:p>
            <a:r>
              <a:rPr lang="pt-BR" dirty="0"/>
              <a:t>Vejamos um exemplo:</a:t>
            </a:r>
          </a:p>
          <a:p>
            <a:pPr lvl="1"/>
            <a:r>
              <a:rPr lang="pt-BR" dirty="0"/>
              <a:t>Crie o projeto a seguir com o nome </a:t>
            </a:r>
            <a:r>
              <a:rPr lang="pt-BR" dirty="0" err="1"/>
              <a:t>ProgSetGet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1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Subtração: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Subtracao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extends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x-y;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} 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20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74C18F0-E329-4BC6-9999-5D7078C8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programa que acabamos de ver, o polimorfismo se caracteriza pelo método calcular(), que realiza duas operações diferentes e, em vez de criarmos um método para cada operação, foi usado o mesmo método, assim como o método </a:t>
            </a:r>
            <a:r>
              <a:rPr lang="pt-BR" dirty="0" err="1"/>
              <a:t>mostrarCalculo</a:t>
            </a:r>
            <a:r>
              <a:rPr lang="pt-BR" dirty="0"/>
              <a:t>(), que também se comporta de forma diferente dependendo do parâmetro recebido, se transformará em exibição de soma ou subtração.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88378F-4C2E-4BCC-9277-BB84B25F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FB8F8-6E1D-42E9-B334-32F2E068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 e Concretas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260AF-4189-4DEC-B926-DA39C7F9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Perceba no programa, que a classe </a:t>
            </a:r>
            <a:r>
              <a:rPr lang="pt-BR" dirty="0" err="1"/>
              <a:t>OperacaoMatematica</a:t>
            </a:r>
            <a:r>
              <a:rPr lang="pt-BR" dirty="0"/>
              <a:t> é do tipo abstract. Isso quer dizer que nenhum objeto será criado dessa classe, mas sim das classes que a herdaram. </a:t>
            </a:r>
          </a:p>
          <a:p>
            <a:r>
              <a:rPr lang="pt-BR" dirty="0"/>
              <a:t>Essa classe até poderia ser do tipo concreta, como são as classes Soma e Subtração, porém não se justifica por causa do fato que nenhum objeto será criado diretamente dessa classe.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C919D8-4B0F-402C-AA49-20166FF7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59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064588-C06D-4867-AE53-B809608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método calcular() também é do tipo abstract e, sendo assim, não pode ser implementado totalmente, cabendo essa atribuição às heranças. </a:t>
            </a:r>
          </a:p>
          <a:p>
            <a:r>
              <a:rPr lang="pt-BR" dirty="0"/>
              <a:t>No entanto, pode haver uma classe abstrata e seus métodos do tipo concreto. </a:t>
            </a:r>
          </a:p>
          <a:p>
            <a:r>
              <a:rPr lang="pt-BR" dirty="0"/>
              <a:t>Exemplo: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6CD4E6-B225-4B29-8B55-D07553BB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8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2A628FC-2204-415D-90A3-5DF673A0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abstract </a:t>
            </a: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426773" lvl="1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public double calcular(double x, double y){ </a:t>
            </a:r>
          </a:p>
          <a:p>
            <a:pPr marL="853546" lvl="2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return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x+y</a:t>
            </a:r>
            <a:r>
              <a:rPr lang="pt-BR" sz="1800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Soma </a:t>
            </a:r>
            <a:r>
              <a:rPr lang="pt-BR" sz="1800" dirty="0" err="1">
                <a:solidFill>
                  <a:srgbClr val="FF0000"/>
                </a:solidFill>
              </a:rPr>
              <a:t>extends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Subtracao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extends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426773" lvl="1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public double calcular(double x, double y) { </a:t>
            </a:r>
          </a:p>
          <a:p>
            <a:pPr marL="853546" lvl="2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return</a:t>
            </a:r>
            <a:r>
              <a:rPr lang="pt-BR" sz="1800" dirty="0">
                <a:solidFill>
                  <a:srgbClr val="FF0000"/>
                </a:solidFill>
              </a:rPr>
              <a:t> x-y; </a:t>
            </a:r>
          </a:p>
          <a:p>
            <a:pPr marL="426773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3BD5AB-BC4E-4337-85D0-B24B53B1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6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354DF8-458A-4B84-B647-4EED3885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exemplo, vemos a classe abstrata </a:t>
            </a:r>
            <a:r>
              <a:rPr lang="pt-BR" dirty="0" err="1"/>
              <a:t>OperacaoMatematica</a:t>
            </a:r>
            <a:r>
              <a:rPr lang="pt-BR" dirty="0"/>
              <a:t>, mas o seu método calcular é do tipo concreto. </a:t>
            </a:r>
          </a:p>
          <a:p>
            <a:r>
              <a:rPr lang="pt-BR" dirty="0"/>
              <a:t>A classe Soma, dessa vez, não tem nenhum método e herdará totalmente a classe mãe. </a:t>
            </a:r>
          </a:p>
          <a:p>
            <a:r>
              <a:rPr lang="pt-BR" dirty="0"/>
              <a:t>Já a classe </a:t>
            </a:r>
            <a:r>
              <a:rPr lang="pt-BR" dirty="0" err="1"/>
              <a:t>Subtracao</a:t>
            </a:r>
            <a:r>
              <a:rPr lang="pt-BR" dirty="0"/>
              <a:t> está redesenhando o método calcular().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0D4918-8F16-44B4-8D6F-527ADB1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C504B-CEBD-4688-B237-2FED7DA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Acrescente duas operações ao projeto </a:t>
            </a:r>
            <a:r>
              <a:rPr lang="pt-BR" dirty="0" err="1"/>
              <a:t>OperacaoMatemática</a:t>
            </a:r>
            <a:r>
              <a:rPr lang="pt-BR" dirty="0"/>
              <a:t>, em java, uma para multiplicação e outra para divisão.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99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CB0F-2D17-45B6-9644-FDFABBF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D5012-07B7-425A-A849-34B41A23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Crie dois objetos, um é a TV, o outro é o controle remoto.</a:t>
            </a:r>
          </a:p>
          <a:p>
            <a:pPr marL="0" indent="0">
              <a:buNone/>
            </a:pPr>
            <a:r>
              <a:rPr lang="pt-BR" dirty="0"/>
              <a:t>Use os métodos assessores para controlar a TV, para ligar, desligar, volume e canais. Pergunte ao usuário se ele quer ligar, qual é o volume e canal. Use atributos booleanos.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AEEB-A70C-4A08-8D0C-2DC50DC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8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CB0F-2D17-45B6-9644-FDFABBF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D5012-07B7-425A-A849-34B41A23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2) Crie dois objetos, um é o ar condicionado e o outro será o seu controle remoto.</a:t>
            </a:r>
          </a:p>
          <a:p>
            <a:pPr marL="0" indent="0">
              <a:buNone/>
            </a:pPr>
            <a:r>
              <a:rPr lang="pt-BR" dirty="0"/>
              <a:t>Use os métodos assessores para controlar a temperatura, para ligar, desligar, intensidade do vento e a oscilação. Pergunte ao </a:t>
            </a:r>
            <a:r>
              <a:rPr lang="pt-BR"/>
              <a:t>usuário se ele quer </a:t>
            </a:r>
            <a:r>
              <a:rPr lang="pt-BR" dirty="0"/>
              <a:t>ligar, qual é a intensidade, temperatura e se terá oscilação. Use atributos booleanos.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AEEB-A70C-4A08-8D0C-2DC50DC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3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95E2890-C6C5-416F-AC75-113D34E6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Crie uma classe denominada Elevador para armazenar as informações de um elevador dentro de um prédio. A classe deve armazenar o andar atual (térreo = 0), total de andares no prédio (desconsiderando o térreo), capacidade do elevador e quantas pessoas estão presentes nele. A classe deve também disponibilizar os seguintes métodos: </a:t>
            </a:r>
          </a:p>
          <a:p>
            <a:pPr lvl="1"/>
            <a:r>
              <a:rPr lang="pt-BR" dirty="0"/>
              <a:t>Inicializa : que deve receber como parâmetros a capacidade do elevador e o total de andares no prédio (os elevadores sempre começam no térreo e vazio); </a:t>
            </a:r>
          </a:p>
          <a:p>
            <a:pPr lvl="1"/>
            <a:r>
              <a:rPr lang="pt-BR" dirty="0"/>
              <a:t>Entra : para acrescentar uma pessoa no elevador (só deve acrescentar se ainda houver espaço); </a:t>
            </a:r>
          </a:p>
          <a:p>
            <a:pPr lvl="1"/>
            <a:r>
              <a:rPr lang="pt-BR" dirty="0"/>
              <a:t>Sai : para remover uma pessoa do elevador (só deve remover se houver alguém dentro dele); </a:t>
            </a:r>
          </a:p>
          <a:p>
            <a:pPr lvl="1"/>
            <a:r>
              <a:rPr lang="pt-BR" dirty="0"/>
              <a:t>Sobe : para subir um andar (não deve subir se já estiver no último andar); </a:t>
            </a:r>
          </a:p>
          <a:p>
            <a:pPr lvl="1"/>
            <a:r>
              <a:rPr lang="pt-BR"/>
              <a:t>Desce </a:t>
            </a:r>
            <a:r>
              <a:rPr lang="pt-BR" dirty="0"/>
              <a:t>: para descer um andar (não deve descer se já estiver no </a:t>
            </a:r>
            <a:r>
              <a:rPr lang="pt-BR"/>
              <a:t>térreo);</a:t>
            </a:r>
          </a:p>
          <a:p>
            <a:pPr lvl="1"/>
            <a:r>
              <a:rPr lang="pt-BR"/>
              <a:t>Encapsular </a:t>
            </a:r>
            <a:r>
              <a:rPr lang="pt-BR" dirty="0"/>
              <a:t>todos os atributos da classe (criar os métodos set e </a:t>
            </a:r>
            <a:r>
              <a:rPr lang="pt-BR" dirty="0" err="1"/>
              <a:t>get</a:t>
            </a:r>
            <a:r>
              <a:rPr lang="pt-BR" dirty="0"/>
              <a:t>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19F418-7411-4CB0-8C26-11B9BC3A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ProgSetGet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{  </a:t>
            </a:r>
          </a:p>
          <a:p>
            <a:pPr marL="0" indent="0">
              <a:buNone/>
            </a:pPr>
            <a:r>
              <a:rPr lang="en-US" sz="2400" dirty="0"/>
              <a:t>	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	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 pessoa1 = new Pessoa();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if</a:t>
            </a:r>
            <a:r>
              <a:rPr lang="pt-BR" sz="2400" dirty="0">
                <a:solidFill>
                  <a:srgbClr val="FF0000"/>
                </a:solidFill>
              </a:rPr>
              <a:t> (pessoa1.isAtivo()) </a:t>
            </a:r>
          </a:p>
          <a:p>
            <a:pPr marL="1257300" lvl="3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(pessoa1.id+" "+pessoa1.getNome()+” ”+pessoa1.getMae()+ “ “ + pessoa1.getPai());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pessoa1.id=5;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pessoa1.setNome("Lucas");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6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9499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pessoa1.setPai(“João");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pessoa1.setMae("Karoline");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pessoa1.setAtivo(</a:t>
            </a:r>
            <a:r>
              <a:rPr lang="pt-BR" sz="2400" dirty="0" err="1">
                <a:solidFill>
                  <a:srgbClr val="FF0000"/>
                </a:solidFill>
              </a:rPr>
              <a:t>true</a:t>
            </a:r>
            <a:r>
              <a:rPr lang="pt-BR" sz="2400" dirty="0">
                <a:solidFill>
                  <a:srgbClr val="FF0000"/>
                </a:solidFill>
              </a:rPr>
              <a:t>);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if</a:t>
            </a:r>
            <a:r>
              <a:rPr lang="pt-BR" sz="2400" dirty="0">
                <a:solidFill>
                  <a:srgbClr val="FF0000"/>
                </a:solidFill>
              </a:rPr>
              <a:t> (pessoa1.isAtivo())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(pessoa1.id+" 					"+pessoa1.getNome()+“"+pessoa1.getMae()+" "+pessoa1.getPai());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Crie a classe Pessoa: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class</a:t>
            </a:r>
            <a:r>
              <a:rPr lang="pt-BR" sz="2400" dirty="0">
                <a:solidFill>
                  <a:srgbClr val="FF0000"/>
                </a:solidFill>
              </a:rPr>
              <a:t> Pessoa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id;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nome;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pai;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mae</a:t>
            </a:r>
            <a:r>
              <a:rPr lang="pt-BR" dirty="0">
                <a:solidFill>
                  <a:srgbClr val="FF000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boolean</a:t>
            </a:r>
            <a:r>
              <a:rPr lang="pt-BR" dirty="0">
                <a:solidFill>
                  <a:srgbClr val="FF0000"/>
                </a:solidFill>
              </a:rPr>
              <a:t> ativo;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getNome</a:t>
            </a:r>
            <a:r>
              <a:rPr lang="pt-BR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nome;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getPai</a:t>
            </a:r>
            <a:r>
              <a:rPr lang="pt-BR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pai;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3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</a:rPr>
              <a:t>getMae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return </a:t>
            </a:r>
            <a:r>
              <a:rPr lang="en-US" sz="2400" dirty="0" err="1">
                <a:solidFill>
                  <a:srgbClr val="FF0000"/>
                </a:solidFill>
              </a:rPr>
              <a:t>mae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isAtivo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return </a:t>
            </a:r>
            <a:r>
              <a:rPr lang="en-US" sz="2400" dirty="0" err="1">
                <a:solidFill>
                  <a:srgbClr val="FF0000"/>
                </a:solidFill>
              </a:rPr>
              <a:t>ativo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6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</a:rPr>
              <a:t>setNome</a:t>
            </a:r>
            <a:r>
              <a:rPr lang="en-US" sz="2400" dirty="0">
                <a:solidFill>
                  <a:srgbClr val="FF0000"/>
                </a:solidFill>
              </a:rPr>
              <a:t>(String nom)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nome</a:t>
            </a:r>
            <a:r>
              <a:rPr lang="en-US" sz="2400" dirty="0">
                <a:solidFill>
                  <a:srgbClr val="FF0000"/>
                </a:solidFill>
              </a:rPr>
              <a:t>=nom;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setPai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pai)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this.pai</a:t>
            </a:r>
            <a:r>
              <a:rPr lang="pt-BR" sz="2400" dirty="0">
                <a:solidFill>
                  <a:srgbClr val="FF0000"/>
                </a:solidFill>
              </a:rPr>
              <a:t>=pai;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setMae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mamae</a:t>
            </a:r>
            <a:r>
              <a:rPr lang="pt-BR" sz="2400" dirty="0">
                <a:solidFill>
                  <a:srgbClr val="FF0000"/>
                </a:solidFill>
              </a:rPr>
              <a:t>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mae</a:t>
            </a:r>
            <a:r>
              <a:rPr lang="pt-BR" sz="2400" dirty="0">
                <a:solidFill>
                  <a:srgbClr val="FF0000"/>
                </a:solidFill>
              </a:rPr>
              <a:t>=</a:t>
            </a:r>
            <a:r>
              <a:rPr lang="pt-BR" sz="2400" dirty="0" err="1">
                <a:solidFill>
                  <a:srgbClr val="FF0000"/>
                </a:solidFill>
              </a:rPr>
              <a:t>mamae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setAtivo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boolean</a:t>
            </a:r>
            <a:r>
              <a:rPr lang="pt-BR" sz="2400" dirty="0">
                <a:solidFill>
                  <a:srgbClr val="FF0000"/>
                </a:solidFill>
              </a:rPr>
              <a:t> ativo)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this.ativo</a:t>
            </a:r>
            <a:r>
              <a:rPr lang="pt-BR" sz="2400" dirty="0">
                <a:solidFill>
                  <a:srgbClr val="FF0000"/>
                </a:solidFill>
              </a:rPr>
              <a:t>=ativo;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23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EF9D5C6B-E953-4D8E-B2D9-EBDF68701C8F}" vid="{D98FE1B1-18C4-483F-A154-7873D2B811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3101</TotalTime>
  <Words>1946</Words>
  <Application>Microsoft Office PowerPoint</Application>
  <PresentationFormat>Widescreen</PresentationFormat>
  <Paragraphs>243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Verdana</vt:lpstr>
      <vt:lpstr>Tema2</vt:lpstr>
      <vt:lpstr>Programação Orientada a Objetos</vt:lpstr>
      <vt:lpstr>Métodos de Acesso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Entendendo o programa que acabamos de fazer</vt:lpstr>
      <vt:lpstr>Apresentação do PowerPoint</vt:lpstr>
      <vt:lpstr>Apresentação do PowerPoint</vt:lpstr>
      <vt:lpstr>Apresentação do PowerPoint</vt:lpstr>
      <vt:lpstr>Apresentação do PowerPoint</vt:lpstr>
      <vt:lpstr>Aplicando herança e polimorfismo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Classes Abstratas e Concretas </vt:lpstr>
      <vt:lpstr>Apresentação do PowerPoint</vt:lpstr>
      <vt:lpstr>Apresentação do PowerPoint</vt:lpstr>
      <vt:lpstr>Apresentação do PowerPoint</vt:lpstr>
      <vt:lpstr>Exercício</vt:lpstr>
      <vt:lpstr>Exercícios</vt:lpstr>
      <vt:lpstr>Exercícios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Wilson Lourenço</cp:lastModifiedBy>
  <cp:revision>349</cp:revision>
  <dcterms:created xsi:type="dcterms:W3CDTF">2015-08-09T04:39:01Z</dcterms:created>
  <dcterms:modified xsi:type="dcterms:W3CDTF">2023-05-04T23:27:39Z</dcterms:modified>
</cp:coreProperties>
</file>