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548" r:id="rId60"/>
    <p:sldId id="549" r:id="rId61"/>
    <p:sldId id="314" r:id="rId62"/>
    <p:sldId id="315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AFC47-C222-4E6E-8ED1-86B8F972C57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3C5A682-80B1-41EB-B4E2-CFD878087FE8}">
      <dgm:prSet/>
      <dgm:spPr/>
      <dgm:t>
        <a:bodyPr/>
        <a:lstStyle/>
        <a:p>
          <a:r>
            <a:rPr lang="pt-BR"/>
            <a:t>A POO define ao programador uma visão do que está sendo implementado como se fossem vários objetos que trocam mensagens entre si.</a:t>
          </a:r>
          <a:endParaRPr lang="en-US"/>
        </a:p>
      </dgm:t>
    </dgm:pt>
    <dgm:pt modelId="{18FECF32-A83F-424B-9937-90936551E2C3}" type="parTrans" cxnId="{DBE0C671-5E79-4056-BA92-125659F201FF}">
      <dgm:prSet/>
      <dgm:spPr/>
      <dgm:t>
        <a:bodyPr/>
        <a:lstStyle/>
        <a:p>
          <a:endParaRPr lang="en-US"/>
        </a:p>
      </dgm:t>
    </dgm:pt>
    <dgm:pt modelId="{305E8008-0F53-4E79-860E-4B5053757536}" type="sibTrans" cxnId="{DBE0C671-5E79-4056-BA92-125659F201FF}">
      <dgm:prSet/>
      <dgm:spPr/>
      <dgm:t>
        <a:bodyPr/>
        <a:lstStyle/>
        <a:p>
          <a:endParaRPr lang="en-US"/>
        </a:p>
      </dgm:t>
    </dgm:pt>
    <dgm:pt modelId="{C479E790-DD52-4586-B61C-B12FBFDEA7F5}">
      <dgm:prSet/>
      <dgm:spPr/>
      <dgm:t>
        <a:bodyPr/>
        <a:lstStyle/>
        <a:p>
          <a:r>
            <a:rPr lang="pt-BR"/>
            <a:t>Nela uma classe chamada Veiculo poderia ser vista como um objeto da vida real, um veículo propriamente dito, com seus próprios atributos, como velocidade, combustível e etc. </a:t>
          </a:r>
          <a:endParaRPr lang="en-US"/>
        </a:p>
      </dgm:t>
    </dgm:pt>
    <dgm:pt modelId="{3C18A4A3-45F8-45E7-BBDB-429CBF9E038C}" type="parTrans" cxnId="{B50762EA-CEEA-4587-A382-1A7344C0A785}">
      <dgm:prSet/>
      <dgm:spPr/>
      <dgm:t>
        <a:bodyPr/>
        <a:lstStyle/>
        <a:p>
          <a:endParaRPr lang="en-US"/>
        </a:p>
      </dgm:t>
    </dgm:pt>
    <dgm:pt modelId="{1039B584-819E-4EA3-B130-1DFA02673FFC}" type="sibTrans" cxnId="{B50762EA-CEEA-4587-A382-1A7344C0A785}">
      <dgm:prSet/>
      <dgm:spPr/>
      <dgm:t>
        <a:bodyPr/>
        <a:lstStyle/>
        <a:p>
          <a:endParaRPr lang="en-US"/>
        </a:p>
      </dgm:t>
    </dgm:pt>
    <dgm:pt modelId="{BD79F8FF-4FE3-429A-8C7C-C58E932257B9}" type="pres">
      <dgm:prSet presAssocID="{5A7AFC47-C222-4E6E-8ED1-86B8F972C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65ECCA-09F7-4EA6-A2DD-957FB6215709}" type="pres">
      <dgm:prSet presAssocID="{43C5A682-80B1-41EB-B4E2-CFD878087FE8}" presName="hierRoot1" presStyleCnt="0"/>
      <dgm:spPr/>
    </dgm:pt>
    <dgm:pt modelId="{10C8AD96-8A52-490E-94CD-2B77E5AAA119}" type="pres">
      <dgm:prSet presAssocID="{43C5A682-80B1-41EB-B4E2-CFD878087FE8}" presName="composite" presStyleCnt="0"/>
      <dgm:spPr/>
    </dgm:pt>
    <dgm:pt modelId="{685732BF-B720-4C7B-9A23-7D6F05B163AF}" type="pres">
      <dgm:prSet presAssocID="{43C5A682-80B1-41EB-B4E2-CFD878087FE8}" presName="background" presStyleLbl="node0" presStyleIdx="0" presStyleCnt="2"/>
      <dgm:spPr/>
    </dgm:pt>
    <dgm:pt modelId="{6A1E381B-3547-41B5-A76D-76FE94582E27}" type="pres">
      <dgm:prSet presAssocID="{43C5A682-80B1-41EB-B4E2-CFD878087FE8}" presName="text" presStyleLbl="fgAcc0" presStyleIdx="0" presStyleCnt="2">
        <dgm:presLayoutVars>
          <dgm:chPref val="3"/>
        </dgm:presLayoutVars>
      </dgm:prSet>
      <dgm:spPr/>
    </dgm:pt>
    <dgm:pt modelId="{EB680928-AC42-4B2C-A430-34C7CD584213}" type="pres">
      <dgm:prSet presAssocID="{43C5A682-80B1-41EB-B4E2-CFD878087FE8}" presName="hierChild2" presStyleCnt="0"/>
      <dgm:spPr/>
    </dgm:pt>
    <dgm:pt modelId="{5062840D-727A-4016-AF4A-336CCF48E8F2}" type="pres">
      <dgm:prSet presAssocID="{C479E790-DD52-4586-B61C-B12FBFDEA7F5}" presName="hierRoot1" presStyleCnt="0"/>
      <dgm:spPr/>
    </dgm:pt>
    <dgm:pt modelId="{51EAC274-391A-4DC0-A449-71C586FDE7A0}" type="pres">
      <dgm:prSet presAssocID="{C479E790-DD52-4586-B61C-B12FBFDEA7F5}" presName="composite" presStyleCnt="0"/>
      <dgm:spPr/>
    </dgm:pt>
    <dgm:pt modelId="{2CF379F8-3A44-447D-A09F-08D77BD7BC8C}" type="pres">
      <dgm:prSet presAssocID="{C479E790-DD52-4586-B61C-B12FBFDEA7F5}" presName="background" presStyleLbl="node0" presStyleIdx="1" presStyleCnt="2"/>
      <dgm:spPr/>
    </dgm:pt>
    <dgm:pt modelId="{FC2E79E3-9585-431C-8BD9-9DD5EA74BBC6}" type="pres">
      <dgm:prSet presAssocID="{C479E790-DD52-4586-B61C-B12FBFDEA7F5}" presName="text" presStyleLbl="fgAcc0" presStyleIdx="1" presStyleCnt="2">
        <dgm:presLayoutVars>
          <dgm:chPref val="3"/>
        </dgm:presLayoutVars>
      </dgm:prSet>
      <dgm:spPr/>
    </dgm:pt>
    <dgm:pt modelId="{E4F31427-2B83-4CE3-88D4-ADC070AAB948}" type="pres">
      <dgm:prSet presAssocID="{C479E790-DD52-4586-B61C-B12FBFDEA7F5}" presName="hierChild2" presStyleCnt="0"/>
      <dgm:spPr/>
    </dgm:pt>
  </dgm:ptLst>
  <dgm:cxnLst>
    <dgm:cxn modelId="{DE76285F-61EF-4910-B87B-D1DADEE482F1}" type="presOf" srcId="{C479E790-DD52-4586-B61C-B12FBFDEA7F5}" destId="{FC2E79E3-9585-431C-8BD9-9DD5EA74BBC6}" srcOrd="0" destOrd="0" presId="urn:microsoft.com/office/officeart/2005/8/layout/hierarchy1"/>
    <dgm:cxn modelId="{77678460-651F-4A72-8337-89FD95C648E2}" type="presOf" srcId="{5A7AFC47-C222-4E6E-8ED1-86B8F972C571}" destId="{BD79F8FF-4FE3-429A-8C7C-C58E932257B9}" srcOrd="0" destOrd="0" presId="urn:microsoft.com/office/officeart/2005/8/layout/hierarchy1"/>
    <dgm:cxn modelId="{DBE0C671-5E79-4056-BA92-125659F201FF}" srcId="{5A7AFC47-C222-4E6E-8ED1-86B8F972C571}" destId="{43C5A682-80B1-41EB-B4E2-CFD878087FE8}" srcOrd="0" destOrd="0" parTransId="{18FECF32-A83F-424B-9937-90936551E2C3}" sibTransId="{305E8008-0F53-4E79-860E-4B5053757536}"/>
    <dgm:cxn modelId="{0E35BFE7-5683-4F57-8A4A-E67D8D67A819}" type="presOf" srcId="{43C5A682-80B1-41EB-B4E2-CFD878087FE8}" destId="{6A1E381B-3547-41B5-A76D-76FE94582E27}" srcOrd="0" destOrd="0" presId="urn:microsoft.com/office/officeart/2005/8/layout/hierarchy1"/>
    <dgm:cxn modelId="{B50762EA-CEEA-4587-A382-1A7344C0A785}" srcId="{5A7AFC47-C222-4E6E-8ED1-86B8F972C571}" destId="{C479E790-DD52-4586-B61C-B12FBFDEA7F5}" srcOrd="1" destOrd="0" parTransId="{3C18A4A3-45F8-45E7-BBDB-429CBF9E038C}" sibTransId="{1039B584-819E-4EA3-B130-1DFA02673FFC}"/>
    <dgm:cxn modelId="{46BF0FE2-BDD4-4C4D-B22F-F3894DDFB84C}" type="presParOf" srcId="{BD79F8FF-4FE3-429A-8C7C-C58E932257B9}" destId="{2E65ECCA-09F7-4EA6-A2DD-957FB6215709}" srcOrd="0" destOrd="0" presId="urn:microsoft.com/office/officeart/2005/8/layout/hierarchy1"/>
    <dgm:cxn modelId="{EB368345-46D8-495A-AC23-22EFEB16AF5A}" type="presParOf" srcId="{2E65ECCA-09F7-4EA6-A2DD-957FB6215709}" destId="{10C8AD96-8A52-490E-94CD-2B77E5AAA119}" srcOrd="0" destOrd="0" presId="urn:microsoft.com/office/officeart/2005/8/layout/hierarchy1"/>
    <dgm:cxn modelId="{D0E10EAA-812D-4D53-84FB-00EE70808292}" type="presParOf" srcId="{10C8AD96-8A52-490E-94CD-2B77E5AAA119}" destId="{685732BF-B720-4C7B-9A23-7D6F05B163AF}" srcOrd="0" destOrd="0" presId="urn:microsoft.com/office/officeart/2005/8/layout/hierarchy1"/>
    <dgm:cxn modelId="{9B7005B6-10D4-4901-9826-73AC248B2105}" type="presParOf" srcId="{10C8AD96-8A52-490E-94CD-2B77E5AAA119}" destId="{6A1E381B-3547-41B5-A76D-76FE94582E27}" srcOrd="1" destOrd="0" presId="urn:microsoft.com/office/officeart/2005/8/layout/hierarchy1"/>
    <dgm:cxn modelId="{9439AB32-BBF8-4F62-A847-45196A013027}" type="presParOf" srcId="{2E65ECCA-09F7-4EA6-A2DD-957FB6215709}" destId="{EB680928-AC42-4B2C-A430-34C7CD584213}" srcOrd="1" destOrd="0" presId="urn:microsoft.com/office/officeart/2005/8/layout/hierarchy1"/>
    <dgm:cxn modelId="{C6AC0A72-9D7F-4FEE-8101-1B9FCC24611A}" type="presParOf" srcId="{BD79F8FF-4FE3-429A-8C7C-C58E932257B9}" destId="{5062840D-727A-4016-AF4A-336CCF48E8F2}" srcOrd="1" destOrd="0" presId="urn:microsoft.com/office/officeart/2005/8/layout/hierarchy1"/>
    <dgm:cxn modelId="{18A73C90-FFB2-4DC1-862F-C645EC37809F}" type="presParOf" srcId="{5062840D-727A-4016-AF4A-336CCF48E8F2}" destId="{51EAC274-391A-4DC0-A449-71C586FDE7A0}" srcOrd="0" destOrd="0" presId="urn:microsoft.com/office/officeart/2005/8/layout/hierarchy1"/>
    <dgm:cxn modelId="{143580EF-EF91-4F8C-A661-39C8A1275372}" type="presParOf" srcId="{51EAC274-391A-4DC0-A449-71C586FDE7A0}" destId="{2CF379F8-3A44-447D-A09F-08D77BD7BC8C}" srcOrd="0" destOrd="0" presId="urn:microsoft.com/office/officeart/2005/8/layout/hierarchy1"/>
    <dgm:cxn modelId="{E3D5CBD9-3D1C-4F1D-87B2-FD5F512E2877}" type="presParOf" srcId="{51EAC274-391A-4DC0-A449-71C586FDE7A0}" destId="{FC2E79E3-9585-431C-8BD9-9DD5EA74BBC6}" srcOrd="1" destOrd="0" presId="urn:microsoft.com/office/officeart/2005/8/layout/hierarchy1"/>
    <dgm:cxn modelId="{D66E77F9-F6F6-4AA7-8FA6-093359507194}" type="presParOf" srcId="{5062840D-727A-4016-AF4A-336CCF48E8F2}" destId="{E4F31427-2B83-4CE3-88D4-ADC070AAB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70CE5-CBF2-46BA-A1A0-918D479052C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01BD9E-FBE1-437F-8F57-582EC94284E0}">
      <dgm:prSet/>
      <dgm:spPr/>
      <dgm:t>
        <a:bodyPr/>
        <a:lstStyle/>
        <a:p>
          <a:r>
            <a:rPr lang="pt-BR"/>
            <a:t>A herança é muito utilizada na POO e trabalha lado a lado com o polimorfismo, pois por meio dela podemos fazer com que as classes possam partilhar o que elas possuem. </a:t>
          </a:r>
          <a:endParaRPr lang="en-US"/>
        </a:p>
      </dgm:t>
    </dgm:pt>
    <dgm:pt modelId="{B262E392-6609-48B3-AB60-7481D1CB300D}" type="parTrans" cxnId="{D7C5181C-3AFC-48D1-8BD2-B5FD0AF08DB6}">
      <dgm:prSet/>
      <dgm:spPr/>
      <dgm:t>
        <a:bodyPr/>
        <a:lstStyle/>
        <a:p>
          <a:endParaRPr lang="en-US"/>
        </a:p>
      </dgm:t>
    </dgm:pt>
    <dgm:pt modelId="{47A24766-D7CF-41FE-BBE8-245C8E56982F}" type="sibTrans" cxnId="{D7C5181C-3AFC-48D1-8BD2-B5FD0AF08DB6}">
      <dgm:prSet/>
      <dgm:spPr/>
      <dgm:t>
        <a:bodyPr/>
        <a:lstStyle/>
        <a:p>
          <a:endParaRPr lang="en-US"/>
        </a:p>
      </dgm:t>
    </dgm:pt>
    <dgm:pt modelId="{6C4EDFF1-0774-486C-BCE8-9817999B63CF}">
      <dgm:prSet/>
      <dgm:spPr/>
      <dgm:t>
        <a:bodyPr/>
        <a:lstStyle/>
        <a:p>
          <a:r>
            <a:rPr lang="pt-BR"/>
            <a:t>Como em uma árvore hereditária da vida real que temos o membro inicial da árvore, os membros filhos, os membros que são filhos dos filhos e assim por diante.</a:t>
          </a:r>
          <a:endParaRPr lang="en-US"/>
        </a:p>
      </dgm:t>
    </dgm:pt>
    <dgm:pt modelId="{56E1F7C9-49D0-4964-88C2-8776D69F065A}" type="parTrans" cxnId="{3D16D551-4442-4E74-AF70-9D868E191427}">
      <dgm:prSet/>
      <dgm:spPr/>
      <dgm:t>
        <a:bodyPr/>
        <a:lstStyle/>
        <a:p>
          <a:endParaRPr lang="en-US"/>
        </a:p>
      </dgm:t>
    </dgm:pt>
    <dgm:pt modelId="{08159AE3-316B-41FD-BF85-BECDA99484AB}" type="sibTrans" cxnId="{3D16D551-4442-4E74-AF70-9D868E191427}">
      <dgm:prSet/>
      <dgm:spPr/>
      <dgm:t>
        <a:bodyPr/>
        <a:lstStyle/>
        <a:p>
          <a:endParaRPr lang="en-US"/>
        </a:p>
      </dgm:t>
    </dgm:pt>
    <dgm:pt modelId="{DB82E829-6A5C-475B-B2A6-9D1947D34986}" type="pres">
      <dgm:prSet presAssocID="{7B070CE5-CBF2-46BA-A1A0-918D479052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71E0F5-C100-4501-B5F4-DAA66023B2C6}" type="pres">
      <dgm:prSet presAssocID="{8101BD9E-FBE1-437F-8F57-582EC94284E0}" presName="hierRoot1" presStyleCnt="0"/>
      <dgm:spPr/>
    </dgm:pt>
    <dgm:pt modelId="{A7D781EC-D635-4F7D-9BAC-508B571684FD}" type="pres">
      <dgm:prSet presAssocID="{8101BD9E-FBE1-437F-8F57-582EC94284E0}" presName="composite" presStyleCnt="0"/>
      <dgm:spPr/>
    </dgm:pt>
    <dgm:pt modelId="{DACA6282-AF8C-46D2-AE4F-0A8039BC18E5}" type="pres">
      <dgm:prSet presAssocID="{8101BD9E-FBE1-437F-8F57-582EC94284E0}" presName="background" presStyleLbl="node0" presStyleIdx="0" presStyleCnt="2"/>
      <dgm:spPr/>
    </dgm:pt>
    <dgm:pt modelId="{32ADAB3C-05A2-4699-BCE0-41EE940AF957}" type="pres">
      <dgm:prSet presAssocID="{8101BD9E-FBE1-437F-8F57-582EC94284E0}" presName="text" presStyleLbl="fgAcc0" presStyleIdx="0" presStyleCnt="2">
        <dgm:presLayoutVars>
          <dgm:chPref val="3"/>
        </dgm:presLayoutVars>
      </dgm:prSet>
      <dgm:spPr/>
    </dgm:pt>
    <dgm:pt modelId="{F6A22276-D1E7-4500-8757-B18355DDC82D}" type="pres">
      <dgm:prSet presAssocID="{8101BD9E-FBE1-437F-8F57-582EC94284E0}" presName="hierChild2" presStyleCnt="0"/>
      <dgm:spPr/>
    </dgm:pt>
    <dgm:pt modelId="{D05EBED2-0C38-41BF-A605-7A4F563A04B7}" type="pres">
      <dgm:prSet presAssocID="{6C4EDFF1-0774-486C-BCE8-9817999B63CF}" presName="hierRoot1" presStyleCnt="0"/>
      <dgm:spPr/>
    </dgm:pt>
    <dgm:pt modelId="{DB688181-4FC5-4794-89C0-9A4FD36AFC7C}" type="pres">
      <dgm:prSet presAssocID="{6C4EDFF1-0774-486C-BCE8-9817999B63CF}" presName="composite" presStyleCnt="0"/>
      <dgm:spPr/>
    </dgm:pt>
    <dgm:pt modelId="{F7F30CBA-6D15-4EE9-8D22-B43A043F9E38}" type="pres">
      <dgm:prSet presAssocID="{6C4EDFF1-0774-486C-BCE8-9817999B63CF}" presName="background" presStyleLbl="node0" presStyleIdx="1" presStyleCnt="2"/>
      <dgm:spPr/>
    </dgm:pt>
    <dgm:pt modelId="{3443DCEC-673B-4049-9B8E-8C61D3FD1C57}" type="pres">
      <dgm:prSet presAssocID="{6C4EDFF1-0774-486C-BCE8-9817999B63CF}" presName="text" presStyleLbl="fgAcc0" presStyleIdx="1" presStyleCnt="2">
        <dgm:presLayoutVars>
          <dgm:chPref val="3"/>
        </dgm:presLayoutVars>
      </dgm:prSet>
      <dgm:spPr/>
    </dgm:pt>
    <dgm:pt modelId="{00735FE4-D090-4A64-ACF5-1D5AB5BFB8A9}" type="pres">
      <dgm:prSet presAssocID="{6C4EDFF1-0774-486C-BCE8-9817999B63CF}" presName="hierChild2" presStyleCnt="0"/>
      <dgm:spPr/>
    </dgm:pt>
  </dgm:ptLst>
  <dgm:cxnLst>
    <dgm:cxn modelId="{B9DC1A0F-FE00-4CCA-B924-F31738AC9296}" type="presOf" srcId="{6C4EDFF1-0774-486C-BCE8-9817999B63CF}" destId="{3443DCEC-673B-4049-9B8E-8C61D3FD1C57}" srcOrd="0" destOrd="0" presId="urn:microsoft.com/office/officeart/2005/8/layout/hierarchy1"/>
    <dgm:cxn modelId="{D7C5181C-3AFC-48D1-8BD2-B5FD0AF08DB6}" srcId="{7B070CE5-CBF2-46BA-A1A0-918D479052CC}" destId="{8101BD9E-FBE1-437F-8F57-582EC94284E0}" srcOrd="0" destOrd="0" parTransId="{B262E392-6609-48B3-AB60-7481D1CB300D}" sibTransId="{47A24766-D7CF-41FE-BBE8-245C8E56982F}"/>
    <dgm:cxn modelId="{149F1B5F-1C18-4C8C-9EB2-EB1302286E33}" type="presOf" srcId="{7B070CE5-CBF2-46BA-A1A0-918D479052CC}" destId="{DB82E829-6A5C-475B-B2A6-9D1947D34986}" srcOrd="0" destOrd="0" presId="urn:microsoft.com/office/officeart/2005/8/layout/hierarchy1"/>
    <dgm:cxn modelId="{3D16D551-4442-4E74-AF70-9D868E191427}" srcId="{7B070CE5-CBF2-46BA-A1A0-918D479052CC}" destId="{6C4EDFF1-0774-486C-BCE8-9817999B63CF}" srcOrd="1" destOrd="0" parTransId="{56E1F7C9-49D0-4964-88C2-8776D69F065A}" sibTransId="{08159AE3-316B-41FD-BF85-BECDA99484AB}"/>
    <dgm:cxn modelId="{7A15A7A7-085F-4FC7-BC76-5958AF7F3276}" type="presOf" srcId="{8101BD9E-FBE1-437F-8F57-582EC94284E0}" destId="{32ADAB3C-05A2-4699-BCE0-41EE940AF957}" srcOrd="0" destOrd="0" presId="urn:microsoft.com/office/officeart/2005/8/layout/hierarchy1"/>
    <dgm:cxn modelId="{8A8CE68C-97F5-4B7F-AAFD-51FD8E2DDFC8}" type="presParOf" srcId="{DB82E829-6A5C-475B-B2A6-9D1947D34986}" destId="{1871E0F5-C100-4501-B5F4-DAA66023B2C6}" srcOrd="0" destOrd="0" presId="urn:microsoft.com/office/officeart/2005/8/layout/hierarchy1"/>
    <dgm:cxn modelId="{25917200-345E-4EF8-BBC8-842DB3999208}" type="presParOf" srcId="{1871E0F5-C100-4501-B5F4-DAA66023B2C6}" destId="{A7D781EC-D635-4F7D-9BAC-508B571684FD}" srcOrd="0" destOrd="0" presId="urn:microsoft.com/office/officeart/2005/8/layout/hierarchy1"/>
    <dgm:cxn modelId="{754999A9-03C9-4BE4-818E-160C5ECB441B}" type="presParOf" srcId="{A7D781EC-D635-4F7D-9BAC-508B571684FD}" destId="{DACA6282-AF8C-46D2-AE4F-0A8039BC18E5}" srcOrd="0" destOrd="0" presId="urn:microsoft.com/office/officeart/2005/8/layout/hierarchy1"/>
    <dgm:cxn modelId="{DA297562-F8A9-4175-9495-8DE485FBDBCB}" type="presParOf" srcId="{A7D781EC-D635-4F7D-9BAC-508B571684FD}" destId="{32ADAB3C-05A2-4699-BCE0-41EE940AF957}" srcOrd="1" destOrd="0" presId="urn:microsoft.com/office/officeart/2005/8/layout/hierarchy1"/>
    <dgm:cxn modelId="{E9B588C7-E8F8-491A-A76E-7EF710195FD0}" type="presParOf" srcId="{1871E0F5-C100-4501-B5F4-DAA66023B2C6}" destId="{F6A22276-D1E7-4500-8757-B18355DDC82D}" srcOrd="1" destOrd="0" presId="urn:microsoft.com/office/officeart/2005/8/layout/hierarchy1"/>
    <dgm:cxn modelId="{C70768AF-70E9-49E0-8F00-7330B8012431}" type="presParOf" srcId="{DB82E829-6A5C-475B-B2A6-9D1947D34986}" destId="{D05EBED2-0C38-41BF-A605-7A4F563A04B7}" srcOrd="1" destOrd="0" presId="urn:microsoft.com/office/officeart/2005/8/layout/hierarchy1"/>
    <dgm:cxn modelId="{43AF0250-016C-49BF-BE60-7F9768D601E9}" type="presParOf" srcId="{D05EBED2-0C38-41BF-A605-7A4F563A04B7}" destId="{DB688181-4FC5-4794-89C0-9A4FD36AFC7C}" srcOrd="0" destOrd="0" presId="urn:microsoft.com/office/officeart/2005/8/layout/hierarchy1"/>
    <dgm:cxn modelId="{E1AF202C-CC29-4018-879F-F1DF22ED9400}" type="presParOf" srcId="{DB688181-4FC5-4794-89C0-9A4FD36AFC7C}" destId="{F7F30CBA-6D15-4EE9-8D22-B43A043F9E38}" srcOrd="0" destOrd="0" presId="urn:microsoft.com/office/officeart/2005/8/layout/hierarchy1"/>
    <dgm:cxn modelId="{92446E45-B40F-4977-B3B9-02A2C463A559}" type="presParOf" srcId="{DB688181-4FC5-4794-89C0-9A4FD36AFC7C}" destId="{3443DCEC-673B-4049-9B8E-8C61D3FD1C57}" srcOrd="1" destOrd="0" presId="urn:microsoft.com/office/officeart/2005/8/layout/hierarchy1"/>
    <dgm:cxn modelId="{1DEFDDE2-A943-4EF9-9EF4-8C7B3BC732D2}" type="presParOf" srcId="{D05EBED2-0C38-41BF-A605-7A4F563A04B7}" destId="{00735FE4-D090-4A64-ACF5-1D5AB5BFB8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Prof. </a:t>
          </a:r>
          <a:r>
            <a:rPr lang="pt-BR" i="0" baseline="0" dirty="0"/>
            <a:t>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32BF-B720-4C7B-9A23-7D6F05B163AF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E381B-3547-41B5-A76D-76FE94582E27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 POO define ao programador uma visão do que está sendo implementado como se fossem vários objetos que trocam mensagens entre si.</a:t>
          </a:r>
          <a:endParaRPr lang="en-US" sz="2300" kern="1200"/>
        </a:p>
      </dsp:txBody>
      <dsp:txXfrm>
        <a:off x="556261" y="527785"/>
        <a:ext cx="4082322" cy="2534708"/>
      </dsp:txXfrm>
    </dsp:sp>
    <dsp:sp modelId="{2CF379F8-3A44-447D-A09F-08D77BD7BC8C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E79E3-9585-431C-8BD9-9DD5EA74BBC6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Nela uma classe chamada Veiculo poderia ser vista como um objeto da vida real, um veículo propriamente dito, com seus próprios atributos, como velocidade, combustível e etc. </a:t>
          </a:r>
          <a:endParaRPr lang="en-US" sz="2300" kern="1200"/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A6282-AF8C-46D2-AE4F-0A8039BC18E5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DAB3C-05A2-4699-BCE0-41EE940AF957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 herança é muito utilizada na POO e trabalha lado a lado com o polimorfismo, pois por meio dela podemos fazer com que as classes possam partilhar o que elas possuem. </a:t>
          </a:r>
          <a:endParaRPr lang="en-US" sz="2500" kern="1200"/>
        </a:p>
      </dsp:txBody>
      <dsp:txXfrm>
        <a:off x="556261" y="527785"/>
        <a:ext cx="4082322" cy="2534708"/>
      </dsp:txXfrm>
    </dsp:sp>
    <dsp:sp modelId="{F7F30CBA-6D15-4EE9-8D22-B43A043F9E38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3DCEC-673B-4049-9B8E-8C61D3FD1C57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Como em uma árvore hereditária da vida real que temos o membro inicial da árvore, os membros filhos, os membros que são filhos dos filhos e assim por diante.</a:t>
          </a:r>
          <a:endParaRPr lang="en-US" sz="2500" kern="1200"/>
        </a:p>
      </dsp:txBody>
      <dsp:txXfrm>
        <a:off x="5738531" y="527785"/>
        <a:ext cx="4082322" cy="2534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Prof. </a:t>
          </a:r>
          <a:r>
            <a:rPr lang="pt-BR" sz="2200" i="0" kern="1200" baseline="0" dirty="0"/>
            <a:t>Wilson 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33F0E5-7670-4251-8562-7390E8233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879D1-5B57-4A82-86DA-BDA4087C9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6222-3DAA-4CE1-BEC7-B0060ED5F19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CD52-4004-4BF4-9CD7-8CD96CB46C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86C390-D609-4DEE-BF9F-B8463CE99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C7F11-45F6-4A67-BC0C-989260EB7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9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1594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9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82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269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99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717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864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0230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305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568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276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6549"/>
            <a:ext cx="9905999" cy="401465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330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9897"/>
            <a:ext cx="9905999" cy="4981304"/>
          </a:xfrm>
        </p:spPr>
        <p:txBody>
          <a:bodyPr>
            <a:normAutofit/>
          </a:bodyPr>
          <a:lstStyle>
            <a:lvl1pPr algn="just">
              <a:defRPr sz="3600"/>
            </a:lvl1pPr>
            <a:lvl2pPr algn="just">
              <a:defRPr sz="3200"/>
            </a:lvl2pPr>
            <a:lvl3pPr algn="just">
              <a:defRPr sz="28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139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1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20/03/2023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6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9546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270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801813"/>
            <a:ext cx="9905999" cy="398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27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</a:rPr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FD3A-4CA1-4349-9C71-24320230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Herança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C18BF3-1AAD-4C49-9C41-3B0D2A43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6A6C2543-8D5B-496C-8C16-E0FBB89D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25224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46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95E214-4F05-4ED6-B6E6-15DE25C7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orientação a objetos não é diferente, pois para ela o membro inicial é chamado de classe pai ou superclasse, e os herdeiros são conhecidos como classes filhas ou subclasses.</a:t>
            </a:r>
          </a:p>
          <a:p>
            <a:r>
              <a:rPr lang="pt-BR" dirty="0"/>
              <a:t>Podemos pensar que a classe pai é um molde ou algo que abrange todo o escopo da ideia dela, e as filhas são mais específicas, pois que são criadas a partir do molde (classe pai). 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E6A78D-9C57-4DAF-8C3E-2AC59EDF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0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54EBEB-43B6-47D0-815B-F0F21C49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  <a:p>
            <a:r>
              <a:rPr lang="pt-BR" dirty="0"/>
              <a:t>A  classe Veiculo, que no caso será nossa classe pai, abrange um escopo vasto, pois se pensarmos em veículos teremos vários tipos diferentes deles, desde uma moto até um ônibus espacial. 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D4A544-7431-4407-9E25-4A9C6477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20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69E5F18-1513-43A9-9A6B-619605EA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Utilizando o conceito de orientação a objetos, vamos poder ver que qualquer veículo possui uma velocidade e também um dos benefícios do mesmo é possuir um ou mais lugares para carregar pessoas, ou seja, sabemos que todos os veículos, por lei, possuem as características citadas, porém cada um tem a sua especificação própria.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781C90-9520-4B5F-B72A-6AA78C80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4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3760E5E-E712-4375-9FA2-F260D039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Utilizamos o modificador abstract para evidenciar que uma classe servirá de modelo para as outras e a mesma será abrangente e servirá de molde para as classes que nascerem dela.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6E07DC-F536-4542-8EE7-F43041F6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0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CA06566-3E84-407B-8738-10FF49CB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colocarmos ele, a classe à qual o recebe não poderá ser instanciada, então não podemos criar um objeto nela, o que faz sentido, tendo em vista que a classe da qual estamos falando é generalizada e não incorpora em si algo específico propriamente dito.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814F46-DCA3-4976-ACDA-B3954DD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5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F7B270-1A73-44B7-8444-F6D14E17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21792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/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emplo de heranÃ§a">
            <a:extLst>
              <a:ext uri="{FF2B5EF4-FFF2-40B4-BE49-F238E27FC236}">
                <a16:creationId xmlns:a16="http://schemas.microsoft.com/office/drawing/2014/main" id="{48091419-53A1-4C6F-996C-B285AC46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7914" y="1136606"/>
            <a:ext cx="543299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2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134C8DD-1AC3-417A-ABA7-84C59B23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entender mais o conceito de uma classe molde: a classe Veiculo dá a ideia inicial de um veículo geral, e as classes filhas (carro e avião) especificam detalhes próprios do veículo em questão e dão a vida a objetos.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E183E2-120D-47E9-AAF0-6214B73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0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D9A8E93-CFF1-4D0D-8CDA-354BD97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Tanto polimorfismo quanto herança são referências no ramo de reutilização de código, pois trabalham em conjunto. Existem dois tipos de polimorfismo que são conhecidos como sobrecarga (</a:t>
            </a:r>
            <a:r>
              <a:rPr lang="pt-BR" dirty="0" err="1"/>
              <a:t>overload</a:t>
            </a:r>
            <a:r>
              <a:rPr lang="pt-BR" dirty="0"/>
              <a:t>) e sobreposição (</a:t>
            </a:r>
            <a:r>
              <a:rPr lang="pt-BR" dirty="0" err="1"/>
              <a:t>override</a:t>
            </a:r>
            <a:r>
              <a:rPr lang="pt-BR" dirty="0"/>
              <a:t>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E31395-3FE2-49E1-8A3A-C600B96D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0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0E4E309-F09B-4055-9062-BDE1F18F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sobrecarga (</a:t>
            </a:r>
            <a:r>
              <a:rPr lang="pt-BR" dirty="0" err="1"/>
              <a:t>overload</a:t>
            </a:r>
            <a:r>
              <a:rPr lang="pt-BR" dirty="0"/>
              <a:t>) consiste em permitir, dentro da mesma classe, mais de um método com o mesmo nome. Entretanto, eles necessariamente devem possuir argumentos diferentes para funcionar.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9651D2-80CE-4377-B8BF-EC94A2B9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3146C8-E296-4088-B01E-891D680C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pt-BR" sz="3800"/>
              <a:t>sobrecarga e sobreposição de métodos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B669B49-D284-45DE-B541-7D436790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endParaRPr lang="pt-BR" sz="2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878CA1-FFEA-4F13-BD76-5E7C04E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737" y="5410199"/>
            <a:ext cx="703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6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1DB2CB2-3E97-49A9-9BEC-389256B5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CARVALHO e TEXEIRA (2012) dizem que a técnica de sobreposição permite reescrever um método em uma subclasse que possua um comportamento diferente do método de mesma assinatura na superclasse.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204964-F11D-4DA3-BE6E-CD8EDC43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9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E6E0AC-96C3-49E1-86FD-F65FEA0C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Basicamente a sobreposição (</a:t>
            </a:r>
            <a:r>
              <a:rPr lang="pt-BR" dirty="0" err="1"/>
              <a:t>override</a:t>
            </a:r>
            <a:r>
              <a:rPr lang="pt-BR" dirty="0"/>
              <a:t>) possibilita reescrever na classe filha os métodos implementados previamente na classe pai, ou seja, uma classe filha pode redefinir métodos herdados de suas descendentes, mantendo o nome e a assinatura.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7524D9-C14A-44D4-B19F-F6C42175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7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9353925-20EA-4C5C-9295-58E3CA87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sobreposição é necessário que os métodos tenham a mesma assinatura (tipo de retorno, nome do método, tipos e quantidades de parâmetros), mas com implementações diferentes.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25D0A4-19D8-4E9F-A609-1DB935C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8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41B542-D5C1-4DB8-AE92-DC95AB11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3100"/>
              <a:t>Sobrecarga de métodos (</a:t>
            </a:r>
            <a:r>
              <a:rPr lang="pt-BR" sz="3100" err="1"/>
              <a:t>Overload</a:t>
            </a:r>
            <a:r>
              <a:rPr lang="pt-BR" sz="3100"/>
              <a:t>)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909AD-2554-4B72-AC11-15E905D0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800" dirty="0"/>
              <a:t>A sobrecarga de métodos (</a:t>
            </a:r>
            <a:r>
              <a:rPr lang="pt-BR" sz="2800" dirty="0" err="1"/>
              <a:t>overload</a:t>
            </a:r>
            <a:r>
              <a:rPr lang="pt-BR" sz="2800" dirty="0"/>
              <a:t>) é um conceito do polimorfismo que consiste basicamente em criar variações de um mesmo método, ou seja, a criação de dois ou mais métodos com nomes totalmente iguais em uma classe.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39DC76-17D4-4A63-ACD0-34D523F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3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E20C29F-2EF2-46F4-8229-4CF9589C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Sobrecarga permite que utilizemos o mesmo nome em mais de um método contanto que suas listas de argumentos sejam diferentes para que seja feita a separação dos mesmos.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7C3977-9DA6-407C-8DFF-333B2A4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7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595E22-0AF1-4A1C-94AE-33CBEC18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entender melhor a sobrecarga, vamos pensar que estamos implementando uma calculadora simples que some apenas dois valores do mesmo tipo por vez. </a:t>
            </a:r>
          </a:p>
          <a:p>
            <a:r>
              <a:rPr lang="pt-BR" dirty="0"/>
              <a:t>Nela teremos o método calcula que será sobrecarregado com variações de tipos de soma, como mostrado a seguir no </a:t>
            </a:r>
            <a:r>
              <a:rPr lang="pt-BR" b="1" dirty="0"/>
              <a:t>CÓDIGO 1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F168A4-F812-44BD-BE48-45C130C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41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90EA9-5CBA-49DD-B31D-2621F93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4CB26-271C-4BE2-8994-440F853280CF}"/>
              </a:ext>
            </a:extLst>
          </p:cNvPr>
          <p:cNvSpPr/>
          <p:nvPr/>
        </p:nvSpPr>
        <p:spPr>
          <a:xfrm>
            <a:off x="1378226" y="1050581"/>
            <a:ext cx="9435548" cy="47568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400" b="1" u="sng" dirty="0"/>
              <a:t>CÓDIGO 1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calculadora{</a:t>
            </a:r>
          </a:p>
          <a:p>
            <a:pPr algn="just"/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calcula(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b){</a:t>
            </a:r>
          </a:p>
          <a:p>
            <a:pPr algn="just"/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double</a:t>
            </a:r>
            <a:r>
              <a:rPr lang="pt-BR" sz="2400" dirty="0"/>
              <a:t> calcula(</a:t>
            </a:r>
            <a:r>
              <a:rPr lang="pt-BR" sz="2400" dirty="0" err="1"/>
              <a:t>double</a:t>
            </a:r>
            <a:r>
              <a:rPr lang="pt-BR" sz="2400" dirty="0"/>
              <a:t> a, </a:t>
            </a:r>
            <a:r>
              <a:rPr lang="pt-BR" sz="2400" dirty="0" err="1"/>
              <a:t>double</a:t>
            </a:r>
            <a:r>
              <a:rPr lang="pt-BR" sz="2400" dirty="0"/>
              <a:t> b){</a:t>
            </a:r>
          </a:p>
          <a:p>
            <a:pPr algn="just"/>
            <a:r>
              <a:rPr lang="pt-BR" sz="2400" dirty="0"/>
              <a:t> 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calcula(</a:t>
            </a:r>
            <a:r>
              <a:rPr lang="pt-BR" sz="2400" dirty="0" err="1"/>
              <a:t>String</a:t>
            </a:r>
            <a:r>
              <a:rPr lang="pt-BR" sz="2400" dirty="0"/>
              <a:t> a, </a:t>
            </a:r>
            <a:r>
              <a:rPr lang="pt-BR" sz="2400" dirty="0" err="1"/>
              <a:t>String</a:t>
            </a:r>
            <a:r>
              <a:rPr lang="pt-BR" sz="2400" dirty="0"/>
              <a:t> b){</a:t>
            </a:r>
          </a:p>
          <a:p>
            <a:pPr algn="just"/>
            <a:r>
              <a:rPr lang="pt-BR" sz="2400" dirty="0"/>
              <a:t> 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   }</a:t>
            </a:r>
          </a:p>
          <a:p>
            <a:pPr algn="just"/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39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9ED3E5-143B-4ABC-9ED2-2575C3F8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classe calculadora possui três métodos que somam dois valores do mesmo tipo, porém, os mesmos possuem o mesmo nome, então, como vamos saber se o programa principal vai chamar o método correto ao convocarmos o calcula()?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529E77-C69B-438E-8A86-2E6F2A9D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7084835-57C1-4132-8DB5-23703228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programa, ao receber o calcula() com os parâmetros passados, verificará na classe calculadora no tempo de execução qual dos seguintes métodos está implementado para receber o parâmetro e convocará o mesmo. </a:t>
            </a:r>
          </a:p>
          <a:p>
            <a:r>
              <a:rPr lang="pt-BR" dirty="0"/>
              <a:t>A seguir vemos um exemplo de código completo (</a:t>
            </a:r>
            <a:r>
              <a:rPr lang="pt-BR" b="1" dirty="0"/>
              <a:t>CÓDIGO 2</a:t>
            </a:r>
            <a:r>
              <a:rPr lang="pt-BR" dirty="0"/>
              <a:t>) e sua execução na sequência.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167FA9-1A59-4D17-8B63-E6AAA070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5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90EA9-5CBA-49DD-B31D-2621F93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29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4CB26-271C-4BE2-8994-440F853280CF}"/>
              </a:ext>
            </a:extLst>
          </p:cNvPr>
          <p:cNvSpPr/>
          <p:nvPr/>
        </p:nvSpPr>
        <p:spPr>
          <a:xfrm>
            <a:off x="1378226" y="212035"/>
            <a:ext cx="9435548" cy="6533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000" b="1" dirty="0"/>
              <a:t>CÓDIGO 2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calculadora{</a:t>
            </a:r>
          </a:p>
          <a:p>
            <a:pPr algn="just"/>
            <a:r>
              <a:rPr lang="pt-BR" sz="2000" dirty="0"/>
              <a:t>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calcula(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a,int</a:t>
            </a:r>
            <a:r>
              <a:rPr lang="pt-BR" sz="2000" dirty="0"/>
              <a:t> b){</a:t>
            </a:r>
          </a:p>
          <a:p>
            <a:pPr algn="just"/>
            <a:r>
              <a:rPr lang="pt-BR" sz="2000" dirty="0"/>
              <a:t>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a+b</a:t>
            </a:r>
            <a:r>
              <a:rPr lang="pt-BR" sz="2000" dirty="0"/>
              <a:t>;</a:t>
            </a:r>
          </a:p>
          <a:p>
            <a:pPr algn="just"/>
            <a:r>
              <a:rPr lang="pt-BR" sz="2000" dirty="0"/>
              <a:t> }</a:t>
            </a:r>
          </a:p>
          <a:p>
            <a:pPr algn="just"/>
            <a:r>
              <a:rPr lang="pt-BR" sz="2000" dirty="0"/>
              <a:t>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double</a:t>
            </a:r>
            <a:r>
              <a:rPr lang="pt-BR" sz="2000" dirty="0"/>
              <a:t> calcula(</a:t>
            </a:r>
            <a:r>
              <a:rPr lang="pt-BR" sz="2000" dirty="0" err="1"/>
              <a:t>double</a:t>
            </a:r>
            <a:r>
              <a:rPr lang="pt-BR" sz="2000" dirty="0"/>
              <a:t> </a:t>
            </a:r>
            <a:r>
              <a:rPr lang="pt-BR" sz="2000" dirty="0" err="1"/>
              <a:t>a,double</a:t>
            </a:r>
            <a:r>
              <a:rPr lang="pt-BR" sz="2000" dirty="0"/>
              <a:t> b){</a:t>
            </a:r>
          </a:p>
          <a:p>
            <a:pPr algn="just"/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a+b</a:t>
            </a:r>
            <a:r>
              <a:rPr lang="pt-BR" sz="2000" dirty="0"/>
              <a:t>;</a:t>
            </a:r>
          </a:p>
          <a:p>
            <a:pPr algn="just"/>
            <a:r>
              <a:rPr lang="pt-BR" sz="2000" dirty="0"/>
              <a:t>   }</a:t>
            </a:r>
          </a:p>
          <a:p>
            <a:pPr algn="just"/>
            <a:r>
              <a:rPr lang="pt-BR" sz="2000" dirty="0"/>
              <a:t>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String</a:t>
            </a:r>
            <a:r>
              <a:rPr lang="pt-BR" sz="2000" dirty="0"/>
              <a:t> calcula(</a:t>
            </a:r>
            <a:r>
              <a:rPr lang="pt-BR" sz="2000" dirty="0" err="1"/>
              <a:t>String</a:t>
            </a:r>
            <a:r>
              <a:rPr lang="pt-BR" sz="2000" dirty="0"/>
              <a:t> </a:t>
            </a:r>
            <a:r>
              <a:rPr lang="pt-BR" sz="2000" dirty="0" err="1"/>
              <a:t>a,String</a:t>
            </a:r>
            <a:r>
              <a:rPr lang="pt-BR" sz="2000" dirty="0"/>
              <a:t> b){</a:t>
            </a:r>
          </a:p>
          <a:p>
            <a:pPr algn="just"/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a+b</a:t>
            </a:r>
            <a:r>
              <a:rPr lang="pt-BR" sz="2000" dirty="0"/>
              <a:t>;</a:t>
            </a:r>
          </a:p>
          <a:p>
            <a:pPr algn="just"/>
            <a:r>
              <a:rPr lang="pt-BR" sz="2000" dirty="0"/>
              <a:t>  }</a:t>
            </a:r>
          </a:p>
          <a:p>
            <a:pPr algn="just"/>
            <a:r>
              <a:rPr lang="pt-BR" sz="2000" dirty="0"/>
              <a:t>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 </a:t>
            </a:r>
            <a:r>
              <a:rPr lang="pt-BR" sz="2000" dirty="0" err="1"/>
              <a:t>args</a:t>
            </a:r>
            <a:r>
              <a:rPr lang="pt-BR" sz="2000" dirty="0"/>
              <a:t>[]){</a:t>
            </a:r>
          </a:p>
          <a:p>
            <a:pPr algn="just"/>
            <a:r>
              <a:rPr lang="pt-BR" sz="2000" dirty="0"/>
              <a:t>     calculadora </a:t>
            </a:r>
            <a:r>
              <a:rPr lang="pt-BR" sz="2000" dirty="0" err="1"/>
              <a:t>calc</a:t>
            </a:r>
            <a:r>
              <a:rPr lang="pt-BR" sz="2000" dirty="0"/>
              <a:t>= new calculadora();</a:t>
            </a:r>
          </a:p>
          <a:p>
            <a:pPr algn="just"/>
            <a:r>
              <a:rPr lang="pt-BR" sz="2000" dirty="0"/>
              <a:t> 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calc.calcula</a:t>
            </a:r>
            <a:r>
              <a:rPr lang="pt-BR" sz="2000" dirty="0"/>
              <a:t>(1,1));</a:t>
            </a:r>
          </a:p>
          <a:p>
            <a:pPr algn="just"/>
            <a:r>
              <a:rPr lang="pt-BR" sz="2000" dirty="0"/>
              <a:t>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calc.calcula</a:t>
            </a:r>
            <a:r>
              <a:rPr lang="pt-BR" sz="2000" dirty="0"/>
              <a:t>(2.0,6.1));</a:t>
            </a:r>
          </a:p>
          <a:p>
            <a:pPr algn="just"/>
            <a:r>
              <a:rPr lang="pt-BR" sz="2000" dirty="0"/>
              <a:t>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calc.calcula</a:t>
            </a:r>
            <a:r>
              <a:rPr lang="pt-BR" sz="2000" dirty="0"/>
              <a:t>("vi","</a:t>
            </a:r>
            <a:r>
              <a:rPr lang="pt-BR" sz="2000" dirty="0" err="1"/>
              <a:t>ram</a:t>
            </a:r>
            <a:r>
              <a:rPr lang="pt-BR" sz="2000" dirty="0"/>
              <a:t>?"));</a:t>
            </a:r>
          </a:p>
          <a:p>
            <a:pPr algn="just"/>
            <a:r>
              <a:rPr lang="pt-BR" sz="2000" dirty="0"/>
              <a:t>  }</a:t>
            </a:r>
          </a:p>
          <a:p>
            <a:pPr algn="just"/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1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7D880-E672-4BC6-ACEC-B16A92C8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Sobrecarga e sobreposição de métodos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525DD6-C55B-4F82-AC64-4E4B819B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BE35957-C15E-45D3-9160-9E893805A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576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781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BD8C9C-58D7-481A-BD2C-BFCCF2FD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Podemos perceber que os métodos sobrecarregados foram convocados corretamente pelo programa principal, logo vemos a importância de manter listas de argumentos diferentes para que a sobrecarga de métodos seja realizada corretamente, pois de outra forma não haveria como o programa principal realizar a diferenciação e seleção deles.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B7F6E4-D69E-4EA5-ABCC-AC3B4517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73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5E20AB6-BA63-4281-9C54-CC5D3934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chamados são ligados por ligação tardia, logo, se o programa encontrar dois métodos com argumentos iguais ele não saberá qual será selecionado para a chamada e haverá um erro em seu programa.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E43541B-224F-4872-B4CE-A449DAE8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6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DC29C77-AFE3-4A7E-A5B9-CF85C08B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sobrecarga é muito utilizada em métodos construtores, pois esses consistem em linhas de código que serão sempre executadas quando uma classe for instanciada. </a:t>
            </a:r>
          </a:p>
          <a:p>
            <a:endParaRPr lang="pt-BR" dirty="0"/>
          </a:p>
          <a:p>
            <a:r>
              <a:rPr lang="pt-BR" dirty="0"/>
              <a:t>Entende-se instanciada quando criamos um objeto a partir dela.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482C8A-35C0-4826-9718-6D909C01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3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9306368-230C-48A0-B88F-CC206066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Por regra, o programa cria um construtor sem implementação para cada classe criada que, no caso, será o construtor padrão, porém podemos criar quantos construtores acharmos necessários. </a:t>
            </a:r>
          </a:p>
          <a:p>
            <a:endParaRPr lang="pt-BR" dirty="0"/>
          </a:p>
          <a:p>
            <a:r>
              <a:rPr lang="pt-BR" dirty="0"/>
              <a:t>Podemos entender os construtores como uma base inicial que os objetos terão ao serem criados.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5BCA8E-9624-46BE-A7DF-8A449A4D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1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1FCC0F-C513-4244-87CA-12FC57D6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Por base os construtores devem possuir o mesmo nome que a classe na qual eles estão. </a:t>
            </a:r>
          </a:p>
          <a:p>
            <a:r>
              <a:rPr lang="pt-BR" dirty="0"/>
              <a:t>Na classe calculadora temos um construtor padrão sem implementação, porém não o vemos.</a:t>
            </a:r>
          </a:p>
          <a:p>
            <a:r>
              <a:rPr lang="pt-BR" dirty="0"/>
              <a:t>A seguir vemos o </a:t>
            </a:r>
            <a:r>
              <a:rPr lang="pt-BR" b="1" dirty="0"/>
              <a:t>CÓDIGO 3</a:t>
            </a:r>
            <a:r>
              <a:rPr lang="pt-BR" dirty="0"/>
              <a:t>, onde vamos implementar a nossa classe calculadora com atributos e a sobrecarga de construtores.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B827DF-A331-431F-BD3D-5428F91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9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90EA9-5CBA-49DD-B31D-2621F93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4CB26-271C-4BE2-8994-440F853280C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numCol="2" spcCol="360000" rtlCol="0" anchor="t"/>
          <a:lstStyle/>
          <a:p>
            <a:pPr algn="just"/>
            <a:r>
              <a:rPr lang="pt-BR" sz="1900" b="1" dirty="0"/>
              <a:t>CÓDIGO 3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class</a:t>
            </a:r>
            <a:r>
              <a:rPr lang="pt-BR" sz="1900" dirty="0"/>
              <a:t> calculadora{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private</a:t>
            </a:r>
            <a:r>
              <a:rPr lang="pt-BR" sz="1900" dirty="0"/>
              <a:t> </a:t>
            </a:r>
            <a:r>
              <a:rPr lang="pt-BR" sz="1900" dirty="0" err="1"/>
              <a:t>String</a:t>
            </a:r>
            <a:r>
              <a:rPr lang="pt-BR" sz="1900" dirty="0"/>
              <a:t> modelo;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private</a:t>
            </a:r>
            <a:r>
              <a:rPr lang="pt-BR" sz="1900" dirty="0"/>
              <a:t> </a:t>
            </a:r>
            <a:r>
              <a:rPr lang="pt-BR" sz="1900" dirty="0" err="1"/>
              <a:t>String</a:t>
            </a:r>
            <a:r>
              <a:rPr lang="pt-BR" sz="1900" dirty="0"/>
              <a:t> marca;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private</a:t>
            </a:r>
            <a:r>
              <a:rPr lang="pt-BR" sz="1900" dirty="0"/>
              <a:t> </a:t>
            </a:r>
            <a:r>
              <a:rPr lang="pt-BR" sz="1900" dirty="0" err="1"/>
              <a:t>String</a:t>
            </a:r>
            <a:r>
              <a:rPr lang="pt-BR" sz="1900" dirty="0"/>
              <a:t> uso;</a:t>
            </a:r>
          </a:p>
          <a:p>
            <a:pPr algn="just"/>
            <a:r>
              <a:rPr lang="pt-BR" sz="1900" dirty="0"/>
              <a:t>  //Sobrecarga de construtores.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calculadora(){</a:t>
            </a:r>
          </a:p>
          <a:p>
            <a:pPr algn="just"/>
            <a:r>
              <a:rPr lang="pt-BR" sz="1900" dirty="0"/>
              <a:t>    // esse é o construtor padrão que o programa cria para todas as classes.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calculadora(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marca,String</a:t>
            </a:r>
            <a:r>
              <a:rPr lang="pt-BR" sz="1900" dirty="0"/>
              <a:t> modelo){</a:t>
            </a:r>
          </a:p>
          <a:p>
            <a:pPr algn="just"/>
            <a:r>
              <a:rPr lang="pt-BR" sz="1900" dirty="0"/>
              <a:t>           </a:t>
            </a:r>
            <a:r>
              <a:rPr lang="pt-BR" sz="1900" dirty="0" err="1"/>
              <a:t>this.marca</a:t>
            </a:r>
            <a:r>
              <a:rPr lang="pt-BR" sz="1900" dirty="0"/>
              <a:t>=marca;</a:t>
            </a:r>
          </a:p>
          <a:p>
            <a:pPr algn="just"/>
            <a:r>
              <a:rPr lang="pt-BR" sz="1900" dirty="0"/>
              <a:t>           </a:t>
            </a:r>
            <a:r>
              <a:rPr lang="pt-BR" sz="1900" dirty="0" err="1"/>
              <a:t>this.modelo</a:t>
            </a:r>
            <a:r>
              <a:rPr lang="pt-BR" sz="1900" dirty="0"/>
              <a:t>=modelo;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calculadora(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marca,String</a:t>
            </a:r>
            <a:r>
              <a:rPr lang="pt-BR" sz="1900" dirty="0"/>
              <a:t> </a:t>
            </a:r>
            <a:r>
              <a:rPr lang="pt-BR" sz="1900" dirty="0" err="1"/>
              <a:t>modelo,String</a:t>
            </a:r>
            <a:r>
              <a:rPr lang="pt-BR" sz="1900" dirty="0"/>
              <a:t> uso){</a:t>
            </a:r>
          </a:p>
          <a:p>
            <a:pPr algn="just"/>
            <a:r>
              <a:rPr lang="pt-BR" sz="1900" dirty="0"/>
              <a:t>           </a:t>
            </a:r>
            <a:r>
              <a:rPr lang="pt-BR" sz="1900" dirty="0" err="1"/>
              <a:t>this.marca</a:t>
            </a:r>
            <a:r>
              <a:rPr lang="pt-BR" sz="1900" dirty="0"/>
              <a:t>=marca;</a:t>
            </a:r>
          </a:p>
          <a:p>
            <a:pPr algn="just"/>
            <a:r>
              <a:rPr lang="pt-BR" sz="1900" dirty="0"/>
              <a:t>           </a:t>
            </a:r>
            <a:r>
              <a:rPr lang="pt-BR" sz="1900" dirty="0" err="1"/>
              <a:t>this.modelo</a:t>
            </a:r>
            <a:r>
              <a:rPr lang="pt-BR" sz="1900" dirty="0"/>
              <a:t>=modelo;</a:t>
            </a:r>
          </a:p>
          <a:p>
            <a:pPr algn="just"/>
            <a:r>
              <a:rPr lang="pt-BR" sz="1900" dirty="0"/>
              <a:t>           </a:t>
            </a:r>
            <a:r>
              <a:rPr lang="pt-BR" sz="1900" dirty="0" err="1"/>
              <a:t>this.uso</a:t>
            </a:r>
            <a:r>
              <a:rPr lang="pt-BR" sz="1900" dirty="0"/>
              <a:t>=uso;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int</a:t>
            </a:r>
            <a:r>
              <a:rPr lang="pt-BR" sz="1900" dirty="0"/>
              <a:t> calcula(</a:t>
            </a:r>
            <a:r>
              <a:rPr lang="pt-BR" sz="1900" dirty="0" err="1"/>
              <a:t>int</a:t>
            </a:r>
            <a:r>
              <a:rPr lang="pt-BR" sz="1900" dirty="0"/>
              <a:t> </a:t>
            </a:r>
            <a:r>
              <a:rPr lang="pt-BR" sz="1900" dirty="0" err="1"/>
              <a:t>a,int</a:t>
            </a:r>
            <a:r>
              <a:rPr lang="pt-BR" sz="1900" dirty="0"/>
              <a:t> b){</a:t>
            </a:r>
          </a:p>
          <a:p>
            <a:pPr algn="just"/>
            <a:r>
              <a:rPr lang="pt-BR" sz="1900" dirty="0"/>
              <a:t>       </a:t>
            </a:r>
            <a:r>
              <a:rPr lang="pt-BR" sz="1900" dirty="0" err="1"/>
              <a:t>return</a:t>
            </a:r>
            <a:r>
              <a:rPr lang="pt-BR" sz="1900" dirty="0"/>
              <a:t> </a:t>
            </a:r>
            <a:r>
              <a:rPr lang="pt-BR" sz="1900" dirty="0" err="1"/>
              <a:t>a+b</a:t>
            </a:r>
            <a:r>
              <a:rPr lang="pt-BR" sz="1900" dirty="0"/>
              <a:t>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double</a:t>
            </a:r>
            <a:r>
              <a:rPr lang="pt-BR" sz="1900" dirty="0"/>
              <a:t> calcula(</a:t>
            </a:r>
            <a:r>
              <a:rPr lang="pt-BR" sz="1900" dirty="0" err="1"/>
              <a:t>double</a:t>
            </a:r>
            <a:r>
              <a:rPr lang="pt-BR" sz="1900" dirty="0"/>
              <a:t> </a:t>
            </a:r>
            <a:r>
              <a:rPr lang="pt-BR" sz="1900" dirty="0" err="1"/>
              <a:t>a,double</a:t>
            </a:r>
            <a:r>
              <a:rPr lang="pt-BR" sz="1900" dirty="0"/>
              <a:t> b){</a:t>
            </a:r>
          </a:p>
          <a:p>
            <a:pPr algn="just"/>
            <a:r>
              <a:rPr lang="pt-BR" sz="1900" dirty="0"/>
              <a:t>        </a:t>
            </a:r>
            <a:r>
              <a:rPr lang="pt-BR" sz="1900" dirty="0" err="1"/>
              <a:t>return</a:t>
            </a:r>
            <a:r>
              <a:rPr lang="pt-BR" sz="1900" dirty="0"/>
              <a:t> </a:t>
            </a:r>
            <a:r>
              <a:rPr lang="pt-BR" sz="1900" dirty="0" err="1"/>
              <a:t>a+b</a:t>
            </a:r>
            <a:r>
              <a:rPr lang="pt-BR" sz="1900" dirty="0"/>
              <a:t>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String</a:t>
            </a:r>
            <a:r>
              <a:rPr lang="pt-BR" sz="1900" dirty="0"/>
              <a:t> calcula(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a,String</a:t>
            </a:r>
            <a:r>
              <a:rPr lang="pt-BR" sz="1900" dirty="0"/>
              <a:t> b){</a:t>
            </a:r>
          </a:p>
          <a:p>
            <a:pPr algn="just"/>
            <a:r>
              <a:rPr lang="pt-BR" sz="1900" dirty="0"/>
              <a:t>         </a:t>
            </a:r>
            <a:r>
              <a:rPr lang="pt-BR" sz="1900" dirty="0" err="1"/>
              <a:t>return</a:t>
            </a:r>
            <a:r>
              <a:rPr lang="pt-BR" sz="1900" dirty="0"/>
              <a:t> </a:t>
            </a:r>
            <a:r>
              <a:rPr lang="pt-BR" sz="1900" dirty="0" err="1"/>
              <a:t>a+b</a:t>
            </a:r>
            <a:r>
              <a:rPr lang="pt-BR" sz="1900" dirty="0"/>
              <a:t>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  </a:t>
            </a: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static</a:t>
            </a:r>
            <a:r>
              <a:rPr lang="pt-BR" sz="1900" dirty="0"/>
              <a:t> </a:t>
            </a:r>
            <a:r>
              <a:rPr lang="pt-BR" sz="1900" dirty="0" err="1"/>
              <a:t>void</a:t>
            </a:r>
            <a:r>
              <a:rPr lang="pt-BR" sz="1900" dirty="0"/>
              <a:t> </a:t>
            </a:r>
            <a:r>
              <a:rPr lang="pt-BR" sz="1900" dirty="0" err="1"/>
              <a:t>main</a:t>
            </a:r>
            <a:r>
              <a:rPr lang="pt-BR" sz="1900" dirty="0"/>
              <a:t>(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args</a:t>
            </a:r>
            <a:r>
              <a:rPr lang="pt-BR" sz="1900" dirty="0"/>
              <a:t>[]){</a:t>
            </a:r>
          </a:p>
          <a:p>
            <a:pPr algn="just"/>
            <a:r>
              <a:rPr lang="pt-BR" sz="1900" dirty="0"/>
              <a:t>   calculadora </a:t>
            </a:r>
            <a:r>
              <a:rPr lang="pt-BR" sz="1900" dirty="0" err="1"/>
              <a:t>calc</a:t>
            </a:r>
            <a:r>
              <a:rPr lang="pt-BR" sz="1900" dirty="0"/>
              <a:t>= new calculadora("optpex","N110","Empresarial");</a:t>
            </a:r>
          </a:p>
          <a:p>
            <a:pPr algn="just"/>
            <a:r>
              <a:rPr lang="pt-BR" sz="1900" dirty="0"/>
              <a:t>   calculadora </a:t>
            </a:r>
            <a:r>
              <a:rPr lang="pt-BR" sz="1900" dirty="0" err="1"/>
              <a:t>cald</a:t>
            </a:r>
            <a:r>
              <a:rPr lang="pt-BR" sz="1900" dirty="0"/>
              <a:t>= new calculadora("Zion","Neo1");</a:t>
            </a:r>
          </a:p>
          <a:p>
            <a:pPr algn="just"/>
            <a:r>
              <a:rPr lang="pt-BR" sz="1900" dirty="0"/>
              <a:t>   </a:t>
            </a:r>
            <a:r>
              <a:rPr lang="pt-BR" sz="1900" dirty="0" err="1"/>
              <a:t>System.out.println</a:t>
            </a:r>
            <a:r>
              <a:rPr lang="pt-BR" sz="1900" dirty="0"/>
              <a:t>(</a:t>
            </a:r>
            <a:r>
              <a:rPr lang="pt-BR" sz="1900" dirty="0" err="1"/>
              <a:t>calc.calcula</a:t>
            </a:r>
            <a:r>
              <a:rPr lang="pt-BR" sz="1900" dirty="0"/>
              <a:t>(900,1000));</a:t>
            </a:r>
          </a:p>
          <a:p>
            <a:pPr algn="just"/>
            <a:r>
              <a:rPr lang="pt-BR" sz="1900" dirty="0"/>
              <a:t>   </a:t>
            </a:r>
            <a:r>
              <a:rPr lang="pt-BR" sz="1900" dirty="0" err="1"/>
              <a:t>System.out.println</a:t>
            </a:r>
            <a:r>
              <a:rPr lang="pt-BR" sz="1900" dirty="0"/>
              <a:t>(</a:t>
            </a:r>
            <a:r>
              <a:rPr lang="pt-BR" sz="1900" dirty="0" err="1"/>
              <a:t>calc.calcula</a:t>
            </a:r>
            <a:r>
              <a:rPr lang="pt-BR" sz="1900" dirty="0"/>
              <a:t>(99.0,100.1));</a:t>
            </a:r>
          </a:p>
          <a:p>
            <a:pPr algn="just"/>
            <a:r>
              <a:rPr lang="pt-BR" sz="1900" dirty="0"/>
              <a:t>   </a:t>
            </a:r>
            <a:r>
              <a:rPr lang="pt-BR" sz="1900" dirty="0" err="1"/>
              <a:t>System.out.println</a:t>
            </a:r>
            <a:r>
              <a:rPr lang="pt-BR" sz="1900" dirty="0"/>
              <a:t>(</a:t>
            </a:r>
            <a:r>
              <a:rPr lang="pt-BR" sz="1900" dirty="0" err="1"/>
              <a:t>calc.calcula</a:t>
            </a:r>
            <a:r>
              <a:rPr lang="pt-BR" sz="1900" dirty="0"/>
              <a:t>("Sobrecarga de "," construtores"));</a:t>
            </a:r>
          </a:p>
          <a:p>
            <a:pPr algn="just"/>
            <a:r>
              <a:rPr lang="pt-BR" sz="1900" dirty="0"/>
              <a:t>   </a:t>
            </a:r>
            <a:r>
              <a:rPr lang="pt-BR" sz="1900" dirty="0" err="1"/>
              <a:t>System.out.println</a:t>
            </a:r>
            <a:r>
              <a:rPr lang="pt-BR" sz="1900" dirty="0"/>
              <a:t>("calculadora 1 Marca: "+</a:t>
            </a:r>
            <a:r>
              <a:rPr lang="pt-BR" sz="1900" dirty="0" err="1"/>
              <a:t>calc.marca</a:t>
            </a:r>
            <a:r>
              <a:rPr lang="pt-BR" sz="1900" dirty="0"/>
              <a:t>+" Modelo: "+</a:t>
            </a:r>
            <a:r>
              <a:rPr lang="pt-BR" sz="1900" dirty="0" err="1"/>
              <a:t>calc.modelo</a:t>
            </a:r>
            <a:r>
              <a:rPr lang="pt-BR" sz="1900" dirty="0"/>
              <a:t>+" Uso: "+</a:t>
            </a:r>
            <a:r>
              <a:rPr lang="pt-BR" sz="1900" dirty="0" err="1"/>
              <a:t>calc.uso</a:t>
            </a:r>
            <a:r>
              <a:rPr lang="pt-BR" sz="1900" dirty="0"/>
              <a:t>);</a:t>
            </a:r>
          </a:p>
          <a:p>
            <a:pPr algn="just"/>
            <a:r>
              <a:rPr lang="pt-BR" sz="1900" dirty="0"/>
              <a:t>   </a:t>
            </a:r>
            <a:r>
              <a:rPr lang="pt-BR" sz="1900" dirty="0" err="1"/>
              <a:t>System.out.println</a:t>
            </a:r>
            <a:r>
              <a:rPr lang="pt-BR" sz="1900" dirty="0"/>
              <a:t>("calculadora 2 Marca: "+</a:t>
            </a:r>
            <a:r>
              <a:rPr lang="pt-BR" sz="1900" dirty="0" err="1"/>
              <a:t>cald.marca</a:t>
            </a:r>
            <a:r>
              <a:rPr lang="pt-BR" sz="1900" dirty="0"/>
              <a:t>+" Modelo: "+</a:t>
            </a:r>
            <a:r>
              <a:rPr lang="pt-BR" sz="1900" dirty="0" err="1"/>
              <a:t>cald.modelo</a:t>
            </a:r>
            <a:r>
              <a:rPr lang="pt-BR" sz="1900" dirty="0"/>
              <a:t>);</a:t>
            </a:r>
          </a:p>
          <a:p>
            <a:pPr algn="just"/>
            <a:r>
              <a:rPr lang="pt-BR" sz="1900" dirty="0"/>
              <a:t>  }</a:t>
            </a:r>
          </a:p>
          <a:p>
            <a:pPr algn="just"/>
            <a:r>
              <a:rPr lang="pt-BR" sz="1900" dirty="0"/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09761A7-0DBE-451C-B2AA-F5DA372C146A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0"/>
            <a:ext cx="0" cy="68579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69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EB12CC0-2B5C-4EA2-AD7E-D57C579B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A sobrecarga de construtores tem muito em comum com a sobrecarga de métodos.</a:t>
            </a:r>
          </a:p>
          <a:p>
            <a:r>
              <a:rPr lang="pt-BR" sz="3200" dirty="0"/>
              <a:t>podemos dizer que o conceito de sobrecarga é sempre o mesmo. </a:t>
            </a:r>
          </a:p>
          <a:p>
            <a:r>
              <a:rPr lang="pt-BR" sz="3200" dirty="0"/>
              <a:t>Utilizamos o comando </a:t>
            </a:r>
            <a:r>
              <a:rPr lang="pt-BR" sz="3200" dirty="0" err="1"/>
              <a:t>this</a:t>
            </a:r>
            <a:r>
              <a:rPr lang="pt-BR" sz="3200" dirty="0"/>
              <a:t> para referenciar o objeto no qual estamos, por exemplo, no caso da primeira calculadora (a </a:t>
            </a:r>
            <a:r>
              <a:rPr lang="pt-BR" sz="3200" dirty="0" err="1"/>
              <a:t>calc</a:t>
            </a:r>
            <a:r>
              <a:rPr lang="pt-BR" sz="3200" dirty="0"/>
              <a:t>) passamos como parâmetro a marca “</a:t>
            </a:r>
            <a:r>
              <a:rPr lang="pt-BR" sz="3200" dirty="0" err="1"/>
              <a:t>optplex</a:t>
            </a:r>
            <a:r>
              <a:rPr lang="pt-BR" sz="3200" dirty="0"/>
              <a:t>”, ou seja, com esse comando o programa vai entender que estamos falando especificadamente da </a:t>
            </a:r>
            <a:r>
              <a:rPr lang="pt-BR" sz="3200" dirty="0" err="1"/>
              <a:t>calc</a:t>
            </a:r>
            <a:r>
              <a:rPr lang="pt-BR" sz="3200" dirty="0"/>
              <a:t>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FD86-1802-41BF-8A72-1F9CBBC0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69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28C7A84-C2D2-40D8-83F7-3E192D0F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ver também o construtor padrão da classe calculadora sem nenhuma implementação, ele foi o que utilizamos sem saber no </a:t>
            </a:r>
            <a:r>
              <a:rPr lang="pt-BR" b="1" dirty="0"/>
              <a:t>CÓDIGO 2</a:t>
            </a:r>
            <a:r>
              <a:rPr lang="pt-BR" dirty="0"/>
              <a:t>. </a:t>
            </a:r>
          </a:p>
          <a:p>
            <a:r>
              <a:rPr lang="pt-BR" dirty="0"/>
              <a:t>Podemos ver o resultado dessa sobrecarga de construtores na Figura a seguir.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6CF78D-72D8-4313-98C2-22E6FC8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45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a sobrecarga de construtores">
            <a:extLst>
              <a:ext uri="{FF2B5EF4-FFF2-40B4-BE49-F238E27FC236}">
                <a16:creationId xmlns:a16="http://schemas.microsoft.com/office/drawing/2014/main" id="{48294B52-5270-4AB7-80CB-A1BEB2AA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02623"/>
            <a:ext cx="10905066" cy="48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81CF6E-0FBC-45C0-874C-8EE2ADFF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442565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38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7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9AD461F-96BA-4682-87F0-03B4654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Portanto entendemos que a sobrecarga é conceito poderoso do polimorfismo, e a mesma permite ao programador mais facilidade na criação de variações de códigos já criados, poupando-o assim de inventar nomes para cada operação que compõem um mesmo escopo.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5F6BF35-8677-4B74-A096-98D8C6EC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02D9247-CFE7-48FB-8A13-BD71C076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mesma tende a aproximar definições do mundo real para o virtual, trazendo mais facilidade de implementar algo real, porque já sabemos como o objeto em questão funciona, o que ele faz, quais suas funções entre outros.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0F8FB7-1AAC-4994-91A1-9BC415F1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1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3DE78E-CD27-40D6-9511-5C9E13C9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500"/>
              <a:t>Sobreposição de métodos (</a:t>
            </a:r>
            <a:r>
              <a:rPr lang="pt-BR" sz="2500" err="1"/>
              <a:t>Override</a:t>
            </a:r>
            <a:r>
              <a:rPr lang="pt-BR" sz="2500"/>
              <a:t>)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55A4F-83EC-4A28-8241-556CCC19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BR" dirty="0"/>
              <a:t>A Sobreposição de métodos (</a:t>
            </a:r>
            <a:r>
              <a:rPr lang="pt-BR" dirty="0" err="1"/>
              <a:t>override</a:t>
            </a:r>
            <a:r>
              <a:rPr lang="pt-BR" dirty="0"/>
              <a:t>) é um conceito do polimorfismo que nos permite reescrever um método.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DDBF8-D2D8-4950-A905-45D35ED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4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19FEC7-B578-41EA-A264-83DA7FFD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Podemos reescrever nas classes filhas métodos criados inicialmente na classe pai, os métodos que serão sobrepostos, diferentemente dos sobrecarregados, devem possuir o mesmo nome, tipo de retorno e quantidade de parâmetros do método inicial, porém o mesmo será implementado com especificações da classe atual, podendo adicionar um algo a mais ou não. 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E976CD-051C-4C30-AA41-2D1E9875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83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0388DE2-E9D6-451B-8657-A03F486B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demonstração usaremos a classe Veiculo, que usamos no início da aula, como mostrado no </a:t>
            </a:r>
            <a:r>
              <a:rPr lang="pt-BR" b="1" dirty="0"/>
              <a:t>CÓDIGO 4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BFFB59-437E-4978-B31A-DB7C767B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2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90EA9-5CBA-49DD-B31D-2621F93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4CB26-271C-4BE2-8994-440F853280C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numCol="2" spcCol="360000" rtlCol="0" anchor="t"/>
          <a:lstStyle/>
          <a:p>
            <a:pPr algn="just"/>
            <a:r>
              <a:rPr lang="pt-BR" sz="2400" b="1" dirty="0"/>
              <a:t>CÓDIGO 4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err="1"/>
              <a:t>public</a:t>
            </a:r>
            <a:r>
              <a:rPr lang="pt-BR" sz="2400" dirty="0"/>
              <a:t> abstract </a:t>
            </a:r>
            <a:r>
              <a:rPr lang="pt-BR" sz="2400" dirty="0" err="1"/>
              <a:t>class</a:t>
            </a:r>
            <a:r>
              <a:rPr lang="pt-BR" sz="2400" dirty="0"/>
              <a:t> Veiculo{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modelo;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float</a:t>
            </a:r>
            <a:r>
              <a:rPr lang="pt-BR" sz="2400" dirty="0"/>
              <a:t> velocidade;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passageiros;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combustivel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  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Veiculo(){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Veiculo(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m,int</a:t>
            </a:r>
            <a:r>
              <a:rPr lang="pt-BR" sz="2400" dirty="0"/>
              <a:t> </a:t>
            </a:r>
            <a:r>
              <a:rPr lang="pt-BR" sz="2400" dirty="0" err="1"/>
              <a:t>p,float</a:t>
            </a:r>
            <a:r>
              <a:rPr lang="pt-BR" sz="2400" dirty="0"/>
              <a:t> c){</a:t>
            </a:r>
          </a:p>
          <a:p>
            <a:pPr algn="just"/>
            <a:r>
              <a:rPr lang="pt-BR" sz="2400" dirty="0"/>
              <a:t>     </a:t>
            </a:r>
            <a:r>
              <a:rPr lang="pt-BR" sz="2400" dirty="0" err="1"/>
              <a:t>this.modelo</a:t>
            </a:r>
            <a:r>
              <a:rPr lang="pt-BR" sz="2400" dirty="0"/>
              <a:t>=m;</a:t>
            </a:r>
          </a:p>
          <a:p>
            <a:pPr algn="just"/>
            <a:r>
              <a:rPr lang="pt-BR" sz="2400" dirty="0"/>
              <a:t>     </a:t>
            </a:r>
            <a:r>
              <a:rPr lang="pt-BR" sz="2400" dirty="0" err="1"/>
              <a:t>this.passageiros</a:t>
            </a:r>
            <a:r>
              <a:rPr lang="pt-BR" sz="2400" dirty="0"/>
              <a:t>=p;</a:t>
            </a:r>
          </a:p>
          <a:p>
            <a:pPr algn="just"/>
            <a:r>
              <a:rPr lang="pt-BR" sz="2400" dirty="0"/>
              <a:t>     </a:t>
            </a:r>
            <a:r>
              <a:rPr lang="pt-BR" sz="2400" dirty="0" err="1"/>
              <a:t>this.combustivel</a:t>
            </a:r>
            <a:r>
              <a:rPr lang="pt-BR" sz="2400" dirty="0"/>
              <a:t>=c;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setVelocidade</a:t>
            </a:r>
            <a:r>
              <a:rPr lang="pt-BR" sz="2400" dirty="0"/>
              <a:t>(</a:t>
            </a:r>
            <a:r>
              <a:rPr lang="pt-BR" sz="2400" dirty="0" err="1"/>
              <a:t>float</a:t>
            </a:r>
            <a:r>
              <a:rPr lang="pt-BR" sz="2400" dirty="0"/>
              <a:t> v){</a:t>
            </a:r>
          </a:p>
          <a:p>
            <a:pPr algn="just"/>
            <a:r>
              <a:rPr lang="pt-BR" sz="2400" dirty="0"/>
              <a:t>         velocidade=v;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getVelocidade</a:t>
            </a:r>
            <a:r>
              <a:rPr lang="pt-BR" sz="2400" dirty="0"/>
              <a:t>(){</a:t>
            </a:r>
          </a:p>
          <a:p>
            <a:pPr algn="just"/>
            <a:r>
              <a:rPr lang="pt-BR" sz="2400" dirty="0"/>
              <a:t>           </a:t>
            </a:r>
            <a:r>
              <a:rPr lang="pt-BR" sz="2400" dirty="0" err="1"/>
              <a:t>return</a:t>
            </a:r>
            <a:r>
              <a:rPr lang="pt-BR" sz="2400" dirty="0"/>
              <a:t> velocidade;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setPassageiros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p){</a:t>
            </a:r>
          </a:p>
          <a:p>
            <a:pPr algn="just"/>
            <a:r>
              <a:rPr lang="pt-BR" sz="2400" dirty="0"/>
              <a:t>          passageiros=p;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getPassageiros</a:t>
            </a:r>
            <a:r>
              <a:rPr lang="pt-BR" sz="2400" dirty="0"/>
              <a:t>(){</a:t>
            </a:r>
          </a:p>
          <a:p>
            <a:pPr algn="just"/>
            <a:r>
              <a:rPr lang="pt-BR" sz="2400" dirty="0"/>
              <a:t>           </a:t>
            </a:r>
            <a:r>
              <a:rPr lang="pt-BR" sz="2400" dirty="0" err="1"/>
              <a:t>return</a:t>
            </a:r>
            <a:r>
              <a:rPr lang="pt-BR" sz="2400" dirty="0"/>
              <a:t> passageiros;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acelera(){</a:t>
            </a:r>
          </a:p>
          <a:p>
            <a:pPr algn="just"/>
            <a:r>
              <a:rPr lang="pt-BR" sz="2400" dirty="0"/>
              <a:t>        </a:t>
            </a:r>
            <a:r>
              <a:rPr lang="pt-BR" sz="2400" dirty="0" err="1"/>
              <a:t>System.out.println</a:t>
            </a:r>
            <a:r>
              <a:rPr lang="pt-BR" sz="2400" dirty="0"/>
              <a:t>("Acelera");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freia(){</a:t>
            </a:r>
          </a:p>
          <a:p>
            <a:pPr algn="just"/>
            <a:r>
              <a:rPr lang="pt-BR" sz="2400" dirty="0"/>
              <a:t>   </a:t>
            </a:r>
            <a:r>
              <a:rPr lang="pt-BR" sz="2400" dirty="0" err="1"/>
              <a:t>System.out.println</a:t>
            </a:r>
            <a:r>
              <a:rPr lang="pt-BR" sz="2400" dirty="0"/>
              <a:t>("Freia");</a:t>
            </a:r>
          </a:p>
          <a:p>
            <a:pPr algn="just"/>
            <a:r>
              <a:rPr lang="pt-BR" sz="2400" dirty="0"/>
              <a:t>  }</a:t>
            </a:r>
          </a:p>
          <a:p>
            <a:pPr algn="just"/>
            <a:r>
              <a:rPr lang="pt-BR" sz="2400" dirty="0"/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09761A7-0DBE-451C-B2AA-F5DA372C146A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0"/>
            <a:ext cx="0" cy="68579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53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640A360-1D00-454B-AFBC-7D2EBEC3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classe Veiculo implementamos atributos básicos e seis métodos. </a:t>
            </a:r>
          </a:p>
          <a:p>
            <a:r>
              <a:rPr lang="pt-BR" dirty="0"/>
              <a:t>Para demonstrar a sobreposição de métodos criaremos a classe filha carro que herdará a classe Veiculo, e usamos a palavra-chave </a:t>
            </a:r>
            <a:r>
              <a:rPr lang="pt-BR" dirty="0" err="1"/>
              <a:t>extends</a:t>
            </a:r>
            <a:r>
              <a:rPr lang="pt-BR" dirty="0"/>
              <a:t>, que basicamente serve para estender o que há na classe pai para a classe filha na qual a palavra foi posicionada.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90C9CD-77DC-4F24-A995-1820C058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547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24465B8-52F7-4D5B-B088-DA1CAC0B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Utilizamos o </a:t>
            </a:r>
            <a:r>
              <a:rPr lang="pt-BR" dirty="0" err="1"/>
              <a:t>super</a:t>
            </a:r>
            <a:r>
              <a:rPr lang="pt-BR" dirty="0"/>
              <a:t> para informar ao programa que deve ser chamado o construtor da classe pai, e usamos o </a:t>
            </a:r>
            <a:r>
              <a:rPr lang="pt-BR" dirty="0" err="1"/>
              <a:t>this</a:t>
            </a:r>
            <a:r>
              <a:rPr lang="pt-BR" dirty="0"/>
              <a:t> para fazer uma referência ao contexto que é usado no momento. </a:t>
            </a:r>
          </a:p>
          <a:p>
            <a:r>
              <a:rPr lang="pt-BR" dirty="0"/>
              <a:t>Por exemplo, criamos o objeto corsa na classe carro e colocamos o número de passageiros próprio do carro corsa, e com o comando </a:t>
            </a:r>
            <a:r>
              <a:rPr lang="pt-BR" dirty="0" err="1"/>
              <a:t>this</a:t>
            </a:r>
            <a:r>
              <a:rPr lang="pt-BR" dirty="0"/>
              <a:t> o programa entende que estamos falando especificadamente do corsa no momento.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F035A1-110A-4350-939C-4CD3AE9A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1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90EA9-5CBA-49DD-B31D-2621F93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4CB26-271C-4BE2-8994-440F853280C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numCol="2" spcCol="360000" rtlCol="0" anchor="t"/>
          <a:lstStyle/>
          <a:p>
            <a:r>
              <a:rPr lang="pt-BR" sz="1400" b="1" dirty="0"/>
              <a:t>CÓDIGO 5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carro </a:t>
            </a:r>
            <a:r>
              <a:rPr lang="pt-BR" sz="1400" dirty="0" err="1"/>
              <a:t>extends</a:t>
            </a:r>
            <a:r>
              <a:rPr lang="pt-BR" sz="1400" dirty="0"/>
              <a:t> Veiculo{                                    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marcha;                                                               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err="1"/>
              <a:t>public</a:t>
            </a:r>
            <a:r>
              <a:rPr lang="pt-BR" sz="1400" dirty="0"/>
              <a:t> carro(){</a:t>
            </a:r>
          </a:p>
          <a:p>
            <a:pPr algn="just"/>
            <a:r>
              <a:rPr lang="pt-BR" sz="1400" dirty="0"/>
              <a:t> }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err="1"/>
              <a:t>public</a:t>
            </a:r>
            <a:r>
              <a:rPr lang="pt-BR" sz="1400" dirty="0"/>
              <a:t> carro(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m,int</a:t>
            </a:r>
            <a:r>
              <a:rPr lang="pt-BR" sz="1400" dirty="0"/>
              <a:t> </a:t>
            </a:r>
            <a:r>
              <a:rPr lang="pt-BR" sz="1400" dirty="0" err="1"/>
              <a:t>p,float</a:t>
            </a:r>
            <a:r>
              <a:rPr lang="pt-BR" sz="1400" dirty="0"/>
              <a:t> c){                                         </a:t>
            </a:r>
          </a:p>
          <a:p>
            <a:pPr algn="just"/>
            <a:r>
              <a:rPr lang="pt-BR" sz="1400" dirty="0"/>
              <a:t>            </a:t>
            </a:r>
            <a:r>
              <a:rPr lang="pt-BR" sz="1400" dirty="0" err="1"/>
              <a:t>super</a:t>
            </a:r>
            <a:r>
              <a:rPr lang="pt-BR" sz="1400" dirty="0"/>
              <a:t>(</a:t>
            </a:r>
            <a:r>
              <a:rPr lang="pt-BR" sz="1400" dirty="0" err="1"/>
              <a:t>m,p,c</a:t>
            </a:r>
            <a:r>
              <a:rPr lang="pt-BR" sz="1400" dirty="0"/>
              <a:t>);                                                                     </a:t>
            </a:r>
          </a:p>
          <a:p>
            <a:pPr algn="just"/>
            <a:r>
              <a:rPr lang="pt-BR" sz="1400" dirty="0"/>
              <a:t>   }</a:t>
            </a:r>
          </a:p>
          <a:p>
            <a:pPr algn="just"/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setVelocidade</a:t>
            </a:r>
            <a:r>
              <a:rPr lang="pt-BR" sz="1400" dirty="0"/>
              <a:t>(</a:t>
            </a:r>
            <a:r>
              <a:rPr lang="pt-BR" sz="1400" dirty="0" err="1"/>
              <a:t>float</a:t>
            </a:r>
            <a:r>
              <a:rPr lang="pt-BR" sz="1400" dirty="0"/>
              <a:t> v){                                         </a:t>
            </a:r>
          </a:p>
          <a:p>
            <a:pPr algn="just"/>
            <a:r>
              <a:rPr lang="pt-BR" sz="1400" dirty="0"/>
              <a:t>           velocidade=v;                                                            </a:t>
            </a:r>
          </a:p>
          <a:p>
            <a:pPr algn="just"/>
            <a:r>
              <a:rPr lang="pt-BR" sz="1400" dirty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pPr algn="just"/>
            <a:r>
              <a:rPr lang="pt-BR" sz="1400" dirty="0"/>
              <a:t>           </a:t>
            </a:r>
            <a:r>
              <a:rPr lang="pt-BR" sz="1400" dirty="0" err="1"/>
              <a:t>if</a:t>
            </a:r>
            <a:r>
              <a:rPr lang="pt-BR" sz="1400" dirty="0"/>
              <a:t>(velocidade&gt;20 &amp;&amp; velocidade&lt;40){                      </a:t>
            </a:r>
          </a:p>
          <a:p>
            <a:pPr algn="just"/>
            <a:r>
              <a:rPr lang="pt-BR" sz="1400" dirty="0"/>
              <a:t>               marcha=2;                                                               </a:t>
            </a:r>
          </a:p>
          <a:p>
            <a:pPr algn="just"/>
            <a:r>
              <a:rPr lang="pt-BR" sz="1400" dirty="0"/>
              <a:t>         }</a:t>
            </a:r>
          </a:p>
          <a:p>
            <a:pPr algn="just"/>
            <a:r>
              <a:rPr lang="pt-BR" sz="1400" dirty="0"/>
              <a:t>           </a:t>
            </a:r>
            <a:r>
              <a:rPr lang="pt-BR" sz="1400" dirty="0" err="1"/>
              <a:t>if</a:t>
            </a:r>
            <a:r>
              <a:rPr lang="pt-BR" sz="1400" dirty="0"/>
              <a:t>(velocidade&lt;20){                                                                                                                               </a:t>
            </a:r>
          </a:p>
          <a:p>
            <a:pPr algn="just"/>
            <a:r>
              <a:rPr lang="pt-BR" sz="1400" dirty="0"/>
              <a:t>             marcha=1;      </a:t>
            </a:r>
          </a:p>
          <a:p>
            <a:pPr algn="just"/>
            <a:r>
              <a:rPr lang="pt-BR" sz="1400" dirty="0"/>
              <a:t>           }</a:t>
            </a:r>
          </a:p>
          <a:p>
            <a:pPr algn="just"/>
            <a:r>
              <a:rPr lang="pt-BR" sz="1400" dirty="0"/>
              <a:t>                                                                                          </a:t>
            </a:r>
          </a:p>
          <a:p>
            <a:pPr algn="just"/>
            <a:r>
              <a:rPr lang="pt-BR" sz="1400" dirty="0"/>
              <a:t>           </a:t>
            </a:r>
            <a:r>
              <a:rPr lang="pt-BR" sz="1400" dirty="0" err="1"/>
              <a:t>if</a:t>
            </a:r>
            <a:r>
              <a:rPr lang="pt-BR" sz="1400" dirty="0"/>
              <a:t>(velocidade&gt;40 &amp;&amp; velocidade&lt;60){</a:t>
            </a:r>
          </a:p>
          <a:p>
            <a:pPr algn="just"/>
            <a:r>
              <a:rPr lang="pt-BR" sz="1400" dirty="0"/>
              <a:t>              marcha=3;</a:t>
            </a:r>
          </a:p>
          <a:p>
            <a:pPr algn="just"/>
            <a:r>
              <a:rPr lang="pt-BR" sz="1400" dirty="0"/>
              <a:t>           } </a:t>
            </a:r>
          </a:p>
          <a:p>
            <a:pPr algn="just"/>
            <a:r>
              <a:rPr lang="pt-BR" sz="1400" dirty="0"/>
              <a:t>  </a:t>
            </a:r>
          </a:p>
          <a:p>
            <a:pPr algn="just"/>
            <a:r>
              <a:rPr lang="pt-BR" sz="1400" dirty="0"/>
              <a:t>             </a:t>
            </a:r>
            <a:r>
              <a:rPr lang="pt-BR" sz="1400" dirty="0" err="1"/>
              <a:t>if</a:t>
            </a:r>
            <a:r>
              <a:rPr lang="pt-BR" sz="1400" dirty="0"/>
              <a:t>(velocidade&gt;60 &amp;&amp; velocidade&lt;70){</a:t>
            </a:r>
          </a:p>
          <a:p>
            <a:pPr algn="just"/>
            <a:r>
              <a:rPr lang="pt-BR" sz="1400" dirty="0"/>
              <a:t>               marcha=4;                       </a:t>
            </a:r>
          </a:p>
          <a:p>
            <a:pPr algn="just"/>
            <a:r>
              <a:rPr lang="pt-BR" sz="1400" dirty="0"/>
              <a:t>             }</a:t>
            </a:r>
          </a:p>
          <a:p>
            <a:pPr algn="just"/>
            <a:r>
              <a:rPr lang="pt-BR" sz="1400" dirty="0"/>
              <a:t>                                                            </a:t>
            </a:r>
          </a:p>
          <a:p>
            <a:pPr algn="just"/>
            <a:r>
              <a:rPr lang="pt-BR" sz="1400" dirty="0"/>
              <a:t>             </a:t>
            </a:r>
            <a:r>
              <a:rPr lang="pt-BR" sz="1400" dirty="0" err="1"/>
              <a:t>if</a:t>
            </a:r>
            <a:r>
              <a:rPr lang="pt-BR" sz="1400" dirty="0"/>
              <a:t>(marcha&gt;70){</a:t>
            </a:r>
          </a:p>
          <a:p>
            <a:pPr algn="just"/>
            <a:r>
              <a:rPr lang="pt-BR" sz="1400" dirty="0"/>
              <a:t>               marcha=5;</a:t>
            </a:r>
          </a:p>
          <a:p>
            <a:pPr algn="just"/>
            <a:r>
              <a:rPr lang="pt-BR" sz="1400" dirty="0"/>
              <a:t>             }</a:t>
            </a:r>
          </a:p>
          <a:p>
            <a:pPr algn="just"/>
            <a:r>
              <a:rPr lang="pt-BR" sz="1400" dirty="0"/>
              <a:t>   }</a:t>
            </a:r>
          </a:p>
          <a:p>
            <a:pPr algn="just"/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acelera(){ </a:t>
            </a:r>
          </a:p>
          <a:p>
            <a:pPr algn="just"/>
            <a:r>
              <a:rPr lang="pt-BR" sz="1400" dirty="0"/>
              <a:t>   </a:t>
            </a:r>
            <a:r>
              <a:rPr lang="pt-BR" sz="1400" dirty="0" err="1"/>
              <a:t>setVelocidade</a:t>
            </a:r>
            <a:r>
              <a:rPr lang="pt-BR" sz="1400" dirty="0"/>
              <a:t>(</a:t>
            </a:r>
            <a:r>
              <a:rPr lang="pt-BR" sz="1400" dirty="0" err="1"/>
              <a:t>getVelocidade</a:t>
            </a:r>
            <a:r>
              <a:rPr lang="pt-BR" sz="1400" dirty="0"/>
              <a:t>()+2.f);</a:t>
            </a:r>
          </a:p>
          <a:p>
            <a:pPr algn="just"/>
            <a:r>
              <a:rPr lang="pt-BR" sz="1400" dirty="0"/>
              <a:t>  }</a:t>
            </a:r>
          </a:p>
          <a:p>
            <a:pPr algn="just"/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freia(){   </a:t>
            </a:r>
          </a:p>
          <a:p>
            <a:pPr algn="just"/>
            <a:r>
              <a:rPr lang="pt-BR" sz="1400" dirty="0"/>
              <a:t>     </a:t>
            </a:r>
            <a:r>
              <a:rPr lang="pt-BR" sz="1400" dirty="0" err="1"/>
              <a:t>setVelocidade</a:t>
            </a:r>
            <a:r>
              <a:rPr lang="pt-BR" sz="1400" dirty="0"/>
              <a:t>(</a:t>
            </a:r>
            <a:r>
              <a:rPr lang="pt-BR" sz="1400" dirty="0" err="1"/>
              <a:t>getVelocidade</a:t>
            </a:r>
            <a:r>
              <a:rPr lang="pt-BR" sz="1400" dirty="0"/>
              <a:t>()-2.f); </a:t>
            </a:r>
          </a:p>
          <a:p>
            <a:pPr algn="just"/>
            <a:r>
              <a:rPr lang="pt-BR" sz="1400" dirty="0"/>
              <a:t>   }</a:t>
            </a:r>
          </a:p>
          <a:p>
            <a:pPr algn="just"/>
            <a:r>
              <a:rPr lang="pt-BR" sz="1400" dirty="0"/>
              <a:t> 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static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args</a:t>
            </a:r>
            <a:r>
              <a:rPr lang="pt-BR" sz="1400" dirty="0"/>
              <a:t>[]){</a:t>
            </a:r>
          </a:p>
          <a:p>
            <a:pPr algn="just"/>
            <a:r>
              <a:rPr lang="pt-BR" sz="1400" dirty="0"/>
              <a:t>          carro corsa= new carro("Hatch",5,50.f);</a:t>
            </a:r>
          </a:p>
          <a:p>
            <a:pPr algn="just"/>
            <a:r>
              <a:rPr lang="pt-BR" sz="1400" dirty="0"/>
              <a:t>          carro </a:t>
            </a:r>
            <a:r>
              <a:rPr lang="pt-BR" sz="1400" dirty="0" err="1"/>
              <a:t>audi</a:t>
            </a:r>
            <a:r>
              <a:rPr lang="pt-BR" sz="1400" dirty="0"/>
              <a:t>= new carro();</a:t>
            </a:r>
          </a:p>
          <a:p>
            <a:pPr algn="just"/>
            <a:r>
              <a:rPr lang="pt-BR" sz="1400" dirty="0"/>
              <a:t>           </a:t>
            </a:r>
          </a:p>
          <a:p>
            <a:pPr algn="just"/>
            <a:r>
              <a:rPr lang="pt-BR" sz="1400" dirty="0"/>
              <a:t>         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a,b</a:t>
            </a:r>
            <a:r>
              <a:rPr lang="pt-BR" sz="1400" dirty="0"/>
              <a:t>=10;</a:t>
            </a:r>
          </a:p>
          <a:p>
            <a:pPr algn="just"/>
            <a:r>
              <a:rPr lang="pt-BR" sz="1400" dirty="0"/>
              <a:t>         </a:t>
            </a:r>
            <a:r>
              <a:rPr lang="pt-BR" sz="1400" dirty="0" err="1"/>
              <a:t>System.out.println</a:t>
            </a:r>
            <a:r>
              <a:rPr lang="pt-BR" sz="1400" dirty="0"/>
              <a:t>("Modelo: "+</a:t>
            </a:r>
            <a:r>
              <a:rPr lang="pt-BR" sz="1400" dirty="0" err="1"/>
              <a:t>corsa.modelo</a:t>
            </a:r>
            <a:r>
              <a:rPr lang="pt-BR" sz="1400" dirty="0"/>
              <a:t>+" Total de passageiros: "+</a:t>
            </a:r>
            <a:r>
              <a:rPr lang="pt-BR" sz="1400" dirty="0" err="1"/>
              <a:t>corsa.passageiros</a:t>
            </a:r>
            <a:r>
              <a:rPr lang="pt-BR" sz="1400" dirty="0"/>
              <a:t>+" Tanque de </a:t>
            </a:r>
            <a:r>
              <a:rPr lang="pt-BR" sz="1400" dirty="0" err="1"/>
              <a:t>combustivel</a:t>
            </a:r>
            <a:r>
              <a:rPr lang="pt-BR" sz="1400" dirty="0"/>
              <a:t>: "+</a:t>
            </a:r>
            <a:r>
              <a:rPr lang="pt-BR" sz="1400" dirty="0" err="1"/>
              <a:t>corsa.combustivel</a:t>
            </a:r>
            <a:r>
              <a:rPr lang="pt-BR" sz="1400" dirty="0"/>
              <a:t>+" Litros \n"); </a:t>
            </a:r>
          </a:p>
          <a:p>
            <a:pPr algn="just"/>
            <a:r>
              <a:rPr lang="pt-BR" sz="1400" dirty="0"/>
              <a:t>         </a:t>
            </a:r>
            <a:r>
              <a:rPr lang="pt-BR" sz="1400" dirty="0" err="1"/>
              <a:t>System.out.println</a:t>
            </a:r>
            <a:r>
              <a:rPr lang="pt-BR" sz="1400" dirty="0"/>
              <a:t>("Acelerando  o carro\n");</a:t>
            </a:r>
          </a:p>
          <a:p>
            <a:pPr algn="just"/>
            <a:r>
              <a:rPr lang="pt-BR" sz="1400" dirty="0"/>
              <a:t>    </a:t>
            </a:r>
          </a:p>
          <a:p>
            <a:pPr algn="just"/>
            <a:r>
              <a:rPr lang="pt-BR" sz="1400" dirty="0"/>
              <a:t>     for(a=0;a&lt;=10;a++){</a:t>
            </a:r>
          </a:p>
          <a:p>
            <a:pPr algn="just"/>
            <a:r>
              <a:rPr lang="pt-BR" sz="1400" dirty="0"/>
              <a:t>       </a:t>
            </a:r>
            <a:r>
              <a:rPr lang="pt-BR" sz="1400" dirty="0" err="1"/>
              <a:t>corsa.acelera</a:t>
            </a:r>
            <a:r>
              <a:rPr lang="pt-BR" sz="1400" dirty="0"/>
              <a:t>();</a:t>
            </a:r>
          </a:p>
          <a:p>
            <a:pPr algn="just"/>
            <a:r>
              <a:rPr lang="pt-BR" sz="1400" dirty="0"/>
              <a:t>       </a:t>
            </a:r>
            <a:r>
              <a:rPr lang="pt-BR" sz="1400" dirty="0" err="1"/>
              <a:t>System.out.println</a:t>
            </a:r>
            <a:r>
              <a:rPr lang="pt-BR" sz="1400" dirty="0"/>
              <a:t>("marcha: "+</a:t>
            </a:r>
            <a:r>
              <a:rPr lang="pt-BR" sz="1400" dirty="0" err="1"/>
              <a:t>corsa.marcha</a:t>
            </a:r>
            <a:r>
              <a:rPr lang="pt-BR" sz="1400" dirty="0"/>
              <a:t>+" Velocidade: "+</a:t>
            </a:r>
            <a:r>
              <a:rPr lang="pt-BR" sz="1400" dirty="0" err="1"/>
              <a:t>corsa.getVelocidade</a:t>
            </a:r>
            <a:r>
              <a:rPr lang="pt-BR" sz="1400" dirty="0"/>
              <a:t>());</a:t>
            </a:r>
          </a:p>
          <a:p>
            <a:pPr algn="just"/>
            <a:r>
              <a:rPr lang="pt-BR" sz="1400" dirty="0"/>
              <a:t>     }</a:t>
            </a:r>
          </a:p>
          <a:p>
            <a:pPr algn="just"/>
            <a:r>
              <a:rPr lang="pt-BR" sz="1400" dirty="0"/>
              <a:t>     </a:t>
            </a:r>
            <a:r>
              <a:rPr lang="pt-BR" sz="1400" dirty="0" err="1"/>
              <a:t>System.out.println</a:t>
            </a:r>
            <a:r>
              <a:rPr lang="pt-BR" sz="1400" dirty="0"/>
              <a:t>("\</a:t>
            </a:r>
            <a:r>
              <a:rPr lang="pt-BR" sz="1400" dirty="0" err="1"/>
              <a:t>nFreiando</a:t>
            </a:r>
            <a:r>
              <a:rPr lang="pt-BR" sz="1400" dirty="0"/>
              <a:t> o carro\n");</a:t>
            </a:r>
          </a:p>
          <a:p>
            <a:pPr algn="just"/>
            <a:r>
              <a:rPr lang="pt-BR" sz="1400" dirty="0"/>
              <a:t>      </a:t>
            </a:r>
            <a:r>
              <a:rPr lang="pt-BR" sz="1400" dirty="0" err="1"/>
              <a:t>while</a:t>
            </a:r>
            <a:r>
              <a:rPr lang="pt-BR" sz="1400" dirty="0"/>
              <a:t>(b!=0){</a:t>
            </a:r>
          </a:p>
          <a:p>
            <a:pPr algn="just"/>
            <a:r>
              <a:rPr lang="pt-BR" sz="1400" dirty="0"/>
              <a:t>      </a:t>
            </a:r>
            <a:r>
              <a:rPr lang="pt-BR" sz="1400" dirty="0" err="1"/>
              <a:t>corsa.freia</a:t>
            </a:r>
            <a:r>
              <a:rPr lang="pt-BR" sz="1400" dirty="0"/>
              <a:t>();</a:t>
            </a:r>
          </a:p>
          <a:p>
            <a:pPr algn="just"/>
            <a:r>
              <a:rPr lang="pt-BR" sz="1400" dirty="0"/>
              <a:t>      </a:t>
            </a:r>
            <a:r>
              <a:rPr lang="pt-BR" sz="1400" dirty="0" err="1"/>
              <a:t>System.out.println</a:t>
            </a:r>
            <a:r>
              <a:rPr lang="pt-BR" sz="1400" dirty="0"/>
              <a:t>("marcha: "+</a:t>
            </a:r>
            <a:r>
              <a:rPr lang="pt-BR" sz="1400" dirty="0" err="1"/>
              <a:t>corsa.marcha</a:t>
            </a:r>
            <a:r>
              <a:rPr lang="pt-BR" sz="1400" dirty="0"/>
              <a:t>+" Velocidade: "+</a:t>
            </a:r>
            <a:r>
              <a:rPr lang="pt-BR" sz="1400" dirty="0" err="1"/>
              <a:t>corsa.getVelocidade</a:t>
            </a:r>
            <a:r>
              <a:rPr lang="pt-BR" sz="1400" dirty="0"/>
              <a:t>());</a:t>
            </a:r>
          </a:p>
          <a:p>
            <a:pPr algn="just"/>
            <a:r>
              <a:rPr lang="pt-BR" sz="1400" dirty="0"/>
              <a:t>      b--;</a:t>
            </a:r>
          </a:p>
          <a:p>
            <a:pPr algn="just"/>
            <a:r>
              <a:rPr lang="pt-BR" sz="1400" dirty="0"/>
              <a:t>    }</a:t>
            </a:r>
          </a:p>
          <a:p>
            <a:pPr algn="just"/>
            <a:r>
              <a:rPr lang="pt-BR" sz="1400" dirty="0"/>
              <a:t>  }</a:t>
            </a:r>
          </a:p>
          <a:p>
            <a:pPr algn="just"/>
            <a:r>
              <a:rPr lang="pt-BR" sz="1400" dirty="0"/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09761A7-0DBE-451C-B2AA-F5DA372C146A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0"/>
            <a:ext cx="0" cy="68579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7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DC99EC-070D-4A19-A781-DDAB88C9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 </a:t>
            </a:r>
            <a:r>
              <a:rPr lang="pt-BR" b="1" dirty="0"/>
              <a:t>CÓDIGO 5</a:t>
            </a:r>
            <a:r>
              <a:rPr lang="pt-BR" dirty="0"/>
              <a:t> criamos a classe carro e dois objetos da mesma. </a:t>
            </a:r>
          </a:p>
          <a:p>
            <a:r>
              <a:rPr lang="pt-BR" dirty="0"/>
              <a:t>Ela é herdeira da classe Veiculo, logo, os objetos que provirem dela também serão veículos.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B5B1EC-EAA4-45B3-83A6-354990E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01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CD6CD9-9423-4068-9519-F8D19C4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observar na classe carro que o método </a:t>
            </a:r>
            <a:r>
              <a:rPr lang="pt-BR" dirty="0" err="1"/>
              <a:t>setVelocidade</a:t>
            </a:r>
            <a:r>
              <a:rPr lang="pt-BR" dirty="0"/>
              <a:t> foi reescrito, e na classe pai a implementação do mesmo consiste em apenas passar a velocidade, porém na classe carro além de atribuir, ele também verifica qual a marcha o veículo deve assumir dependendo da velocidade.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32793AA-BCEF-4F79-B309-146F385E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317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103DFEB-BAAF-4B2B-8C82-2DCD9C36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 acelera e freia também foram reescritos com uma velocidade imaginária de aceleração e frenagem de um carro, o que se aplica bastante no conceito do polimorfismo, um método que toma outra forma para se adaptar a classe atual.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DC8156-35A6-443B-9F01-A552C730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0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/>
              <a:t>Polimorfismo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BR" sz="3300"/>
              <a:t>Um dos conceitos mais usados na orientação objetos é o polimorfismo, que promove a reutilização contínua dos códigos, ou seja, possibilita algo assumir várias formas.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8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F5379C1-D86C-4CAC-8585-FB7E9A33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sobreposição devemos nos atentar que o método a ser sobreposto deve possuir nome e lista de argumentos totalmente iguais aos do método inicial, o que podemos ver nos métodos </a:t>
            </a:r>
            <a:r>
              <a:rPr lang="pt-BR" dirty="0" err="1"/>
              <a:t>setVelocidade</a:t>
            </a:r>
            <a:r>
              <a:rPr lang="pt-BR" dirty="0"/>
              <a:t>, acelera e freia.</a:t>
            </a:r>
          </a:p>
          <a:p>
            <a:r>
              <a:rPr lang="pt-BR" dirty="0"/>
              <a:t>O resultado do </a:t>
            </a:r>
            <a:r>
              <a:rPr lang="pt-BR" b="1" dirty="0"/>
              <a:t>CÓDIGO</a:t>
            </a:r>
            <a:r>
              <a:rPr lang="pt-BR" dirty="0"/>
              <a:t> </a:t>
            </a:r>
            <a:r>
              <a:rPr lang="pt-BR" b="1" dirty="0"/>
              <a:t>5</a:t>
            </a:r>
            <a:r>
              <a:rPr lang="pt-BR" dirty="0"/>
              <a:t> é apresentado na a seguir.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8BA244-7AE0-42FA-8E7D-BBA33977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91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Resultado da sobreposiÃ§Ã£o de mÃ©todos">
            <a:extLst>
              <a:ext uri="{FF2B5EF4-FFF2-40B4-BE49-F238E27FC236}">
                <a16:creationId xmlns:a16="http://schemas.microsoft.com/office/drawing/2014/main" id="{0183894C-0D20-41DE-A7D5-59B5E053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357" y="643467"/>
            <a:ext cx="960528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1971C2-D88C-4FB6-B483-B5AE7A46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442565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51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6D761A4-C61F-4BEE-8847-718BC1F9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objeto </a:t>
            </a:r>
            <a:r>
              <a:rPr lang="pt-BR" dirty="0" err="1"/>
              <a:t>audi</a:t>
            </a:r>
            <a:r>
              <a:rPr lang="pt-BR" dirty="0"/>
              <a:t> serviu para demonstrarmos que podemos criar quantos objetos a partir do molde/classe. </a:t>
            </a:r>
          </a:p>
          <a:p>
            <a:r>
              <a:rPr lang="pt-BR" dirty="0"/>
              <a:t>Nesse exemplo implementamos apenas a classe carro, porém, poderíamos também ter implementado a classe avião, moto, barco e etc., e só precisaríamos herdar a classe Veiculo e seguir adicionando atributos, reescrevendo métodos e adicionando especificações das mesmas.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C7F96-36EB-4EFE-81CF-7C91A041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802F91-5499-402E-81C6-5AE2F7C6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500"/>
              <a:t>Comparativo entre Sobrecarga e Sobreposição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1D5C6-25CF-4ED1-B810-89D0DB4A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100"/>
              <a:t>A sobrecarga está ligada a variância de estados de um método, podemos entende-la como um conjunto de opções que o programa principal tem para escolher quando recebe os parâmetros passados pelo usuário.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D37566-CA19-4900-B30E-40B2B8CE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4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D25DC7E-8EF4-4762-AF59-9278CF65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tivéssemos apenas um método e não utilizarmos a sobrecarga nele, ao passarmos um parâmetro que não consta nesse método, ocorreriam erros no programa. </a:t>
            </a:r>
          </a:p>
          <a:p>
            <a:r>
              <a:rPr lang="pt-BR" dirty="0"/>
              <a:t>Já com a sobrecarga conseguimos criar variações de um mesmo método conseguindo assim mais opções de uso para ele, então, para a mesma funcionar os métodos devem conter nomes iguais e listas de argumentos diferentes.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3F13E8-E44A-4C4E-9D8F-B1FDFFD1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92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9899C04-B796-482D-83A7-F1A8280D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 Figura a seguir veremos que o programa principal tem três opções de chamada na classe Calculadora ao invocar o método calcula.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8457A0-1DA1-44F2-A9BE-6E39EFB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55</a:t>
            </a:fld>
            <a:endParaRPr lang="pt-BR"/>
          </a:p>
        </p:txBody>
      </p:sp>
      <p:pic>
        <p:nvPicPr>
          <p:cNvPr id="10242" name="Picture 2" descr="Exemplo&#10;das opÃ§Ãµes de chamada na classe Calculadora">
            <a:extLst>
              <a:ext uri="{FF2B5EF4-FFF2-40B4-BE49-F238E27FC236}">
                <a16:creationId xmlns:a16="http://schemas.microsoft.com/office/drawing/2014/main" id="{247498CD-3D2F-4B22-AC14-6B7DFEDC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90" y="3830568"/>
            <a:ext cx="5261419" cy="25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758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BCD85A-A8EF-4AE8-9977-BA360E5E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Enquanto a sobrecarga da vida a variação de métodos, a sobreposição possibilita a extensibilidade dos mesmos, pois com ela podemos reescrever métodos criados anteriormente, permitindo assim a criação de versões mais específicas deles.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91CB71-AF55-42FE-9586-E9DC51D5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42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CD8DF04-79C9-435B-9EAF-494ED35B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 a sobreposição podemos pegar um método genérico e transformá-lo em específico, implementando novas funcionalidades pertinentes da classe à qual ele está.</a:t>
            </a:r>
          </a:p>
          <a:p>
            <a:r>
              <a:rPr lang="pt-BR" dirty="0"/>
              <a:t>Diferente da sobrecarga, a sobreposição funciona por meio do sistema de herança, e para a mesma funcionar o nome e lista de argumentos dos métodos devem ser totalmente iguais aos da classe herdada.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DC7217-79AD-42EB-9D6F-A7DCC93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21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FD820F2-962E-4E2F-9673-FCDD5BA5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09897"/>
            <a:ext cx="9905999" cy="4981304"/>
          </a:xfrm>
        </p:spPr>
        <p:txBody>
          <a:bodyPr/>
          <a:lstStyle/>
          <a:p>
            <a:r>
              <a:rPr lang="pt-BR" dirty="0"/>
              <a:t>Na Figura a seguir podemos ver a herança entre a classe Calculadora e </a:t>
            </a:r>
            <a:r>
              <a:rPr lang="pt-BR" dirty="0" err="1"/>
              <a:t>CalcuradoraCientifica</a:t>
            </a:r>
            <a:r>
              <a:rPr lang="pt-BR" dirty="0"/>
              <a:t>, e também a sobrescrita do método calcula.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81015F-6B65-48E4-9038-41327E3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11266" name="Picture 2" descr="Exemplo de sobreposiÃ§Ã£o">
            <a:extLst>
              <a:ext uri="{FF2B5EF4-FFF2-40B4-BE49-F238E27FC236}">
                <a16:creationId xmlns:a16="http://schemas.microsoft.com/office/drawing/2014/main" id="{8C92AA61-0CDB-46C0-B9C2-F07C0937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74" y="3627783"/>
            <a:ext cx="5042452" cy="310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32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ADO – Terceira Avaliação: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4FFE157-269A-42BA-A49F-AE7071D4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contexto da programação orientada a objetos, o </a:t>
            </a:r>
            <a:r>
              <a:rPr lang="pt-BR" dirty="0" err="1"/>
              <a:t>polimorfirmo</a:t>
            </a:r>
            <a:r>
              <a:rPr lang="pt-BR" dirty="0"/>
              <a:t> mostra como um método pode assumir formas diferentes das quais foram implementadas inicialmente e agir de modo que possa ser utilizado por outra classe.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100A464-5263-49C2-AC93-CF5B70A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938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734839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7E5A28D-6BC0-4E73-8DBF-EC2F69A2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Na figura a seguir, temos a classe Veiculo com o método </a:t>
            </a:r>
            <a:r>
              <a:rPr lang="pt-BR" dirty="0" err="1"/>
              <a:t>setVelocidade</a:t>
            </a:r>
            <a:r>
              <a:rPr lang="pt-BR" dirty="0"/>
              <a:t>. </a:t>
            </a:r>
          </a:p>
          <a:p>
            <a:r>
              <a:rPr lang="pt-BR" dirty="0"/>
              <a:t>Como ela será uma classe abstrata, não teremos a Velocidade do veículo em si, porém na classe carro sabemos qual a velocidade média de um carro, logo, usaremos o método </a:t>
            </a:r>
            <a:r>
              <a:rPr lang="pt-BR" dirty="0" err="1"/>
              <a:t>setVelocidade</a:t>
            </a:r>
            <a:r>
              <a:rPr lang="pt-BR" dirty="0"/>
              <a:t> para receber a velocidade de um carro.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36FDA8-25CD-4635-B3B8-0CFCABCF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7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92982B9-E526-41E9-B534-A66E0953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Já a classe </a:t>
            </a:r>
            <a:r>
              <a:rPr lang="pt-BR" dirty="0" err="1"/>
              <a:t>Aviao</a:t>
            </a:r>
            <a:r>
              <a:rPr lang="pt-BR" dirty="0"/>
              <a:t> recebe a velocidade média de um avião, que é bem maior do que a de um carro. </a:t>
            </a:r>
          </a:p>
          <a:p>
            <a:r>
              <a:rPr lang="pt-BR" dirty="0"/>
              <a:t>Podemos perceber que o método </a:t>
            </a:r>
            <a:r>
              <a:rPr lang="pt-BR" dirty="0" err="1"/>
              <a:t>setVelocidade</a:t>
            </a:r>
            <a:r>
              <a:rPr lang="pt-BR" dirty="0"/>
              <a:t> está sendo reutilizado e se comportando de maneira diferente dependendo da classe à qual ele está, assim como acontece com o método </a:t>
            </a:r>
            <a:r>
              <a:rPr lang="pt-BR" dirty="0" err="1"/>
              <a:t>setpassageiros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6319A2-40E8-44FA-9153-F3F46A7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D312D0-A0F8-4AA8-A020-3605626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21792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sp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emplo de polimorfismo">
            <a:extLst>
              <a:ext uri="{FF2B5EF4-FFF2-40B4-BE49-F238E27FC236}">
                <a16:creationId xmlns:a16="http://schemas.microsoft.com/office/drawing/2014/main" id="{E6AC0023-CEED-4C40-971B-932986BC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374" y="1136606"/>
            <a:ext cx="718007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3752</Words>
  <Application>Microsoft Office PowerPoint</Application>
  <PresentationFormat>Widescreen</PresentationFormat>
  <Paragraphs>340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Arial</vt:lpstr>
      <vt:lpstr>Calibri</vt:lpstr>
      <vt:lpstr>Verdana</vt:lpstr>
      <vt:lpstr>Circuito</vt:lpstr>
      <vt:lpstr>Programação Orientada a Objetos</vt:lpstr>
      <vt:lpstr>sobrecarga e sobreposição de métodos</vt:lpstr>
      <vt:lpstr>Sobrecarga e sobreposição de métodos</vt:lpstr>
      <vt:lpstr>Apresentação do PowerPoint</vt:lpstr>
      <vt:lpstr>Polimorfismo</vt:lpstr>
      <vt:lpstr>Apresentação do PowerPoint</vt:lpstr>
      <vt:lpstr>Apresentação do PowerPoint</vt:lpstr>
      <vt:lpstr>Apresentação do PowerPoint</vt:lpstr>
      <vt:lpstr>Apresentação do PowerPoint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Sobrecarga de métodos (Overload)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Sobreposição de métodos (Override)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Comparativo entre Sobrecarga e Sobreposição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 </dc:creator>
  <cp:lastModifiedBy>Cesar Eduardo do Amaral</cp:lastModifiedBy>
  <cp:revision>20</cp:revision>
  <dcterms:created xsi:type="dcterms:W3CDTF">2019-05-16T12:47:24Z</dcterms:created>
  <dcterms:modified xsi:type="dcterms:W3CDTF">2023-03-20T19:23:34Z</dcterms:modified>
</cp:coreProperties>
</file>