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25"/>
  </p:notesMasterIdLst>
  <p:sldIdLst>
    <p:sldId id="256" r:id="rId2"/>
    <p:sldId id="507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6" r:id="rId12"/>
    <p:sldId id="537" r:id="rId13"/>
    <p:sldId id="531" r:id="rId14"/>
    <p:sldId id="532" r:id="rId15"/>
    <p:sldId id="533" r:id="rId16"/>
    <p:sldId id="535" r:id="rId17"/>
    <p:sldId id="538" r:id="rId18"/>
    <p:sldId id="539" r:id="rId19"/>
    <p:sldId id="543" r:id="rId20"/>
    <p:sldId id="544" r:id="rId21"/>
    <p:sldId id="545" r:id="rId22"/>
    <p:sldId id="314" r:id="rId23"/>
    <p:sldId id="315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Prof. </a:t>
          </a:r>
          <a:r>
            <a:rPr lang="pt-BR" i="0" baseline="0" dirty="0"/>
            <a:t>Wilson 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2315"/>
          <a:ext cx="8096085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355170" y="2315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355170" y="2315"/>
        <a:ext cx="3643238" cy="1173307"/>
      </dsp:txXfrm>
    </dsp:sp>
    <dsp:sp modelId="{E8390496-05C3-4EFA-B2D7-56FDDEA47C53}">
      <dsp:nvSpPr>
        <dsp:cNvPr id="0" name=""/>
        <dsp:cNvSpPr/>
      </dsp:nvSpPr>
      <dsp:spPr>
        <a:xfrm>
          <a:off x="4998408" y="2315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4998408" y="2315"/>
        <a:ext cx="3097676" cy="1173307"/>
      </dsp:txXfrm>
    </dsp:sp>
    <dsp:sp modelId="{8DBF959C-2B85-43F3-A666-67490181D6AA}">
      <dsp:nvSpPr>
        <dsp:cNvPr id="0" name=""/>
        <dsp:cNvSpPr/>
      </dsp:nvSpPr>
      <dsp:spPr>
        <a:xfrm>
          <a:off x="0" y="1468949"/>
          <a:ext cx="8096085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355170" y="1468949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355170" y="1468949"/>
        <a:ext cx="3643238" cy="1173307"/>
      </dsp:txXfrm>
    </dsp:sp>
    <dsp:sp modelId="{FB8BA8C4-1ECF-4FBD-B6BB-E46739961EEA}">
      <dsp:nvSpPr>
        <dsp:cNvPr id="0" name=""/>
        <dsp:cNvSpPr/>
      </dsp:nvSpPr>
      <dsp:spPr>
        <a:xfrm>
          <a:off x="4998408" y="1468949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4998408" y="1468949"/>
        <a:ext cx="3097676" cy="1173307"/>
      </dsp:txXfrm>
    </dsp:sp>
    <dsp:sp modelId="{7EAA1772-92CF-43A4-AFE2-7136E3D0669E}">
      <dsp:nvSpPr>
        <dsp:cNvPr id="0" name=""/>
        <dsp:cNvSpPr/>
      </dsp:nvSpPr>
      <dsp:spPr>
        <a:xfrm>
          <a:off x="0" y="2935583"/>
          <a:ext cx="8096085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355170" y="2935583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1355170" y="2935583"/>
        <a:ext cx="3643238" cy="1173307"/>
      </dsp:txXfrm>
    </dsp:sp>
    <dsp:sp modelId="{9045D367-7B02-4E72-B369-70E54B295C88}">
      <dsp:nvSpPr>
        <dsp:cNvPr id="0" name=""/>
        <dsp:cNvSpPr/>
      </dsp:nvSpPr>
      <dsp:spPr>
        <a:xfrm>
          <a:off x="4998408" y="2935583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4998408" y="2935583"/>
        <a:ext cx="3097676" cy="1173307"/>
      </dsp:txXfrm>
    </dsp:sp>
    <dsp:sp modelId="{9E3057F4-4A86-4A43-88BE-94C2C7D1637B}">
      <dsp:nvSpPr>
        <dsp:cNvPr id="0" name=""/>
        <dsp:cNvSpPr/>
      </dsp:nvSpPr>
      <dsp:spPr>
        <a:xfrm>
          <a:off x="0" y="4402217"/>
          <a:ext cx="8096085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355170" y="4402217"/>
          <a:ext cx="6740914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Prof. </a:t>
          </a:r>
          <a:r>
            <a:rPr lang="pt-BR" sz="2200" i="0" kern="1200" baseline="0" dirty="0"/>
            <a:t>Wilson Lourenço</a:t>
          </a:r>
          <a:endParaRPr lang="en-US" sz="2200" kern="1200" dirty="0"/>
        </a:p>
      </dsp:txBody>
      <dsp:txXfrm>
        <a:off x="1355170" y="4402217"/>
        <a:ext cx="6740914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233DB-3C81-46E5-BFE7-C095D46AB0E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7B141-6A14-4C1B-B556-1133026F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3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959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373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91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834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2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814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80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708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585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67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26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71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88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83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9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14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55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34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7B141-6A14-4C1B-B556-1133026FB50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03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7DD7-34E4-418A-8E9C-0B0D23483431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34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8200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0220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2697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1661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56A-0A64-4140-AEAE-2D2B9E48D0A0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71392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6CE-787A-4D1A-BB05-ABE608152D42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95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8328-579C-4710-8B03-8FBB787B0D66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0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0513-FBC8-4A48-AC61-7D511D81422A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02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9B03-F58C-45F8-961F-9B32505003A4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63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B11-70F0-47BA-9842-06CF9BB264F4}" type="datetime1">
              <a:rPr lang="pt-BR" smtClean="0"/>
              <a:t>04/04/2023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9BD-2ECA-4E12-9A4B-6169CD281C57}" type="datetime1">
              <a:rPr lang="pt-BR" smtClean="0"/>
              <a:t>04/04/2023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2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8A87-8CD6-488F-8C2E-1E493F0E636C}" type="datetime1">
              <a:rPr lang="pt-BR" smtClean="0"/>
              <a:t>04/04/2023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26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5B7A-2D2A-4BB2-9648-3F1898D4BC5A}" type="datetime1">
              <a:rPr lang="pt-BR" smtClean="0"/>
              <a:t>04/04/2023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77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0E5E-00C6-466E-975C-27A35B6A21BE}" type="datetime1">
              <a:rPr lang="pt-BR" smtClean="0"/>
              <a:t>04/04/2023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2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0F84-CA70-45E3-B81C-CA174BBEC1BE}" type="datetime1">
              <a:rPr lang="pt-BR" smtClean="0"/>
              <a:t>04/04/2023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52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8256A-0A64-4140-AEAE-2D2B9E48D0A0}" type="datetime1">
              <a:rPr lang="pt-BR" smtClean="0"/>
              <a:t>04/04/2023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68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joi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Programação Orientada </a:t>
            </a:r>
            <a:r>
              <a:rPr lang="pt-BR" dirty="0"/>
              <a:t>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Prof. Wilson Lourenço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6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819394"/>
            <a:ext cx="9913330" cy="4877620"/>
          </a:xfrm>
        </p:spPr>
        <p:txBody>
          <a:bodyPr>
            <a:normAutofit/>
          </a:bodyPr>
          <a:lstStyle/>
          <a:p>
            <a:pPr marL="400050" lvl="1" indent="0" algn="just">
              <a:buNone/>
            </a:pPr>
            <a:r>
              <a:rPr lang="pt-BR" sz="2800" b="1" dirty="0"/>
              <a:t>Bloco final de tratamento de erros </a:t>
            </a:r>
            <a:r>
              <a:rPr lang="pt-BR" sz="2800" b="1" dirty="0" err="1"/>
              <a:t>Finally</a:t>
            </a:r>
            <a:endParaRPr lang="pt-BR" sz="2800" b="1" dirty="0"/>
          </a:p>
          <a:p>
            <a:pPr marL="400050" lvl="1" indent="0" algn="just">
              <a:buNone/>
            </a:pPr>
            <a:endParaRPr lang="pt-BR" sz="2800" b="1" dirty="0"/>
          </a:p>
          <a:p>
            <a:pPr marL="400050" lvl="1" indent="0" algn="just">
              <a:buNone/>
            </a:pPr>
            <a:r>
              <a:rPr lang="pt-BR" dirty="0"/>
              <a:t>Todo bloco </a:t>
            </a:r>
            <a:r>
              <a:rPr lang="pt-BR" dirty="0" err="1"/>
              <a:t>Try</a:t>
            </a:r>
            <a:r>
              <a:rPr lang="pt-BR" dirty="0"/>
              <a:t> deverá ter pelo menos um bloco correspondente Catch ou um bloco </a:t>
            </a:r>
            <a:r>
              <a:rPr lang="pt-BR" dirty="0" err="1"/>
              <a:t>Finally</a:t>
            </a:r>
            <a:r>
              <a:rPr lang="pt-BR" dirty="0"/>
              <a:t>, ou até mesmo os dois.</a:t>
            </a:r>
          </a:p>
          <a:p>
            <a:pPr marL="400050" lvl="1" indent="0" algn="just">
              <a:buNone/>
            </a:pPr>
            <a:r>
              <a:rPr lang="pt-BR" dirty="0"/>
              <a:t>A função básica de </a:t>
            </a:r>
            <a:r>
              <a:rPr lang="pt-BR" dirty="0" err="1"/>
              <a:t>finally</a:t>
            </a:r>
            <a:r>
              <a:rPr lang="pt-BR" dirty="0"/>
              <a:t> é sempre executar seu bloco de dados mesmo que um</a:t>
            </a:r>
          </a:p>
          <a:p>
            <a:pPr marL="400050" lvl="1" indent="0" algn="just">
              <a:buNone/>
            </a:pPr>
            <a:r>
              <a:rPr lang="pt-BR" dirty="0"/>
              <a:t>É muito útil para liberar recursos do sistema, como conexões de banco de dados, abertura de buffer para leitura ou escrita de arquivos.</a:t>
            </a:r>
          </a:p>
          <a:p>
            <a:pPr marL="400050" lvl="1" indent="0" algn="just">
              <a:buNone/>
            </a:pPr>
            <a:r>
              <a:rPr lang="pt-BR" dirty="0"/>
              <a:t>O bloco </a:t>
            </a:r>
            <a:r>
              <a:rPr lang="pt-BR" dirty="0" err="1"/>
              <a:t>Finally</a:t>
            </a:r>
            <a:r>
              <a:rPr lang="pt-BR" dirty="0"/>
              <a:t> sempre será executado.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41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819394"/>
            <a:ext cx="9913330" cy="872291"/>
          </a:xfrm>
        </p:spPr>
        <p:txBody>
          <a:bodyPr>
            <a:normAutofit/>
          </a:bodyPr>
          <a:lstStyle/>
          <a:p>
            <a:pPr marL="400050" lvl="1" indent="0" algn="just">
              <a:buNone/>
            </a:pPr>
            <a:r>
              <a:rPr lang="pt-BR" dirty="0"/>
              <a:t>Veja na tabela que várias exceções podem ocorrer, dependendo do tipo de operação realizada:</a:t>
            </a:r>
          </a:p>
          <a:p>
            <a:pPr marL="400050" lvl="1" indent="0" algn="just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11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62" y="3042585"/>
            <a:ext cx="9470201" cy="23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4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95" y="2139509"/>
            <a:ext cx="9560768" cy="36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4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819394"/>
            <a:ext cx="9913330" cy="4877620"/>
          </a:xfrm>
        </p:spPr>
        <p:txBody>
          <a:bodyPr>
            <a:normAutofit/>
          </a:bodyPr>
          <a:lstStyle/>
          <a:p>
            <a:pPr marL="400050" lvl="1" indent="0" algn="just">
              <a:buNone/>
            </a:pPr>
            <a:r>
              <a:rPr lang="pt-BR" dirty="0"/>
              <a:t>Exemplo:</a:t>
            </a:r>
          </a:p>
          <a:p>
            <a:pPr marL="400050" lvl="1" indent="0" algn="just">
              <a:buNone/>
            </a:pPr>
            <a:endParaRPr lang="pt-BR" dirty="0"/>
          </a:p>
          <a:p>
            <a:pPr marL="400050" lvl="1" indent="0" algn="just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</a:t>
            </a:r>
            <a:r>
              <a:rPr lang="pt-BR" dirty="0"/>
              <a:t>.*;</a:t>
            </a:r>
          </a:p>
          <a:p>
            <a:pPr marL="400050" lvl="1" indent="0" algn="just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TryCatchFinally</a:t>
            </a:r>
            <a:r>
              <a:rPr lang="pt-BR" dirty="0"/>
              <a:t>{</a:t>
            </a:r>
          </a:p>
          <a:p>
            <a:pPr marL="800100" lvl="2" indent="0" algn="just"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</a:t>
            </a:r>
            <a:r>
              <a:rPr lang="pt-BR" sz="2400" dirty="0" err="1"/>
              <a:t>String</a:t>
            </a:r>
            <a:r>
              <a:rPr lang="pt-BR" sz="2400" dirty="0"/>
              <a:t>[] </a:t>
            </a:r>
            <a:r>
              <a:rPr lang="pt-BR" sz="2400" dirty="0" err="1"/>
              <a:t>args</a:t>
            </a:r>
            <a:r>
              <a:rPr lang="pt-BR" sz="2400" dirty="0"/>
              <a:t>) {</a:t>
            </a:r>
          </a:p>
          <a:p>
            <a:pPr marL="1257300" lvl="3" indent="0" algn="just">
              <a:buNone/>
            </a:pPr>
            <a:r>
              <a:rPr lang="pt-BR" sz="2400" dirty="0"/>
              <a:t>Scanner in = new Scanner(System.in);</a:t>
            </a:r>
          </a:p>
          <a:p>
            <a:pPr marL="1257300" lvl="3" indent="0" algn="just">
              <a:buNone/>
            </a:pPr>
            <a:r>
              <a:rPr lang="pt-BR" sz="2400" dirty="0" err="1"/>
              <a:t>int</a:t>
            </a:r>
            <a:r>
              <a:rPr lang="pt-BR" sz="2400" dirty="0"/>
              <a:t> n1, n2;</a:t>
            </a:r>
          </a:p>
          <a:p>
            <a:pPr marL="1257300" lvl="3" indent="0" algn="just">
              <a:buNone/>
            </a:pPr>
            <a:r>
              <a:rPr lang="pt-BR" sz="2400" dirty="0" err="1"/>
              <a:t>String</a:t>
            </a:r>
            <a:r>
              <a:rPr lang="pt-BR" sz="2400" dirty="0"/>
              <a:t> c1;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6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819394"/>
            <a:ext cx="9913330" cy="4877620"/>
          </a:xfrm>
        </p:spPr>
        <p:txBody>
          <a:bodyPr>
            <a:normAutofit/>
          </a:bodyPr>
          <a:lstStyle/>
          <a:p>
            <a:pPr marL="1257300" lvl="3" indent="0" algn="just">
              <a:buNone/>
            </a:pPr>
            <a:r>
              <a:rPr lang="pt-BR" sz="2400" dirty="0" err="1"/>
              <a:t>try</a:t>
            </a:r>
            <a:r>
              <a:rPr lang="pt-BR" sz="2400" dirty="0"/>
              <a:t> { //início do bloco que será monitorado</a:t>
            </a:r>
          </a:p>
          <a:p>
            <a:pPr marL="1714500" lvl="4" indent="0" algn="just">
              <a:buNone/>
            </a:pPr>
            <a:r>
              <a:rPr lang="pt-BR" sz="2400" dirty="0"/>
              <a:t>do{</a:t>
            </a:r>
          </a:p>
          <a:p>
            <a:pPr marL="2171700" lvl="5" indent="0" algn="just">
              <a:buNone/>
            </a:pPr>
            <a:r>
              <a:rPr lang="pt-BR" sz="2400" dirty="0" err="1"/>
              <a:t>System.out.println</a:t>
            </a:r>
            <a:r>
              <a:rPr lang="pt-BR" sz="2400" dirty="0"/>
              <a:t>("Digite o primeiro numero:");</a:t>
            </a:r>
          </a:p>
          <a:p>
            <a:pPr marL="2171700" lvl="5" indent="0" algn="just">
              <a:buNone/>
            </a:pPr>
            <a:r>
              <a:rPr lang="pt-BR" sz="2400" dirty="0"/>
              <a:t>c1 = </a:t>
            </a:r>
            <a:r>
              <a:rPr lang="pt-BR" sz="2400" dirty="0" err="1"/>
              <a:t>in.next</a:t>
            </a:r>
            <a:r>
              <a:rPr lang="pt-BR" sz="2400" dirty="0"/>
              <a:t>();</a:t>
            </a:r>
          </a:p>
          <a:p>
            <a:pPr marL="2171700" lvl="5" indent="0" algn="just">
              <a:buNone/>
            </a:pPr>
            <a:r>
              <a:rPr lang="pt-BR" sz="2400" dirty="0"/>
              <a:t>n1=</a:t>
            </a:r>
            <a:r>
              <a:rPr lang="pt-BR" sz="2400" dirty="0" err="1"/>
              <a:t>Integer.parseInt</a:t>
            </a:r>
            <a:r>
              <a:rPr lang="pt-BR" sz="2400" dirty="0"/>
              <a:t>(c1);</a:t>
            </a:r>
          </a:p>
          <a:p>
            <a:pPr marL="2171700" lvl="5" indent="0" algn="just">
              <a:buNone/>
            </a:pPr>
            <a:r>
              <a:rPr lang="pt-BR" sz="2400" dirty="0" err="1"/>
              <a:t>System.out.println</a:t>
            </a:r>
            <a:r>
              <a:rPr lang="pt-BR" sz="2400" dirty="0"/>
              <a:t>("Digite o segundo numero:");</a:t>
            </a:r>
          </a:p>
          <a:p>
            <a:pPr marL="2171700" lvl="5" indent="0" algn="just">
              <a:buNone/>
            </a:pPr>
            <a:r>
              <a:rPr lang="pt-BR" sz="2400" dirty="0"/>
              <a:t>c1 = </a:t>
            </a:r>
            <a:r>
              <a:rPr lang="pt-BR" sz="2400" dirty="0" err="1"/>
              <a:t>in.next</a:t>
            </a:r>
            <a:r>
              <a:rPr lang="pt-BR" sz="2400" dirty="0"/>
              <a:t>();</a:t>
            </a:r>
          </a:p>
          <a:p>
            <a:pPr marL="2171700" lvl="5" indent="0" algn="just">
              <a:buNone/>
            </a:pPr>
            <a:r>
              <a:rPr lang="pt-BR" sz="2400" dirty="0"/>
              <a:t>n2=</a:t>
            </a:r>
            <a:r>
              <a:rPr lang="pt-BR" sz="2400" dirty="0" err="1"/>
              <a:t>Integer.parseInt</a:t>
            </a:r>
            <a:r>
              <a:rPr lang="pt-BR" sz="2400" dirty="0"/>
              <a:t>(c1);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78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819394"/>
            <a:ext cx="9913330" cy="4877620"/>
          </a:xfrm>
        </p:spPr>
        <p:txBody>
          <a:bodyPr>
            <a:normAutofit lnSpcReduction="10000"/>
          </a:bodyPr>
          <a:lstStyle/>
          <a:p>
            <a:pPr marL="1257300" lvl="3" indent="0" algn="just">
              <a:buNone/>
            </a:pPr>
            <a:r>
              <a:rPr lang="pt-BR" sz="2400" dirty="0"/>
              <a:t>		</a:t>
            </a:r>
            <a:r>
              <a:rPr lang="pt-BR" sz="2400" dirty="0" err="1"/>
              <a:t>System.out.println</a:t>
            </a:r>
            <a:r>
              <a:rPr lang="pt-BR" sz="2400" dirty="0"/>
              <a:t>(" A divisão entre eles é:"+(n1/n2));</a:t>
            </a:r>
          </a:p>
          <a:p>
            <a:pPr marL="1257300" lvl="3" indent="0" algn="just">
              <a:buNone/>
            </a:pPr>
            <a:r>
              <a:rPr lang="pt-BR" sz="2400" dirty="0"/>
              <a:t>	}</a:t>
            </a:r>
            <a:r>
              <a:rPr lang="pt-BR" sz="2400" dirty="0" err="1"/>
              <a:t>while</a:t>
            </a:r>
            <a:r>
              <a:rPr lang="pt-BR" sz="2400" dirty="0"/>
              <a:t>(n1!=0);</a:t>
            </a:r>
          </a:p>
          <a:p>
            <a:pPr marL="1257300" lvl="3" indent="0" algn="just">
              <a:buNone/>
            </a:pPr>
            <a:r>
              <a:rPr lang="pt-BR" sz="2400" dirty="0"/>
              <a:t>}</a:t>
            </a:r>
          </a:p>
          <a:p>
            <a:pPr marL="1257300" lvl="3" indent="0" algn="just">
              <a:buNone/>
            </a:pPr>
            <a:r>
              <a:rPr lang="pt-BR" sz="2400" dirty="0"/>
              <a:t>catch (</a:t>
            </a:r>
            <a:r>
              <a:rPr lang="pt-BR" sz="2400" dirty="0" err="1"/>
              <a:t>ArithmeticException</a:t>
            </a:r>
            <a:r>
              <a:rPr lang="pt-BR" sz="2400" dirty="0"/>
              <a:t> </a:t>
            </a:r>
            <a:r>
              <a:rPr lang="pt-BR" sz="2400" dirty="0" err="1"/>
              <a:t>nae</a:t>
            </a:r>
            <a:r>
              <a:rPr lang="pt-BR" sz="2400" dirty="0"/>
              <a:t>) {</a:t>
            </a:r>
          </a:p>
          <a:p>
            <a:pPr marL="1257300" lvl="3" indent="0" algn="just">
              <a:buNone/>
            </a:pPr>
            <a:r>
              <a:rPr lang="pt-BR" sz="2400" dirty="0"/>
              <a:t>		</a:t>
            </a:r>
            <a:r>
              <a:rPr lang="pt-BR" sz="2400" dirty="0" err="1"/>
              <a:t>System.out.println</a:t>
            </a:r>
            <a:r>
              <a:rPr lang="pt-BR" sz="2400" dirty="0"/>
              <a:t>(" erro provável: divisão por zero:" + 			</a:t>
            </a:r>
            <a:r>
              <a:rPr lang="pt-BR" sz="2400" dirty="0" err="1"/>
              <a:t>nae.getMessage</a:t>
            </a:r>
            <a:r>
              <a:rPr lang="pt-BR" sz="2400" dirty="0"/>
              <a:t>());</a:t>
            </a:r>
          </a:p>
          <a:p>
            <a:pPr marL="1257300" lvl="3" indent="0" algn="just">
              <a:buNone/>
            </a:pPr>
            <a:r>
              <a:rPr lang="pt-BR" sz="2400" dirty="0"/>
              <a:t>}</a:t>
            </a:r>
          </a:p>
          <a:p>
            <a:pPr marL="1257300" lvl="3" indent="0" algn="just">
              <a:buNone/>
            </a:pPr>
            <a:r>
              <a:rPr lang="pt-BR" sz="2400" dirty="0"/>
              <a:t>catch (</a:t>
            </a:r>
            <a:r>
              <a:rPr lang="pt-BR" sz="2400" dirty="0" err="1"/>
              <a:t>NumberFormatException</a:t>
            </a:r>
            <a:r>
              <a:rPr lang="pt-BR" sz="2400" dirty="0"/>
              <a:t> </a:t>
            </a:r>
            <a:r>
              <a:rPr lang="pt-BR" sz="2400" dirty="0" err="1"/>
              <a:t>nfe</a:t>
            </a:r>
            <a:r>
              <a:rPr lang="pt-BR" sz="2400" dirty="0"/>
              <a:t>) { </a:t>
            </a:r>
          </a:p>
          <a:p>
            <a:pPr marL="1257300" lvl="3" indent="0" algn="just">
              <a:buNone/>
            </a:pPr>
            <a:r>
              <a:rPr lang="pt-BR" sz="2400" dirty="0"/>
              <a:t>		</a:t>
            </a:r>
            <a:r>
              <a:rPr lang="pt-BR" sz="2400" dirty="0" err="1"/>
              <a:t>System.out.println</a:t>
            </a:r>
            <a:r>
              <a:rPr lang="pt-BR" sz="2400" dirty="0"/>
              <a:t>(" tipo de dados incompatíveis:" + 				</a:t>
            </a:r>
            <a:r>
              <a:rPr lang="pt-BR" sz="2400" dirty="0" err="1"/>
              <a:t>nfe.getMessage</a:t>
            </a:r>
            <a:r>
              <a:rPr lang="pt-BR" sz="2400" dirty="0"/>
              <a:t>());</a:t>
            </a:r>
          </a:p>
          <a:p>
            <a:pPr marL="1257300" lvl="3" indent="0" algn="just">
              <a:buNone/>
            </a:pPr>
            <a:r>
              <a:rPr lang="pt-BR" sz="2400" dirty="0"/>
              <a:t>}</a:t>
            </a:r>
          </a:p>
          <a:p>
            <a:pPr marL="1257300" lvl="3" indent="0" algn="just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28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528867"/>
            <a:ext cx="9913330" cy="4877620"/>
          </a:xfrm>
        </p:spPr>
        <p:txBody>
          <a:bodyPr>
            <a:noAutofit/>
          </a:bodyPr>
          <a:lstStyle/>
          <a:p>
            <a:pPr marL="1257300" lvl="3" indent="0" algn="just">
              <a:buNone/>
            </a:pPr>
            <a:r>
              <a:rPr lang="pt-BR" sz="2400" dirty="0"/>
              <a:t>catch (</a:t>
            </a:r>
            <a:r>
              <a:rPr lang="pt-BR" sz="2400" dirty="0" err="1"/>
              <a:t>Exception</a:t>
            </a:r>
            <a:r>
              <a:rPr lang="pt-BR" sz="2400" dirty="0"/>
              <a:t> e) { </a:t>
            </a:r>
          </a:p>
          <a:p>
            <a:pPr marL="1257300" lvl="3" indent="0" algn="just">
              <a:buNone/>
            </a:pPr>
            <a:r>
              <a:rPr lang="pt-BR" sz="2400" dirty="0"/>
              <a:t>		</a:t>
            </a:r>
            <a:r>
              <a:rPr lang="pt-BR" sz="2400" dirty="0" err="1"/>
              <a:t>System.out.println</a:t>
            </a:r>
            <a:r>
              <a:rPr lang="pt-BR" sz="2400" dirty="0"/>
              <a:t>(" erro genérico:" + </a:t>
            </a:r>
            <a:r>
              <a:rPr lang="pt-BR" sz="2400" dirty="0" err="1"/>
              <a:t>e.getMessage</a:t>
            </a:r>
            <a:r>
              <a:rPr lang="pt-BR" sz="2400" dirty="0"/>
              <a:t>());</a:t>
            </a:r>
          </a:p>
          <a:p>
            <a:pPr marL="1257300" lvl="3" indent="0" algn="just">
              <a:buNone/>
            </a:pPr>
            <a:r>
              <a:rPr lang="pt-BR" sz="2400" dirty="0"/>
              <a:t>		</a:t>
            </a:r>
            <a:r>
              <a:rPr lang="pt-BR" sz="2400" dirty="0" err="1"/>
              <a:t>System.out.println</a:t>
            </a:r>
            <a:r>
              <a:rPr lang="pt-BR" sz="2400" dirty="0"/>
              <a:t>(" mostra o pacote, a exceção e 					mensagem de erro:" + </a:t>
            </a:r>
            <a:r>
              <a:rPr lang="pt-BR" sz="2400" dirty="0" err="1"/>
              <a:t>e.toString</a:t>
            </a:r>
            <a:r>
              <a:rPr lang="pt-BR" sz="2400" dirty="0"/>
              <a:t>());</a:t>
            </a:r>
          </a:p>
          <a:p>
            <a:pPr marL="1257300" lvl="3" indent="0" algn="just">
              <a:buNone/>
            </a:pPr>
            <a:r>
              <a:rPr lang="pt-BR" sz="2400" dirty="0"/>
              <a:t>		</a:t>
            </a:r>
            <a:r>
              <a:rPr lang="pt-BR" sz="2400" dirty="0" err="1"/>
              <a:t>e.printStackTrace</a:t>
            </a:r>
            <a:r>
              <a:rPr lang="pt-BR" sz="2400" dirty="0"/>
              <a:t>(); </a:t>
            </a:r>
          </a:p>
          <a:p>
            <a:pPr marL="1257300" lvl="3" indent="0" algn="just">
              <a:buNone/>
            </a:pPr>
            <a:r>
              <a:rPr lang="pt-BR" sz="2400" dirty="0"/>
              <a:t>}</a:t>
            </a:r>
          </a:p>
          <a:p>
            <a:pPr marL="1257300" lvl="3" indent="0" algn="just">
              <a:buNone/>
            </a:pPr>
            <a:r>
              <a:rPr lang="pt-BR" sz="2400" dirty="0" err="1"/>
              <a:t>finally</a:t>
            </a:r>
            <a:r>
              <a:rPr lang="pt-BR" sz="2400" dirty="0"/>
              <a:t> {</a:t>
            </a:r>
          </a:p>
          <a:p>
            <a:pPr marL="1714500" lvl="4" indent="0" algn="just">
              <a:buNone/>
            </a:pPr>
            <a:r>
              <a:rPr lang="pt-BR" sz="2400" dirty="0"/>
              <a:t>n1=0; n2=0;</a:t>
            </a:r>
          </a:p>
          <a:p>
            <a:pPr marL="1714500" lvl="4" indent="0" algn="just">
              <a:buNone/>
            </a:pPr>
            <a:r>
              <a:rPr lang="pt-BR" sz="2400" dirty="0" err="1"/>
              <a:t>System.out.println</a:t>
            </a:r>
            <a:r>
              <a:rPr lang="pt-BR" sz="2400" dirty="0"/>
              <a:t>(" variáveis zeradas!");</a:t>
            </a:r>
          </a:p>
          <a:p>
            <a:pPr marL="1257300" lvl="3" indent="0" algn="just">
              <a:buNone/>
            </a:pPr>
            <a:r>
              <a:rPr lang="pt-BR" sz="2400" dirty="0"/>
              <a:t>}}</a:t>
            </a:r>
          </a:p>
          <a:p>
            <a:pPr marL="400050" lvl="1" indent="0" algn="just">
              <a:buNone/>
            </a:pPr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3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2" y="1528867"/>
            <a:ext cx="10037891" cy="4877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Lançando nossas próprias exceções com o uso do comando </a:t>
            </a:r>
            <a:r>
              <a:rPr lang="pt-BR" sz="2400" b="1" dirty="0" err="1"/>
              <a:t>throw</a:t>
            </a:r>
            <a:endParaRPr lang="pt-BR" sz="2400" b="1" dirty="0"/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dirty="0" err="1"/>
              <a:t>package</a:t>
            </a:r>
            <a:r>
              <a:rPr lang="pt-BR" sz="2400" dirty="0"/>
              <a:t> </a:t>
            </a:r>
            <a:r>
              <a:rPr lang="pt-BR" sz="2400" dirty="0" err="1"/>
              <a:t>trycomthrow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TrycomThrow</a:t>
            </a:r>
            <a:r>
              <a:rPr lang="pt-BR" sz="2400" dirty="0"/>
              <a:t> {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</a:t>
            </a:r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args</a:t>
            </a:r>
            <a:r>
              <a:rPr lang="pt-BR" sz="2400" dirty="0"/>
              <a:t>[])</a:t>
            </a:r>
          </a:p>
          <a:p>
            <a:pPr marL="0" indent="0">
              <a:buNone/>
            </a:pPr>
            <a:r>
              <a:rPr lang="pt-BR" sz="2400" dirty="0"/>
              <a:t>  {</a:t>
            </a:r>
          </a:p>
          <a:p>
            <a:pPr marL="0" indent="0">
              <a:buNone/>
            </a:pPr>
            <a:r>
              <a:rPr lang="pt-BR" sz="2400" dirty="0"/>
              <a:t>    </a:t>
            </a:r>
            <a:r>
              <a:rPr lang="pt-BR" sz="2400" dirty="0" err="1"/>
              <a:t>try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2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2" y="1528867"/>
            <a:ext cx="10037891" cy="4877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Lançando nossas próprias exceções com o uso do comando </a:t>
            </a:r>
            <a:r>
              <a:rPr lang="pt-BR" sz="2400" b="1" dirty="0" err="1"/>
              <a:t>throw</a:t>
            </a:r>
            <a:endParaRPr lang="pt-BR" sz="2400" b="1" dirty="0"/>
          </a:p>
          <a:p>
            <a:pPr marL="0" indent="0">
              <a:buNone/>
            </a:pPr>
            <a:r>
              <a:rPr lang="pt-BR" sz="2400" dirty="0"/>
              <a:t> {</a:t>
            </a:r>
          </a:p>
          <a:p>
            <a:pPr marL="0" indent="0">
              <a:buNone/>
            </a:pPr>
            <a:r>
              <a:rPr lang="pt-BR" sz="2400" dirty="0"/>
              <a:t>      </a:t>
            </a:r>
            <a:r>
              <a:rPr lang="pt-BR" sz="2400" dirty="0" err="1"/>
              <a:t>aumentarLetras</a:t>
            </a:r>
            <a:r>
              <a:rPr lang="pt-BR" sz="2400" dirty="0"/>
              <a:t>();</a:t>
            </a:r>
          </a:p>
          <a:p>
            <a:pPr marL="0" indent="0">
              <a:buNone/>
            </a:pPr>
            <a:r>
              <a:rPr lang="pt-BR" sz="2400" dirty="0"/>
              <a:t>    }</a:t>
            </a:r>
          </a:p>
          <a:p>
            <a:pPr marL="0" indent="0">
              <a:buNone/>
            </a:pPr>
            <a:r>
              <a:rPr lang="pt-BR" sz="2400" dirty="0"/>
              <a:t>    catch(</a:t>
            </a:r>
            <a:r>
              <a:rPr lang="pt-BR" sz="2400" dirty="0" err="1"/>
              <a:t>Exception</a:t>
            </a:r>
            <a:r>
              <a:rPr lang="pt-BR" sz="2400" dirty="0"/>
              <a:t> e)</a:t>
            </a:r>
          </a:p>
          <a:p>
            <a:pPr marL="0" indent="0">
              <a:buNone/>
            </a:pPr>
            <a:r>
              <a:rPr lang="pt-BR" sz="2400" dirty="0"/>
              <a:t>    {</a:t>
            </a:r>
          </a:p>
          <a:p>
            <a:pPr marL="0" indent="0">
              <a:buNone/>
            </a:pPr>
            <a:r>
              <a:rPr lang="pt-BR" sz="2400" dirty="0"/>
              <a:t>      </a:t>
            </a:r>
            <a:r>
              <a:rPr lang="pt-BR" sz="2400" dirty="0" err="1"/>
              <a:t>System.out.println</a:t>
            </a:r>
            <a:r>
              <a:rPr lang="pt-BR" sz="2400" dirty="0"/>
              <a:t>("Ocorreu uma </a:t>
            </a:r>
            <a:r>
              <a:rPr lang="pt-BR" sz="2400" dirty="0" err="1"/>
              <a:t>exceão</a:t>
            </a:r>
            <a:r>
              <a:rPr lang="pt-BR" sz="2400" dirty="0"/>
              <a:t> ao executar o método </a:t>
            </a:r>
            <a:r>
              <a:rPr lang="pt-BR" sz="2400" dirty="0" err="1"/>
              <a:t>aumentarLetras</a:t>
            </a:r>
            <a:r>
              <a:rPr lang="pt-BR" sz="2400" dirty="0"/>
              <a:t>() "+e);</a:t>
            </a:r>
          </a:p>
          <a:p>
            <a:pPr marL="0" indent="0">
              <a:buNone/>
            </a:pPr>
            <a:r>
              <a:rPr lang="pt-BR" sz="2400" dirty="0"/>
              <a:t>    }</a:t>
            </a:r>
          </a:p>
          <a:p>
            <a:pPr marL="0" indent="0">
              <a:buNone/>
            </a:pPr>
            <a:r>
              <a:rPr lang="pt-BR" sz="2400" dirty="0"/>
              <a:t> 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541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2" y="1528867"/>
            <a:ext cx="10037891" cy="4877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Lançando nossas próprias exceções com o uso do comando </a:t>
            </a:r>
            <a:r>
              <a:rPr lang="pt-BR" sz="2400" b="1" dirty="0" err="1"/>
              <a:t>throw</a:t>
            </a:r>
            <a:endParaRPr lang="pt-BR" sz="2400" b="1" dirty="0"/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err="1"/>
              <a:t>private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aumentarLetras</a:t>
            </a:r>
            <a:r>
              <a:rPr lang="pt-BR" sz="2400" dirty="0"/>
              <a:t>() </a:t>
            </a:r>
            <a:r>
              <a:rPr lang="pt-BR" sz="2400" dirty="0" err="1"/>
              <a:t>throws</a:t>
            </a:r>
            <a:r>
              <a:rPr lang="pt-BR" sz="2400" dirty="0"/>
              <a:t> </a:t>
            </a:r>
            <a:r>
              <a:rPr lang="pt-BR" sz="2400" dirty="0" err="1"/>
              <a:t>Exception</a:t>
            </a:r>
            <a:r>
              <a:rPr lang="pt-BR" sz="2400" dirty="0"/>
              <a:t> //lançando exceção</a:t>
            </a:r>
          </a:p>
          <a:p>
            <a:pPr marL="0" indent="0">
              <a:buNone/>
            </a:pPr>
            <a:r>
              <a:rPr lang="pt-BR" sz="2400" dirty="0"/>
              <a:t>  {</a:t>
            </a:r>
          </a:p>
          <a:p>
            <a:pPr marL="0" indent="0">
              <a:buNone/>
            </a:pPr>
            <a:r>
              <a:rPr lang="pt-BR" sz="2400" dirty="0"/>
              <a:t>    </a:t>
            </a:r>
            <a:r>
              <a:rPr lang="pt-BR" sz="2400" dirty="0" err="1"/>
              <a:t>String</a:t>
            </a:r>
            <a:r>
              <a:rPr lang="pt-BR" sz="2400" dirty="0"/>
              <a:t> frase = </a:t>
            </a:r>
            <a:r>
              <a:rPr lang="pt-BR" sz="2400" dirty="0" err="1"/>
              <a:t>null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sz="2400" dirty="0"/>
              <a:t>    </a:t>
            </a:r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novaFrase</a:t>
            </a:r>
            <a:r>
              <a:rPr lang="pt-BR" sz="2400" dirty="0"/>
              <a:t> = </a:t>
            </a:r>
            <a:r>
              <a:rPr lang="pt-BR" sz="2400" dirty="0" err="1"/>
              <a:t>null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sz="2400" dirty="0"/>
              <a:t>    </a:t>
            </a:r>
            <a:r>
              <a:rPr lang="pt-BR" sz="2400" dirty="0" err="1"/>
              <a:t>try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{</a:t>
            </a:r>
          </a:p>
          <a:p>
            <a:pPr marL="0" indent="0">
              <a:buNone/>
            </a:pPr>
            <a:r>
              <a:rPr lang="pt-BR" sz="2400" dirty="0"/>
              <a:t>      </a:t>
            </a:r>
            <a:r>
              <a:rPr lang="pt-BR" sz="2400" dirty="0" err="1"/>
              <a:t>novaFrase</a:t>
            </a:r>
            <a:r>
              <a:rPr lang="pt-BR" sz="2400" dirty="0"/>
              <a:t> = </a:t>
            </a:r>
            <a:r>
              <a:rPr lang="pt-BR" sz="2400" dirty="0" err="1"/>
              <a:t>frase.toUpperCase</a:t>
            </a:r>
            <a:r>
              <a:rPr lang="pt-BR" sz="2400" dirty="0"/>
              <a:t>();</a:t>
            </a:r>
          </a:p>
          <a:p>
            <a:pPr marL="0" indent="0">
              <a:buNone/>
            </a:pPr>
            <a:r>
              <a:rPr lang="pt-BR" sz="2400" dirty="0"/>
              <a:t>   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7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819394"/>
            <a:ext cx="9913330" cy="44312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Umas das facilidades proporcionadas pela linguagem Java é a possibilidade de tratamento de eventuais erros de execução chamadas de exceções, de forma a impedir o abandono repentino do programa, ocasionado por uso indevido de métodos, atributos ou circunstâncias indesejáveis que independem da aplicação Java e sim de outras aplicações.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14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2" y="1528867"/>
            <a:ext cx="10037891" cy="4877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Lançando nossas próprias exceções com o uso do comando </a:t>
            </a:r>
            <a:r>
              <a:rPr lang="pt-BR" sz="2400" b="1" dirty="0" err="1"/>
              <a:t>throw</a:t>
            </a:r>
            <a:endParaRPr lang="pt-BR" sz="2400" b="1" dirty="0"/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000" dirty="0"/>
              <a:t> catch(</a:t>
            </a:r>
            <a:r>
              <a:rPr lang="pt-BR" sz="2000" dirty="0" err="1"/>
              <a:t>NullPointerException</a:t>
            </a:r>
            <a:r>
              <a:rPr lang="pt-BR" sz="2000" dirty="0"/>
              <a:t> e)</a:t>
            </a:r>
          </a:p>
          <a:p>
            <a:pPr marL="0" indent="0">
              <a:buNone/>
            </a:pPr>
            <a:r>
              <a:rPr lang="pt-BR" sz="2000" dirty="0"/>
              <a:t>    {</a:t>
            </a:r>
          </a:p>
          <a:p>
            <a:pPr marL="0" indent="0">
              <a:buNone/>
            </a:pPr>
            <a:r>
              <a:rPr lang="pt-BR" sz="2000" dirty="0"/>
              <a:t>      </a:t>
            </a:r>
            <a:r>
              <a:rPr lang="pt-BR" sz="2000" dirty="0" err="1"/>
              <a:t>throw</a:t>
            </a:r>
            <a:r>
              <a:rPr lang="pt-BR" sz="2000" dirty="0"/>
              <a:t> new </a:t>
            </a:r>
            <a:r>
              <a:rPr lang="pt-BR" sz="2000" dirty="0" err="1"/>
              <a:t>Exception</a:t>
            </a:r>
            <a:r>
              <a:rPr lang="pt-BR" sz="2000" dirty="0"/>
              <a:t>(e);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System.out.println</a:t>
            </a:r>
            <a:r>
              <a:rPr lang="pt-BR" sz="2000" dirty="0"/>
              <a:t>("Frase antiga: "+frase);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System.out.println</a:t>
            </a:r>
            <a:r>
              <a:rPr lang="pt-BR" sz="2000" dirty="0"/>
              <a:t>("Frase nova: "+</a:t>
            </a:r>
            <a:r>
              <a:rPr lang="pt-BR" sz="2000" dirty="0" err="1"/>
              <a:t>novaFrase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/>
              <a:t>  }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69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2" y="1528867"/>
            <a:ext cx="10037891" cy="48776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3200" b="1" dirty="0" err="1"/>
              <a:t>Quizizz</a:t>
            </a:r>
            <a:r>
              <a:rPr lang="pt-BR" sz="3200" b="1" dirty="0"/>
              <a:t>: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3600" dirty="0">
                <a:hlinkClick r:id="rId3"/>
              </a:rPr>
              <a:t>https://quizizz.com/join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94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2191557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11691" y="639704"/>
          <a:ext cx="809608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588" y="1467777"/>
            <a:ext cx="10047056" cy="3922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70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819394"/>
            <a:ext cx="9913330" cy="443128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Um erro de execução é chamado Exceção e pode ser tratado na maioria dos casos.</a:t>
            </a:r>
          </a:p>
          <a:p>
            <a:pPr marL="0" indent="0" algn="just">
              <a:buNone/>
            </a:pPr>
            <a:r>
              <a:rPr lang="pt-BR" sz="2400" dirty="0"/>
              <a:t>Vejamos algumas situações que podem causar essas exceções?</a:t>
            </a:r>
          </a:p>
          <a:p>
            <a:pPr marL="0" indent="0" algn="just">
              <a:buNone/>
            </a:pPr>
            <a:endParaRPr lang="pt-BR" sz="2400" dirty="0"/>
          </a:p>
          <a:p>
            <a:pPr marL="400050" lvl="1" indent="0" algn="just">
              <a:buNone/>
            </a:pPr>
            <a:r>
              <a:rPr lang="pt-BR" dirty="0"/>
              <a:t>• Indisponibilidade de acesso a um banco de dados.</a:t>
            </a:r>
          </a:p>
          <a:p>
            <a:pPr marL="400050" lvl="1" indent="0" algn="just">
              <a:buNone/>
            </a:pPr>
            <a:r>
              <a:rPr lang="pt-BR" dirty="0"/>
              <a:t>• Tentativa de abertura, fechamento, leitura e atualização de arquivos.</a:t>
            </a:r>
          </a:p>
          <a:p>
            <a:pPr marL="400050" lvl="1" indent="0" algn="just">
              <a:buNone/>
            </a:pPr>
            <a:r>
              <a:rPr lang="pt-BR" dirty="0"/>
              <a:t>• Acesso à rede.</a:t>
            </a:r>
          </a:p>
          <a:p>
            <a:pPr marL="400050" lvl="1" indent="0" algn="just">
              <a:buNone/>
            </a:pPr>
            <a:r>
              <a:rPr lang="pt-BR" dirty="0"/>
              <a:t>• Uso incorreto de atributos de tipos incompatíveis.</a:t>
            </a:r>
          </a:p>
          <a:p>
            <a:pPr marL="400050" lvl="1" indent="0" algn="just">
              <a:buNone/>
            </a:pPr>
            <a:r>
              <a:rPr lang="pt-BR" dirty="0"/>
              <a:t>• Divisão por zero.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95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819394"/>
            <a:ext cx="9913330" cy="44312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/>
          </a:p>
          <a:p>
            <a:pPr marL="400050" lvl="1" indent="0" algn="just">
              <a:buNone/>
            </a:pPr>
            <a:r>
              <a:rPr lang="pt-BR" dirty="0"/>
              <a:t>• Falta de memória e erro interno do JVM.</a:t>
            </a:r>
          </a:p>
          <a:p>
            <a:pPr marL="400050" lvl="1" indent="0" algn="just">
              <a:buNone/>
            </a:pPr>
            <a:r>
              <a:rPr lang="pt-BR" dirty="0"/>
              <a:t>• Consistências previstas e programadas pela própria aplicação.</a:t>
            </a:r>
          </a:p>
          <a:p>
            <a:pPr marL="400050" lvl="1" indent="0" algn="just">
              <a:buNone/>
            </a:pPr>
            <a:r>
              <a:rPr lang="pt-BR" dirty="0"/>
              <a:t>• Erros do programador que devem ser corrigidos, como:</a:t>
            </a:r>
          </a:p>
          <a:p>
            <a:pPr marL="1543050" lvl="3" indent="-285750" algn="just">
              <a:buFont typeface="Courier New" panose="02070309020205020404" pitchFamily="49" charset="0"/>
              <a:buChar char="o"/>
            </a:pPr>
            <a:r>
              <a:rPr lang="pt-BR" sz="2400" dirty="0"/>
              <a:t>Os limites do vetor ultrapassados em um </a:t>
            </a:r>
            <a:r>
              <a:rPr lang="pt-BR" sz="2400" dirty="0" err="1"/>
              <a:t>array</a:t>
            </a:r>
            <a:r>
              <a:rPr lang="pt-BR" sz="2400" dirty="0"/>
              <a:t>;</a:t>
            </a:r>
          </a:p>
          <a:p>
            <a:pPr marL="1543050" lvl="3" indent="-285750" algn="just">
              <a:buFont typeface="Courier New" panose="02070309020205020404" pitchFamily="49" charset="0"/>
              <a:buChar char="o"/>
            </a:pPr>
            <a:r>
              <a:rPr lang="pt-BR" sz="2400" dirty="0"/>
              <a:t>Divisão por zero;</a:t>
            </a:r>
          </a:p>
          <a:p>
            <a:pPr marL="1543050" lvl="3" indent="-285750" algn="just">
              <a:buFont typeface="Courier New" panose="02070309020205020404" pitchFamily="49" charset="0"/>
              <a:buChar char="o"/>
            </a:pPr>
            <a:r>
              <a:rPr lang="pt-BR" sz="2400" dirty="0"/>
              <a:t>Chamar um método em objeto não instanciado.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4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819394"/>
            <a:ext cx="9913330" cy="44312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/>
          </a:p>
          <a:p>
            <a:pPr marL="400050" lvl="1" indent="0" algn="just">
              <a:buNone/>
            </a:pPr>
            <a:r>
              <a:rPr lang="pt-BR" dirty="0"/>
              <a:t>• Falta de memória e erro interno do JVM.</a:t>
            </a:r>
          </a:p>
          <a:p>
            <a:pPr marL="400050" lvl="1" indent="0" algn="just">
              <a:buNone/>
            </a:pPr>
            <a:r>
              <a:rPr lang="pt-BR" dirty="0"/>
              <a:t>• Consistências previstas e programadas pela própria aplicação.</a:t>
            </a:r>
          </a:p>
          <a:p>
            <a:pPr marL="400050" lvl="1" indent="0" algn="just">
              <a:buNone/>
            </a:pPr>
            <a:r>
              <a:rPr lang="pt-BR" dirty="0"/>
              <a:t>• Erros do programador que devem ser corrigidos, como:</a:t>
            </a:r>
          </a:p>
          <a:p>
            <a:pPr marL="1543050" lvl="3" indent="-285750" algn="just">
              <a:buFont typeface="Courier New" panose="02070309020205020404" pitchFamily="49" charset="0"/>
              <a:buChar char="o"/>
            </a:pPr>
            <a:r>
              <a:rPr lang="pt-BR" sz="2400" dirty="0"/>
              <a:t>Os limites do vetor ultrapassados em um </a:t>
            </a:r>
            <a:r>
              <a:rPr lang="pt-BR" sz="2400" dirty="0" err="1"/>
              <a:t>array</a:t>
            </a:r>
            <a:r>
              <a:rPr lang="pt-BR" sz="2400" dirty="0"/>
              <a:t>;</a:t>
            </a:r>
          </a:p>
          <a:p>
            <a:pPr marL="1543050" lvl="3" indent="-285750" algn="just">
              <a:buFont typeface="Courier New" panose="02070309020205020404" pitchFamily="49" charset="0"/>
              <a:buChar char="o"/>
            </a:pPr>
            <a:r>
              <a:rPr lang="pt-BR" sz="2400" dirty="0"/>
              <a:t>Divisão por zero;</a:t>
            </a:r>
          </a:p>
          <a:p>
            <a:pPr marL="1543050" lvl="3" indent="-285750" algn="just">
              <a:buFont typeface="Courier New" panose="02070309020205020404" pitchFamily="49" charset="0"/>
              <a:buChar char="o"/>
            </a:pPr>
            <a:r>
              <a:rPr lang="pt-BR" sz="2400" dirty="0"/>
              <a:t>Chamar um método em objeto não instanciado.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2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819394"/>
            <a:ext cx="9913330" cy="4431281"/>
          </a:xfrm>
        </p:spPr>
        <p:txBody>
          <a:bodyPr>
            <a:normAutofit/>
          </a:bodyPr>
          <a:lstStyle/>
          <a:p>
            <a:pPr marL="400050" lvl="1" indent="0" algn="just">
              <a:buNone/>
            </a:pPr>
            <a:r>
              <a:rPr lang="pt-BR" sz="2800" b="1" dirty="0"/>
              <a:t>Lançamento de exceções</a:t>
            </a:r>
          </a:p>
          <a:p>
            <a:pPr marL="400050" lvl="1" indent="0" algn="just">
              <a:buNone/>
            </a:pPr>
            <a:endParaRPr lang="pt-BR" dirty="0"/>
          </a:p>
          <a:p>
            <a:pPr marL="400050" lvl="1" indent="0" algn="just">
              <a:buNone/>
            </a:pPr>
            <a:r>
              <a:rPr lang="pt-BR" dirty="0"/>
              <a:t>O termo exceção significa uma condição excepcional. </a:t>
            </a:r>
          </a:p>
          <a:p>
            <a:pPr marL="400050" lvl="1" indent="0" algn="just">
              <a:buNone/>
            </a:pPr>
            <a:r>
              <a:rPr lang="pt-BR" dirty="0"/>
              <a:t>É uma ocorrência que altera o fluxo normal do programa. </a:t>
            </a:r>
          </a:p>
          <a:p>
            <a:pPr marL="400050" lvl="1" indent="0" algn="just">
              <a:buNone/>
            </a:pPr>
            <a:r>
              <a:rPr lang="pt-BR" dirty="0"/>
              <a:t>Exceção é um objeto que representa os detalhes de uma falha de programa.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07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819394"/>
            <a:ext cx="9913330" cy="4431281"/>
          </a:xfrm>
        </p:spPr>
        <p:txBody>
          <a:bodyPr>
            <a:normAutofit/>
          </a:bodyPr>
          <a:lstStyle/>
          <a:p>
            <a:pPr marL="400050" lvl="1" indent="0" algn="just">
              <a:buNone/>
            </a:pPr>
            <a:r>
              <a:rPr lang="pt-BR" sz="2800" b="1" dirty="0"/>
              <a:t>Lançamento de exceções</a:t>
            </a:r>
          </a:p>
          <a:p>
            <a:pPr marL="400050" lvl="1" indent="0" algn="just">
              <a:buNone/>
            </a:pPr>
            <a:endParaRPr lang="pt-BR" dirty="0"/>
          </a:p>
          <a:p>
            <a:pPr marL="400050" lvl="1" indent="0" algn="just">
              <a:buNone/>
            </a:pPr>
            <a:r>
              <a:rPr lang="pt-BR" dirty="0"/>
              <a:t>Uma exceção é lançada para indicar que ocorreu uma falha no programa.</a:t>
            </a:r>
          </a:p>
          <a:p>
            <a:pPr marL="400050" lvl="1" indent="0" algn="just">
              <a:buNone/>
            </a:pPr>
            <a:r>
              <a:rPr lang="pt-BR" dirty="0"/>
              <a:t>Sempre que um método de alguma classe é passível de causar algum erro, então, podemos prever tal erro e lançar as Exceções para serem tratadas.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62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819394"/>
            <a:ext cx="9913330" cy="4431281"/>
          </a:xfrm>
        </p:spPr>
        <p:txBody>
          <a:bodyPr>
            <a:normAutofit/>
          </a:bodyPr>
          <a:lstStyle/>
          <a:p>
            <a:pPr marL="400050" lvl="1" indent="0" algn="just">
              <a:buNone/>
            </a:pPr>
            <a:r>
              <a:rPr lang="pt-BR" sz="2800" b="1" dirty="0"/>
              <a:t>Bloco de tentativa </a:t>
            </a:r>
            <a:r>
              <a:rPr lang="pt-BR" sz="2800" b="1" dirty="0" err="1"/>
              <a:t>Try</a:t>
            </a:r>
            <a:endParaRPr lang="pt-BR" sz="2800" b="1" dirty="0"/>
          </a:p>
          <a:p>
            <a:pPr marL="400050" lvl="1" indent="0" algn="just">
              <a:buNone/>
            </a:pPr>
            <a:endParaRPr lang="pt-BR" sz="2800" b="1" dirty="0"/>
          </a:p>
          <a:p>
            <a:pPr marL="400050" lvl="1" indent="0" algn="just">
              <a:buNone/>
            </a:pPr>
            <a:r>
              <a:rPr lang="pt-BR" dirty="0"/>
              <a:t>O bloco </a:t>
            </a:r>
            <a:r>
              <a:rPr lang="pt-BR" dirty="0" err="1"/>
              <a:t>Try</a:t>
            </a:r>
            <a:r>
              <a:rPr lang="pt-BR" dirty="0"/>
              <a:t> começa e termina com um bloco de chaves, tudo o que estiver dentro do bloco será executado até que alguma exceção seja lançada, ou seja, até que algo dê errado. </a:t>
            </a:r>
          </a:p>
          <a:p>
            <a:pPr marL="400050" lvl="1" indent="0" algn="just">
              <a:buNone/>
            </a:pPr>
            <a:r>
              <a:rPr lang="pt-BR" dirty="0"/>
              <a:t>Quando escrevemos nosso código em um bloco </a:t>
            </a:r>
            <a:r>
              <a:rPr lang="pt-BR" dirty="0" err="1"/>
              <a:t>Try</a:t>
            </a:r>
            <a:r>
              <a:rPr lang="pt-BR" dirty="0"/>
              <a:t>, já estamos avisando ao compilador que erros eventuais poderão ocorrer naquele bloco do programa.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5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27997"/>
            <a:ext cx="9913330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Tratamento de erros e exceções: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err="1">
                <a:solidFill>
                  <a:srgbClr val="FF0000"/>
                </a:solidFill>
              </a:rPr>
              <a:t>Try</a:t>
            </a:r>
            <a:r>
              <a:rPr lang="pt-BR" dirty="0">
                <a:solidFill>
                  <a:srgbClr val="FF0000"/>
                </a:solidFill>
              </a:rPr>
              <a:t>, Catch, </a:t>
            </a:r>
            <a:r>
              <a:rPr lang="pt-BR" dirty="0" err="1">
                <a:solidFill>
                  <a:srgbClr val="FF0000"/>
                </a:solidFill>
              </a:rPr>
              <a:t>Finally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819394"/>
            <a:ext cx="9913330" cy="4431281"/>
          </a:xfrm>
        </p:spPr>
        <p:txBody>
          <a:bodyPr>
            <a:normAutofit/>
          </a:bodyPr>
          <a:lstStyle/>
          <a:p>
            <a:pPr marL="400050" lvl="1" indent="0" algn="just">
              <a:buNone/>
            </a:pPr>
            <a:r>
              <a:rPr lang="pt-BR" sz="2800" b="1" dirty="0"/>
              <a:t>Bloco de captura de exceções Catch</a:t>
            </a:r>
          </a:p>
          <a:p>
            <a:pPr marL="400050" lvl="1" indent="0" algn="just">
              <a:buNone/>
            </a:pPr>
            <a:endParaRPr lang="pt-BR" sz="2800" b="1" dirty="0"/>
          </a:p>
          <a:p>
            <a:pPr marL="400050" lvl="1" indent="0" algn="just">
              <a:buNone/>
            </a:pPr>
            <a:r>
              <a:rPr lang="pt-BR" sz="2600" dirty="0"/>
              <a:t>Quando ocorre essa exceção, o fluxo do programa é desviado automaticamente para o bloco catch, então o erro deve ser tratado, nem que seja apenas para enviar uma mensagem com um código de erro, demonstrando a responsabilidade pelo ocorrido para que providências sejam tomadas.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94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3601</TotalTime>
  <Words>1313</Words>
  <Application>Microsoft Office PowerPoint</Application>
  <PresentationFormat>Widescreen</PresentationFormat>
  <Paragraphs>200</Paragraphs>
  <Slides>23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 3</vt:lpstr>
      <vt:lpstr>Facetado</vt:lpstr>
      <vt:lpstr>Programação Orientada a Objetos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Tratamento de erros e exceções:  Try, Catch, Finally</vt:lpstr>
      <vt:lpstr>Dicas para Estudo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Priscilla Viana Cunha</dc:creator>
  <cp:lastModifiedBy>Cesar Eduardo do Amaral</cp:lastModifiedBy>
  <cp:revision>342</cp:revision>
  <dcterms:created xsi:type="dcterms:W3CDTF">2015-08-09T04:39:01Z</dcterms:created>
  <dcterms:modified xsi:type="dcterms:W3CDTF">2023-04-04T22:15:53Z</dcterms:modified>
</cp:coreProperties>
</file>