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60" r:id="rId4"/>
    <p:sldId id="316" r:id="rId5"/>
    <p:sldId id="317" r:id="rId6"/>
    <p:sldId id="318" r:id="rId7"/>
    <p:sldId id="319" r:id="rId8"/>
    <p:sldId id="320" r:id="rId9"/>
    <p:sldId id="322" r:id="rId10"/>
    <p:sldId id="321" r:id="rId11"/>
    <p:sldId id="323" r:id="rId12"/>
    <p:sldId id="325" r:id="rId13"/>
    <p:sldId id="324" r:id="rId14"/>
    <p:sldId id="326" r:id="rId15"/>
    <p:sldId id="327" r:id="rId16"/>
    <p:sldId id="328" r:id="rId17"/>
    <p:sldId id="329" r:id="rId18"/>
    <p:sldId id="330" r:id="rId19"/>
    <p:sldId id="331" r:id="rId20"/>
    <p:sldId id="333" r:id="rId21"/>
    <p:sldId id="332" r:id="rId22"/>
    <p:sldId id="334" r:id="rId23"/>
    <p:sldId id="313" r:id="rId24"/>
    <p:sldId id="556" r:id="rId25"/>
    <p:sldId id="557" r:id="rId26"/>
    <p:sldId id="558" r:id="rId27"/>
    <p:sldId id="559" r:id="rId28"/>
    <p:sldId id="560" r:id="rId29"/>
    <p:sldId id="341" r:id="rId30"/>
    <p:sldId id="342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258" r:id="rId42"/>
    <p:sldId id="571" r:id="rId43"/>
    <p:sldId id="572" r:id="rId44"/>
    <p:sldId id="573" r:id="rId45"/>
    <p:sldId id="574" r:id="rId46"/>
    <p:sldId id="575" r:id="rId47"/>
    <p:sldId id="576" r:id="rId48"/>
    <p:sldId id="577" r:id="rId49"/>
    <p:sldId id="578" r:id="rId50"/>
    <p:sldId id="579" r:id="rId51"/>
    <p:sldId id="335" r:id="rId52"/>
    <p:sldId id="336" r:id="rId53"/>
    <p:sldId id="337" r:id="rId54"/>
    <p:sldId id="338" r:id="rId55"/>
    <p:sldId id="343" r:id="rId56"/>
    <p:sldId id="339" r:id="rId57"/>
    <p:sldId id="340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Seja “COLABORATIVO”:</a:t>
          </a:r>
          <a:endParaRPr lang="en-US" dirty="0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Prof. </a:t>
          </a:r>
          <a:r>
            <a:rPr lang="pt-BR" i="0" baseline="0" dirty="0"/>
            <a:t>Wilson 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Seja “COLABORATIVO”:</a:t>
          </a:r>
          <a:endParaRPr lang="en-US" sz="2200" kern="1200" dirty="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Prof. </a:t>
          </a:r>
          <a:r>
            <a:rPr lang="pt-BR" sz="2200" i="0" kern="1200" baseline="0" dirty="0"/>
            <a:t>Wilson 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33F0E5-7670-4251-8562-7390E8233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3879D1-5B57-4A82-86DA-BDA4087C9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E6222-3DAA-4CE1-BEC7-B0060ED5F192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65CD52-4004-4BF4-9CD7-8CD96CB46C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86C390-D609-4DEE-BF9F-B8463CE99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C7F11-45F6-4A67-BC0C-989260EB78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497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cec9ac61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cec9ac61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73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78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368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62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84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65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943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526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13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cec9ac61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cec9ac61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118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105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341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752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10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06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27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41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05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824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63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cec9ac61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cec9ac61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20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01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697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26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cec9ac61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cec9ac61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20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cec9ac61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cec9ac61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4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03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79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56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ec9ac61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cec9ac61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99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1594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F84-CA70-45E3-B81C-CA174BBEC1BE}" type="datetime1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9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82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7269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4990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6717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38646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00230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73050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5687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grpSp>
        <p:nvGrpSpPr>
          <p:cNvPr id="70" name="Google Shape;70;p1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2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1276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6549"/>
            <a:ext cx="9905999" cy="4014652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7330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9897"/>
            <a:ext cx="9905999" cy="4981304"/>
          </a:xfrm>
        </p:spPr>
        <p:txBody>
          <a:bodyPr>
            <a:normAutofit/>
          </a:bodyPr>
          <a:lstStyle>
            <a:lvl1pPr algn="just">
              <a:defRPr sz="3600"/>
            </a:lvl1pPr>
            <a:lvl2pPr algn="just">
              <a:defRPr sz="3200"/>
            </a:lvl2pPr>
            <a:lvl3pPr algn="just">
              <a:defRPr sz="28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1139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9B03-F58C-45F8-961F-9B32505003A4}" type="datetime1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1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B11-70F0-47BA-9842-06CF9BB264F4}" type="datetime1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9BD-2ECA-4E12-9A4B-6169CD281C57}" type="datetime1">
              <a:rPr lang="pt-BR" smtClean="0"/>
              <a:t>11/04/2023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6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9546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8270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0E5E-00C6-466E-975C-27A35B6A21BE}" type="datetime1">
              <a:rPr lang="pt-BR" smtClean="0"/>
              <a:t>11/04/2023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66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801813"/>
            <a:ext cx="9905999" cy="398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256A-0A64-4140-AEAE-2D2B9E48D0A0}" type="datetime1">
              <a:rPr lang="pt-BR" smtClean="0"/>
              <a:t>11/04/2023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6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27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  <p:sldLayoutId id="214748402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" name="Rectangle 4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</a:rPr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Prof. Wilson 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Antes do GENERICS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998912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MinhaClasse</a:t>
            </a:r>
            <a:r>
              <a:rPr lang="pt-BR" sz="2000" dirty="0"/>
              <a:t>(Double </a:t>
            </a:r>
            <a:r>
              <a:rPr lang="pt-BR" sz="2000" dirty="0" err="1"/>
              <a:t>numDbl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this.numDbl</a:t>
            </a:r>
            <a:r>
              <a:rPr lang="pt-BR" sz="2000" dirty="0"/>
              <a:t> = </a:t>
            </a:r>
            <a:r>
              <a:rPr lang="pt-BR" sz="2000" dirty="0" err="1"/>
              <a:t>numDbl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aoQuadrado</a:t>
            </a:r>
            <a:r>
              <a:rPr lang="pt-BR" sz="2000" dirty="0"/>
              <a:t>()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numInt</a:t>
            </a:r>
            <a:r>
              <a:rPr lang="pt-BR" sz="2000" dirty="0"/>
              <a:t> * </a:t>
            </a:r>
            <a:r>
              <a:rPr lang="pt-BR" sz="2000" dirty="0" err="1"/>
              <a:t>numInt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}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Double </a:t>
            </a:r>
            <a:r>
              <a:rPr lang="pt-BR" sz="2000" dirty="0" err="1"/>
              <a:t>aoQuadradoDouble</a:t>
            </a:r>
            <a:r>
              <a:rPr lang="pt-BR" sz="2000" dirty="0"/>
              <a:t>()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numDbl</a:t>
            </a:r>
            <a:r>
              <a:rPr lang="pt-BR" sz="2000" dirty="0"/>
              <a:t> * </a:t>
            </a:r>
            <a:r>
              <a:rPr lang="pt-BR" sz="2000" dirty="0" err="1"/>
              <a:t>numDbl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3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/>
              <a:t>Antes do GENERICS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70000" lnSpcReduction="20000"/>
          </a:bodyPr>
          <a:lstStyle/>
          <a:p>
            <a:r>
              <a:rPr lang="pt-BR" sz="3300" dirty="0"/>
              <a:t>Agora, se o tipo recebido no construtor for Double, o objeto será do tipo Double.</a:t>
            </a:r>
          </a:p>
          <a:p>
            <a:r>
              <a:rPr lang="pt-BR" sz="3300" dirty="0"/>
              <a:t>Depois é só invocar com </a:t>
            </a:r>
            <a:r>
              <a:rPr lang="pt-BR" sz="3300" dirty="0" err="1"/>
              <a:t>obj.aoQuadradoDouble</a:t>
            </a:r>
            <a:r>
              <a:rPr lang="pt-BR" sz="3300" dirty="0"/>
              <a:t>(). </a:t>
            </a:r>
          </a:p>
          <a:p>
            <a:r>
              <a:rPr lang="pt-BR" sz="3300" dirty="0"/>
              <a:t>Poderíamos também criar outra classe idêntica, só que para trabalhar com Double.</a:t>
            </a:r>
          </a:p>
          <a:p>
            <a:r>
              <a:rPr lang="pt-BR" sz="3300" dirty="0"/>
              <a:t>Mas perceba que o código na classe fica bagunçado e repetido. </a:t>
            </a:r>
          </a:p>
          <a:p>
            <a:r>
              <a:rPr lang="pt-BR" sz="3300" dirty="0"/>
              <a:t>O </a:t>
            </a:r>
            <a:r>
              <a:rPr lang="pt-BR" sz="3300" dirty="0" err="1"/>
              <a:t>generics</a:t>
            </a:r>
            <a:r>
              <a:rPr lang="pt-BR" sz="3300" dirty="0"/>
              <a:t> resolve esse problema.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0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/>
              <a:t>com GENERICS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300" dirty="0"/>
          </a:p>
          <a:p>
            <a:r>
              <a:rPr lang="pt-BR" sz="3300" dirty="0"/>
              <a:t>Antes, uma demonstração somente com um método que printa o valor do objeto: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29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Usando o GENERICS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998912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MinhaClasse</a:t>
            </a:r>
            <a:r>
              <a:rPr lang="pt-BR" sz="2000" dirty="0"/>
              <a:t>(Double </a:t>
            </a:r>
            <a:r>
              <a:rPr lang="pt-BR" sz="2000" dirty="0" err="1"/>
              <a:t>numDbl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this.numDbl</a:t>
            </a:r>
            <a:r>
              <a:rPr lang="pt-BR" sz="2000" dirty="0"/>
              <a:t> = </a:t>
            </a:r>
            <a:r>
              <a:rPr lang="pt-BR" sz="2000" dirty="0" err="1"/>
              <a:t>numDbl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aoQuadrado</a:t>
            </a:r>
            <a:r>
              <a:rPr lang="pt-BR" sz="2000" dirty="0"/>
              <a:t>()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numInt</a:t>
            </a:r>
            <a:r>
              <a:rPr lang="pt-BR" sz="2000" dirty="0"/>
              <a:t> * </a:t>
            </a:r>
            <a:r>
              <a:rPr lang="pt-BR" sz="2000" dirty="0" err="1"/>
              <a:t>numInt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}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Double </a:t>
            </a:r>
            <a:r>
              <a:rPr lang="pt-BR" sz="2000" dirty="0" err="1"/>
              <a:t>aoQuadradoDouble</a:t>
            </a:r>
            <a:r>
              <a:rPr lang="pt-BR" sz="2000" dirty="0"/>
              <a:t>()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numDbl</a:t>
            </a:r>
            <a:r>
              <a:rPr lang="pt-BR" sz="2000" dirty="0"/>
              <a:t> * </a:t>
            </a:r>
            <a:r>
              <a:rPr lang="pt-BR" sz="2000" dirty="0" err="1"/>
              <a:t>numDbl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0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/>
              <a:t>Antes do GENERICS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62500" lnSpcReduction="20000"/>
          </a:bodyPr>
          <a:lstStyle/>
          <a:p>
            <a:r>
              <a:rPr lang="pt-BR" sz="3300" dirty="0"/>
              <a:t>Para usar </a:t>
            </a:r>
            <a:r>
              <a:rPr lang="pt-BR" sz="3300" dirty="0" err="1"/>
              <a:t>generics</a:t>
            </a:r>
            <a:r>
              <a:rPr lang="pt-BR" sz="3300" dirty="0"/>
              <a:t>, utilizamos o diamante(&lt;&gt;) com um tipo genérico; aqui, utilizamos o T que é uma convenção, mas funcionaria com X por exemplo. </a:t>
            </a:r>
          </a:p>
          <a:p>
            <a:r>
              <a:rPr lang="pt-BR" sz="3300" dirty="0"/>
              <a:t>Depois criamos um atributo </a:t>
            </a:r>
            <a:r>
              <a:rPr lang="pt-BR" sz="3300" dirty="0" err="1"/>
              <a:t>obj</a:t>
            </a:r>
            <a:r>
              <a:rPr lang="pt-BR" sz="3300" dirty="0"/>
              <a:t> do tipo T, criamos o construtor e um método que retorna o valor desse </a:t>
            </a:r>
            <a:r>
              <a:rPr lang="pt-BR" sz="3300" dirty="0" err="1"/>
              <a:t>obj</a:t>
            </a:r>
            <a:r>
              <a:rPr lang="pt-BR" sz="3300" dirty="0"/>
              <a:t>.</a:t>
            </a:r>
          </a:p>
          <a:p>
            <a:r>
              <a:rPr lang="pt-BR" sz="3300" dirty="0"/>
              <a:t>É convencionado o identificador E para elementos, K para chaves, V para valores e T para tipos, porém não há obrigatoriedade no uso. </a:t>
            </a:r>
          </a:p>
          <a:p>
            <a:r>
              <a:rPr lang="pt-BR" sz="3300" dirty="0"/>
              <a:t>Pode-se utilizar qualquer identificador válido no parâmetro de tipo.</a:t>
            </a:r>
          </a:p>
          <a:p>
            <a:endParaRPr lang="pt-BR" sz="33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71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/>
              <a:t>Antes do GENERICS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sz="3300" dirty="0"/>
          </a:p>
          <a:p>
            <a:r>
              <a:rPr lang="pt-BR" sz="3300" dirty="0"/>
              <a:t>Agora, para instanciar o objeto, precisamos passar entre &lt;&gt; o tipo que vamos passar para o construtor; fizemos isso com </a:t>
            </a:r>
            <a:r>
              <a:rPr lang="pt-BR" sz="3300" dirty="0" err="1"/>
              <a:t>Integer</a:t>
            </a:r>
            <a:r>
              <a:rPr lang="pt-BR" sz="3300" dirty="0"/>
              <a:t>, Double e </a:t>
            </a:r>
            <a:r>
              <a:rPr lang="pt-BR" sz="3300" dirty="0" err="1"/>
              <a:t>String</a:t>
            </a:r>
            <a:r>
              <a:rPr lang="pt-BR" sz="3300" dirty="0"/>
              <a:t>.</a:t>
            </a:r>
          </a:p>
          <a:p>
            <a:endParaRPr lang="pt-BR" sz="3300" dirty="0"/>
          </a:p>
          <a:p>
            <a:r>
              <a:rPr lang="pt-BR" sz="3300" dirty="0"/>
              <a:t>De agora em diante, decidimos em uma só classe criada o tipo do objeto que estamos criando.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76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/>
              <a:t>Antes do GENERICS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300" dirty="0"/>
              <a:t>Voltando para o método do quadrado!</a:t>
            </a:r>
          </a:p>
          <a:p>
            <a:r>
              <a:rPr lang="pt-BR" sz="3300" dirty="0"/>
              <a:t>Ao trabalhar com valores numéricos, precisamos fazer uma alteração para tudo funcionar corretamente. </a:t>
            </a:r>
          </a:p>
          <a:p>
            <a:r>
              <a:rPr lang="pt-BR" sz="3300" dirty="0"/>
              <a:t>Se fizermos da forma a seguir, um erro será gerado: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5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Usando o GENERICS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6436CE-4B43-8995-BD7B-89C5AB64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00" y="1990503"/>
            <a:ext cx="858322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8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/>
              <a:t>com do GENERICS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300" dirty="0"/>
              <a:t>O próprio Java vai nos prevenir de usar a multiplicação pro tipo genérico T; afinal, podemos passar um </a:t>
            </a:r>
            <a:r>
              <a:rPr lang="pt-BR" sz="3300" dirty="0" err="1"/>
              <a:t>String</a:t>
            </a:r>
            <a:r>
              <a:rPr lang="pt-BR" sz="3300" dirty="0"/>
              <a:t> sem querer. Para corrigir isso e sinalizar que vamos utilizar apenas números, é só fazer a seguinte alteração: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50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Usando o GENERICS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998912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exmultiplgenerics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ExMultiplGenerics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static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</a:t>
            </a:r>
            <a:r>
              <a:rPr lang="pt-BR" sz="2000" dirty="0" err="1"/>
              <a:t>String</a:t>
            </a:r>
            <a:r>
              <a:rPr lang="pt-BR" sz="2000" dirty="0"/>
              <a:t>[] </a:t>
            </a:r>
            <a:r>
              <a:rPr lang="pt-BR" sz="2000" dirty="0" err="1"/>
              <a:t>args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MinhaClasse</a:t>
            </a:r>
            <a:r>
              <a:rPr lang="pt-BR" sz="2000" dirty="0"/>
              <a:t>&lt;</a:t>
            </a:r>
            <a:r>
              <a:rPr lang="pt-BR" sz="2000" dirty="0" err="1"/>
              <a:t>Integer</a:t>
            </a:r>
            <a:r>
              <a:rPr lang="pt-BR" sz="2000" dirty="0"/>
              <a:t>&gt; inteiro = new </a:t>
            </a:r>
            <a:r>
              <a:rPr lang="pt-BR" sz="2000" dirty="0" err="1"/>
              <a:t>MinhaClasse</a:t>
            </a:r>
            <a:r>
              <a:rPr lang="pt-BR" sz="2000" dirty="0"/>
              <a:t>&lt;&gt;(5);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MinhaClasse</a:t>
            </a:r>
            <a:r>
              <a:rPr lang="pt-BR" sz="2000" dirty="0"/>
              <a:t>&lt;Double&gt; </a:t>
            </a:r>
            <a:r>
              <a:rPr lang="pt-BR" sz="2000" dirty="0" err="1"/>
              <a:t>doubleTipo</a:t>
            </a:r>
            <a:r>
              <a:rPr lang="pt-BR" sz="2000" dirty="0"/>
              <a:t> = new </a:t>
            </a:r>
            <a:r>
              <a:rPr lang="pt-BR" sz="2000" dirty="0" err="1"/>
              <a:t>MinhaClasse</a:t>
            </a:r>
            <a:r>
              <a:rPr lang="pt-BR" sz="2000" dirty="0"/>
              <a:t>&lt;&gt;(5.0);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System.out.println</a:t>
            </a:r>
            <a:r>
              <a:rPr lang="pt-BR" sz="2000" dirty="0"/>
              <a:t>(</a:t>
            </a:r>
            <a:r>
              <a:rPr lang="pt-BR" sz="2000" dirty="0" err="1"/>
              <a:t>inteiro.aoQuadrado</a:t>
            </a:r>
            <a:r>
              <a:rPr lang="pt-BR" sz="2000" dirty="0"/>
              <a:t>() + " | " + </a:t>
            </a:r>
            <a:r>
              <a:rPr lang="pt-BR" sz="2000" dirty="0" err="1"/>
              <a:t>doubleTipo.aoQuadrado</a:t>
            </a:r>
            <a:r>
              <a:rPr lang="pt-BR" sz="2000" dirty="0"/>
              <a:t>());</a:t>
            </a:r>
          </a:p>
          <a:p>
            <a:pPr marL="0" indent="0">
              <a:buNone/>
            </a:pPr>
            <a:r>
              <a:rPr lang="pt-BR" sz="2000" dirty="0"/>
              <a:t>    }   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F3146C8-E296-4088-B01E-891D680C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5198917" cy="4287836"/>
          </a:xfrm>
        </p:spPr>
        <p:txBody>
          <a:bodyPr anchor="ctr">
            <a:normAutofit/>
          </a:bodyPr>
          <a:lstStyle/>
          <a:p>
            <a:pPr algn="r"/>
            <a:r>
              <a:rPr lang="pt-BR" sz="3800" dirty="0"/>
              <a:t>GENERICS e classes de interface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B669B49-D284-45DE-B541-7D4367903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endParaRPr lang="pt-BR" sz="24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878CA1-FFEA-4F13-BD76-5E7C04EF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4737" y="5410199"/>
            <a:ext cx="7032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6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Usando o GENERICS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998912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exmultiplgenerics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MinhaClasse</a:t>
            </a:r>
            <a:r>
              <a:rPr lang="pt-BR" sz="2000" dirty="0"/>
              <a:t>&lt;T </a:t>
            </a:r>
            <a:r>
              <a:rPr lang="pt-BR" sz="2000" dirty="0" err="1"/>
              <a:t>extends</a:t>
            </a:r>
            <a:r>
              <a:rPr lang="pt-BR" sz="2000" dirty="0"/>
              <a:t> </a:t>
            </a:r>
            <a:r>
              <a:rPr lang="pt-BR" sz="2000" dirty="0" err="1"/>
              <a:t>Number</a:t>
            </a:r>
            <a:r>
              <a:rPr lang="pt-BR" sz="2000" dirty="0"/>
              <a:t>&gt; { // T agora dá um </a:t>
            </a:r>
            <a:r>
              <a:rPr lang="pt-BR" sz="2000" dirty="0" err="1"/>
              <a:t>extends</a:t>
            </a:r>
            <a:r>
              <a:rPr lang="pt-BR" sz="2000" dirty="0"/>
              <a:t> na classe </a:t>
            </a:r>
            <a:r>
              <a:rPr lang="pt-BR" sz="2000" dirty="0" err="1"/>
              <a:t>Number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</a:p>
          <a:p>
            <a:pPr marL="0" indent="0">
              <a:buNone/>
            </a:pPr>
            <a:r>
              <a:rPr lang="pt-BR" sz="2000" dirty="0"/>
              <a:t>    T </a:t>
            </a:r>
            <a:r>
              <a:rPr lang="pt-BR" sz="2000" dirty="0" err="1"/>
              <a:t>numClasse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MinhaClasse</a:t>
            </a:r>
            <a:r>
              <a:rPr lang="pt-BR" sz="2000" dirty="0"/>
              <a:t>(T </a:t>
            </a:r>
            <a:r>
              <a:rPr lang="pt-BR" sz="2000" dirty="0" err="1"/>
              <a:t>numClasse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this.numClasse</a:t>
            </a:r>
            <a:r>
              <a:rPr lang="pt-BR" sz="2000" dirty="0"/>
              <a:t> = </a:t>
            </a:r>
            <a:r>
              <a:rPr lang="pt-BR" sz="2000" dirty="0" err="1"/>
              <a:t>numClasse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		</a:t>
            </a:r>
          </a:p>
          <a:p>
            <a:pPr marL="0" indent="0">
              <a:buNone/>
            </a:pPr>
            <a:r>
              <a:rPr lang="pt-BR" sz="2000" dirty="0"/>
              <a:t>   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2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Usando o GENERICS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9989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dirty="0"/>
              <a:t>Double </a:t>
            </a:r>
            <a:r>
              <a:rPr lang="pt-BR" sz="2000" dirty="0" err="1"/>
              <a:t>aoQuadrado</a:t>
            </a:r>
            <a:r>
              <a:rPr lang="pt-BR" sz="2000" dirty="0"/>
              <a:t>()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numClasse.intValue</a:t>
            </a:r>
            <a:r>
              <a:rPr lang="pt-BR" sz="2000" dirty="0"/>
              <a:t>() * </a:t>
            </a:r>
            <a:r>
              <a:rPr lang="pt-BR" sz="2000" dirty="0" err="1"/>
              <a:t>numClasse.doubleValue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8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/>
              <a:t>com do GENERICS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300" dirty="0"/>
              <a:t>Conclusão</a:t>
            </a:r>
          </a:p>
          <a:p>
            <a:pPr marL="0" indent="0">
              <a:buNone/>
            </a:pPr>
            <a:endParaRPr lang="pt-BR" sz="3300" dirty="0"/>
          </a:p>
          <a:p>
            <a:r>
              <a:rPr lang="pt-BR" sz="3300" dirty="0"/>
              <a:t>Com </a:t>
            </a:r>
            <a:r>
              <a:rPr lang="pt-BR" sz="3300" dirty="0" err="1"/>
              <a:t>generics</a:t>
            </a:r>
            <a:r>
              <a:rPr lang="pt-BR" sz="3300" dirty="0"/>
              <a:t>, de fato você ter um tipo genérico na sua classe. </a:t>
            </a:r>
          </a:p>
          <a:p>
            <a:r>
              <a:rPr lang="pt-BR" sz="3300" dirty="0"/>
              <a:t>Usando </a:t>
            </a:r>
            <a:r>
              <a:rPr lang="pt-BR" sz="3300" dirty="0" err="1"/>
              <a:t>generics</a:t>
            </a:r>
            <a:r>
              <a:rPr lang="pt-BR" sz="3300" dirty="0"/>
              <a:t>, você deve especificar o tipo que será usado quando você estiver instanciando um objeto dessa classe.</a:t>
            </a:r>
          </a:p>
          <a:p>
            <a:r>
              <a:rPr lang="pt-BR" sz="3300" dirty="0"/>
              <a:t>É um tanto confuso, por isso a prática é fundamental!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7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2192785" y="1763267"/>
            <a:ext cx="9030616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pt-BR" dirty="0"/>
            </a:br>
            <a:br>
              <a:rPr lang="pt-BR" dirty="0"/>
            </a:br>
            <a:r>
              <a:rPr lang="pt-BR" dirty="0"/>
              <a:t>Classes de interface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B87E7-1BE0-43D6-87DB-3595BFE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EEF68-4409-418A-BEE3-35465D47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 o uso de interfaces, podemos chegar próximos a um conceito da orientação a objetos, chamado de heranças múltiplas, que no Java não é possível diretamente, ou seja, uma classe herdada de várias outras superclasses, porém as interfaces possibilitam que uma classe implemente várias interfaces.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4B760A-3D7B-4B39-89B9-1ACE5B64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324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C5B632F-9681-4114-B270-C6B5B8E4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 isso resolvemos os problemas de heranças múltiplas, além de elevar ainda mais o grau de abstração em nossa aplicação. Uma interface parece uma classe, porém não tem código, isto é, só tem nomes de métodos e modificadores, basicamente. </a:t>
            </a:r>
          </a:p>
          <a:p>
            <a:r>
              <a:rPr lang="pt-BR" dirty="0"/>
              <a:t>Exemplo de interface </a:t>
            </a:r>
            <a:r>
              <a:rPr lang="pt-BR" dirty="0" err="1"/>
              <a:t>Funcionario</a:t>
            </a:r>
            <a:r>
              <a:rPr lang="pt-BR" dirty="0"/>
              <a:t> e uso em uma classe: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B7B345-286D-47B4-B45A-26A4790D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3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653FBDE-87CB-43FE-935F-DC8FACF15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public</a:t>
            </a:r>
            <a:r>
              <a:rPr lang="pt-BR" sz="1600" dirty="0">
                <a:solidFill>
                  <a:srgbClr val="FF0000"/>
                </a:solidFill>
              </a:rPr>
              <a:t> interface </a:t>
            </a:r>
            <a:r>
              <a:rPr lang="pt-BR" sz="1600" dirty="0" err="1">
                <a:solidFill>
                  <a:srgbClr val="FF0000"/>
                </a:solidFill>
              </a:rPr>
              <a:t>Funcionario</a:t>
            </a:r>
            <a:r>
              <a:rPr lang="pt-BR" sz="1600" dirty="0">
                <a:solidFill>
                  <a:srgbClr val="FF0000"/>
                </a:solidFill>
              </a:rPr>
              <a:t> { </a:t>
            </a:r>
          </a:p>
          <a:p>
            <a:pPr marL="426773" lvl="1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public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String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getNome</a:t>
            </a:r>
            <a:r>
              <a:rPr lang="pt-BR" sz="1600" dirty="0">
                <a:solidFill>
                  <a:srgbClr val="FF0000"/>
                </a:solidFill>
              </a:rPr>
              <a:t>(); </a:t>
            </a:r>
          </a:p>
          <a:p>
            <a:pPr marL="426773" lvl="1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public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double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getSalario</a:t>
            </a:r>
            <a:r>
              <a:rPr lang="pt-BR" sz="1600" dirty="0">
                <a:solidFill>
                  <a:srgbClr val="FF0000"/>
                </a:solidFill>
              </a:rPr>
              <a:t>(); 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public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class</a:t>
            </a:r>
            <a:r>
              <a:rPr lang="pt-BR" sz="1600" dirty="0">
                <a:solidFill>
                  <a:srgbClr val="FF0000"/>
                </a:solidFill>
              </a:rPr>
              <a:t> Pessoa </a:t>
            </a:r>
            <a:r>
              <a:rPr lang="pt-BR" sz="1600" dirty="0" err="1">
                <a:solidFill>
                  <a:srgbClr val="FF0000"/>
                </a:solidFill>
              </a:rPr>
              <a:t>implements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Funcionario</a:t>
            </a:r>
            <a:r>
              <a:rPr lang="pt-BR" sz="1600" dirty="0">
                <a:solidFill>
                  <a:srgbClr val="FF0000"/>
                </a:solidFill>
              </a:rPr>
              <a:t>, Gerente</a:t>
            </a:r>
            <a:r>
              <a:rPr lang="pt-BR" sz="1600">
                <a:solidFill>
                  <a:srgbClr val="FF0000"/>
                </a:solidFill>
              </a:rPr>
              <a:t>, Vendedor </a:t>
            </a:r>
            <a:r>
              <a:rPr lang="pt-BR" sz="1600" dirty="0">
                <a:solidFill>
                  <a:srgbClr val="FF0000"/>
                </a:solidFill>
              </a:rPr>
              <a:t>{ </a:t>
            </a:r>
          </a:p>
          <a:p>
            <a:pPr marL="426773" lvl="1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private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String</a:t>
            </a:r>
            <a:r>
              <a:rPr lang="pt-BR" sz="1600" dirty="0">
                <a:solidFill>
                  <a:srgbClr val="FF0000"/>
                </a:solidFill>
              </a:rPr>
              <a:t> nome; </a:t>
            </a:r>
          </a:p>
          <a:p>
            <a:pPr marL="426773" lvl="1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private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double</a:t>
            </a:r>
            <a:r>
              <a:rPr lang="pt-BR" sz="1600" dirty="0">
                <a:solidFill>
                  <a:srgbClr val="FF0000"/>
                </a:solidFill>
              </a:rPr>
              <a:t> salario; </a:t>
            </a:r>
          </a:p>
          <a:p>
            <a:pPr marL="426773" lvl="1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protected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double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comissao</a:t>
            </a:r>
            <a:r>
              <a:rPr lang="pt-BR" sz="1600" dirty="0">
                <a:solidFill>
                  <a:srgbClr val="FF0000"/>
                </a:solidFill>
              </a:rPr>
              <a:t>; </a:t>
            </a:r>
          </a:p>
          <a:p>
            <a:pPr marL="426773" lvl="1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public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String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getNome</a:t>
            </a:r>
            <a:r>
              <a:rPr lang="pt-BR" sz="1600" dirty="0">
                <a:solidFill>
                  <a:srgbClr val="FF0000"/>
                </a:solidFill>
              </a:rPr>
              <a:t>() { </a:t>
            </a:r>
          </a:p>
          <a:p>
            <a:pPr marL="853546" lvl="2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return</a:t>
            </a:r>
            <a:r>
              <a:rPr lang="pt-BR" sz="1600" dirty="0">
                <a:solidFill>
                  <a:srgbClr val="FF0000"/>
                </a:solidFill>
              </a:rPr>
              <a:t> nome; </a:t>
            </a:r>
          </a:p>
          <a:p>
            <a:pPr marL="426773" lvl="1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} </a:t>
            </a:r>
          </a:p>
          <a:p>
            <a:pPr marL="426773" lvl="1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public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double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getSalario</a:t>
            </a:r>
            <a:r>
              <a:rPr lang="pt-BR" sz="1600" dirty="0">
                <a:solidFill>
                  <a:srgbClr val="FF0000"/>
                </a:solidFill>
              </a:rPr>
              <a:t>() { </a:t>
            </a:r>
          </a:p>
          <a:p>
            <a:pPr marL="853546" lvl="2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return</a:t>
            </a:r>
            <a:r>
              <a:rPr lang="pt-BR" sz="1600" dirty="0">
                <a:solidFill>
                  <a:srgbClr val="FF0000"/>
                </a:solidFill>
              </a:rPr>
              <a:t> salario; </a:t>
            </a:r>
          </a:p>
          <a:p>
            <a:pPr marL="426773" lvl="1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}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05D1C5E-A66A-4394-ACF6-415F4AB1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953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Interface</a:t>
            </a:r>
            <a:endParaRPr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1105765" y="2114999"/>
            <a:ext cx="10251600" cy="35489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pt-BR" sz="2400" b="0" i="0" dirty="0">
                <a:solidFill>
                  <a:srgbClr val="253A44"/>
                </a:solidFill>
                <a:effectLst/>
                <a:latin typeface="+mj-lt"/>
              </a:rPr>
              <a:t>A Interface é muito utilizada em grandes projetos para obrigar o programador a seguir o padrão do projeto, por se tratar de um contrato onde o mesmo é obrigado a implementar seus métodos, ele deverá sempre seguir o padrão de implementação da Interface.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321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Interface</a:t>
            </a:r>
            <a:endParaRPr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967800" y="2407849"/>
            <a:ext cx="10251600" cy="39663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2000" dirty="0"/>
              <a:t>É um contrato estabelecido e todas as classes que a utilizam devem implementar os recursos nela definidos.</a:t>
            </a:r>
            <a:endParaRPr sz="2000" dirty="0"/>
          </a:p>
          <a:p>
            <a:pPr marL="342900" indent="-342900">
              <a:lnSpc>
                <a:spcPct val="200000"/>
              </a:lnSpc>
              <a:spcBef>
                <a:spcPts val="2133"/>
              </a:spcBef>
            </a:pPr>
            <a:r>
              <a:rPr lang="pt-BR" sz="2000" dirty="0"/>
              <a:t>Conceitualmente, uma interface determina o comportamento de um objeto enquanto herança determina que um objeto é de um determinado tipo.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03053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Regras para interfaces</a:t>
            </a:r>
            <a:endParaRPr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967800" y="2407849"/>
            <a:ext cx="10251600" cy="39663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2000" dirty="0"/>
              <a:t>Deve ser declarada com a palavra reservada interface;</a:t>
            </a:r>
          </a:p>
          <a:p>
            <a:pPr marL="342900" indent="-342900">
              <a:lnSpc>
                <a:spcPct val="200000"/>
              </a:lnSpc>
            </a:pPr>
            <a:r>
              <a:rPr lang="pt-BR" sz="2000" dirty="0"/>
              <a:t>Só pode conter assinatura dos métodos, sem corpo;</a:t>
            </a:r>
          </a:p>
          <a:p>
            <a:pPr marL="342900" indent="-342900">
              <a:lnSpc>
                <a:spcPct val="200000"/>
              </a:lnSpc>
            </a:pPr>
            <a:r>
              <a:rPr lang="pt-BR" sz="2000" dirty="0"/>
              <a:t>Só pode conter variáveis constantes, ou seja, aquelas declaradas para ser </a:t>
            </a:r>
            <a:r>
              <a:rPr lang="pt-BR" sz="2000" dirty="0" err="1"/>
              <a:t>static</a:t>
            </a:r>
            <a:r>
              <a:rPr lang="pt-BR" sz="2000" dirty="0"/>
              <a:t> e final;</a:t>
            </a:r>
          </a:p>
          <a:p>
            <a:pPr marL="342900" indent="-342900">
              <a:lnSpc>
                <a:spcPct val="200000"/>
              </a:lnSpc>
            </a:pPr>
            <a:r>
              <a:rPr lang="pt-BR" sz="2000" dirty="0"/>
              <a:t>Não podem ser instanciadas, apenas implementadas por classes com a palavra reservada </a:t>
            </a:r>
            <a:r>
              <a:rPr lang="pt-BR" sz="2000" dirty="0" err="1"/>
              <a:t>implements</a:t>
            </a:r>
            <a:r>
              <a:rPr lang="pt-B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120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 err="1"/>
              <a:t>generics</a:t>
            </a:r>
            <a:endParaRPr lang="pt-BR" sz="2800" dirty="0"/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70000" lnSpcReduction="20000"/>
          </a:bodyPr>
          <a:lstStyle/>
          <a:p>
            <a:r>
              <a:rPr lang="pt-BR" sz="3300" dirty="0" err="1"/>
              <a:t>Generics</a:t>
            </a:r>
            <a:r>
              <a:rPr lang="pt-BR" sz="3300" dirty="0"/>
              <a:t> apareceu na versão 5 de Java, e trouxe funcionalidades interessantes para o reuso de código. </a:t>
            </a:r>
          </a:p>
          <a:p>
            <a:r>
              <a:rPr lang="pt-BR" sz="3300" dirty="0"/>
              <a:t>Agora, podemos criar uma classe só e, a partir dessa classe, instanciar objetos de diferentes tipos, de acordo com a nossa escolha. </a:t>
            </a:r>
          </a:p>
          <a:p>
            <a:r>
              <a:rPr lang="pt-BR" sz="3300" dirty="0"/>
              <a:t>Vamos entender o problema que gerou a criação do </a:t>
            </a:r>
            <a:r>
              <a:rPr lang="pt-BR" sz="3300" dirty="0" err="1"/>
              <a:t>generics</a:t>
            </a:r>
            <a:r>
              <a:rPr lang="pt-BR" sz="3300" dirty="0"/>
              <a:t> primeiro, e depois partir pra ele.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8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Regras para interfaces</a:t>
            </a:r>
            <a:endParaRPr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967800" y="2407849"/>
            <a:ext cx="10251600" cy="39663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2000" dirty="0"/>
              <a:t>A classe que implementa a interface deve implementar todos os seus métodos;</a:t>
            </a:r>
          </a:p>
          <a:p>
            <a:pPr marL="342900" indent="-342900">
              <a:lnSpc>
                <a:spcPct val="200000"/>
              </a:lnSpc>
            </a:pPr>
            <a:r>
              <a:rPr lang="pt-BR" sz="2000" dirty="0"/>
              <a:t>Uma classe pode ter diversas interfaces, diferente da herança simples que só permite uma classe pai;</a:t>
            </a:r>
          </a:p>
          <a:p>
            <a:pPr marL="342900" indent="-342900">
              <a:lnSpc>
                <a:spcPct val="200000"/>
              </a:lnSpc>
            </a:pPr>
            <a:r>
              <a:rPr lang="pt-BR" sz="2000" dirty="0"/>
              <a:t>Uma interface pode estender diversas outras interfaces.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149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Interface de Marcação</a:t>
            </a:r>
            <a:br>
              <a:rPr lang="pt-BR" dirty="0"/>
            </a:b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2400" dirty="0"/>
              <a:t>Existe ainda um conceito que chamamos de: Interface de Marcação. </a:t>
            </a:r>
          </a:p>
          <a:p>
            <a:pPr marL="342900" indent="-342900">
              <a:lnSpc>
                <a:spcPct val="200000"/>
              </a:lnSpc>
            </a:pPr>
            <a:r>
              <a:rPr lang="pt-BR" sz="2400" dirty="0"/>
              <a:t>São interfaces que servem apenas para marcar classes, de forma que ao realizar os “</a:t>
            </a:r>
            <a:r>
              <a:rPr lang="pt-BR" sz="2400" dirty="0" err="1"/>
              <a:t>instanceof</a:t>
            </a:r>
            <a:r>
              <a:rPr lang="pt-BR" sz="2400" dirty="0"/>
              <a:t>” podemos testar um conjunto de classe.</a:t>
            </a:r>
          </a:p>
        </p:txBody>
      </p:sp>
    </p:spTree>
    <p:extLst>
      <p:ext uri="{BB962C8B-B14F-4D97-AF65-F5344CB8AC3E}">
        <p14:creationId xmlns:p14="http://schemas.microsoft.com/office/powerpoint/2010/main" val="137526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Exemplo</a:t>
            </a:r>
            <a:br>
              <a:rPr lang="pt-BR" dirty="0"/>
            </a:b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 err="1"/>
              <a:t>public</a:t>
            </a:r>
            <a:r>
              <a:rPr lang="pt-BR" sz="2400" dirty="0"/>
              <a:t> interface </a:t>
            </a:r>
            <a:r>
              <a:rPr lang="pt-BR" sz="2400" dirty="0" err="1"/>
              <a:t>Funcionario</a:t>
            </a:r>
            <a:r>
              <a:rPr lang="pt-BR" sz="2400" dirty="0"/>
              <a:t>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217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600" y="1758199"/>
            <a:ext cx="10251600" cy="37459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sz="2400" b="0" dirty="0"/>
              <a:t>Agora criamos 3 Beans, que correspondem a 3 tipos distintos de funcionários: </a:t>
            </a:r>
            <a:br>
              <a:rPr lang="pt-BR" sz="2400" b="0" dirty="0"/>
            </a:br>
            <a:br>
              <a:rPr lang="pt-BR" sz="2400" b="0" dirty="0"/>
            </a:br>
            <a:r>
              <a:rPr lang="pt-BR" sz="2400" b="0" dirty="0"/>
              <a:t>       - Gerente;</a:t>
            </a:r>
            <a:br>
              <a:rPr lang="pt-BR" sz="2400" b="0" dirty="0"/>
            </a:br>
            <a:r>
              <a:rPr lang="pt-BR" sz="2400" b="0" dirty="0"/>
              <a:t>       - Coordenador e;</a:t>
            </a:r>
            <a:br>
              <a:rPr lang="pt-BR" sz="2400" b="0" dirty="0"/>
            </a:br>
            <a:r>
              <a:rPr lang="pt-BR" sz="2400" b="0" dirty="0"/>
              <a:t>       - Operador. </a:t>
            </a:r>
            <a:br>
              <a:rPr lang="pt-BR" sz="2400" b="0" dirty="0"/>
            </a:br>
            <a:br>
              <a:rPr lang="pt-BR" sz="2400" b="0" dirty="0"/>
            </a:br>
            <a:r>
              <a:rPr lang="pt-BR" sz="2400" b="0" dirty="0"/>
              <a:t>Todos implementando </a:t>
            </a:r>
            <a:r>
              <a:rPr lang="pt-BR" sz="2400" b="0" dirty="0" err="1"/>
              <a:t>Funcionario</a:t>
            </a:r>
            <a:r>
              <a:rPr lang="pt-BR" sz="2400" b="0" dirty="0"/>
              <a:t>.</a:t>
            </a: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844103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0200" y="19216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Gerente </a:t>
            </a:r>
            <a:r>
              <a:rPr lang="pt-BR" sz="2400" dirty="0" err="1"/>
              <a:t>implements</a:t>
            </a:r>
            <a:r>
              <a:rPr lang="pt-BR" sz="2400" dirty="0"/>
              <a:t> </a:t>
            </a:r>
            <a:r>
              <a:rPr lang="pt-BR" sz="2400" dirty="0" err="1"/>
              <a:t>Funcionario</a:t>
            </a:r>
            <a:r>
              <a:rPr lang="pt-BR" sz="2400" dirty="0"/>
              <a:t>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id;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nome;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}</a:t>
            </a:r>
          </a:p>
          <a:p>
            <a:pPr marL="0" indent="0">
              <a:lnSpc>
                <a:spcPct val="20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9521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0200" y="19216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Coordenador </a:t>
            </a:r>
            <a:r>
              <a:rPr lang="pt-BR" sz="2400" dirty="0" err="1"/>
              <a:t>implements</a:t>
            </a:r>
            <a:r>
              <a:rPr lang="pt-BR" sz="2400" dirty="0"/>
              <a:t> </a:t>
            </a:r>
            <a:r>
              <a:rPr lang="pt-BR" sz="2400" dirty="0" err="1"/>
              <a:t>Funcionario</a:t>
            </a:r>
            <a:r>
              <a:rPr lang="pt-BR" sz="2400" dirty="0"/>
              <a:t>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id;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nome;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2515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0200" y="19216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Operador </a:t>
            </a:r>
            <a:r>
              <a:rPr lang="pt-BR" sz="2400" dirty="0" err="1"/>
              <a:t>implements</a:t>
            </a:r>
            <a:r>
              <a:rPr lang="pt-BR" sz="2400" dirty="0"/>
              <a:t> </a:t>
            </a:r>
            <a:r>
              <a:rPr lang="pt-BR" sz="2400" dirty="0" err="1"/>
              <a:t>Funcionario</a:t>
            </a:r>
            <a:r>
              <a:rPr lang="pt-BR" sz="2400" dirty="0"/>
              <a:t>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id;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nome;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675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0200" y="19216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Agora em nossa aplicação temos um método que realiza um procedimento de calculo de salário diferente para cada tipo de funcionário.</a:t>
            </a:r>
          </a:p>
        </p:txBody>
      </p:sp>
    </p:spTree>
    <p:extLst>
      <p:ext uri="{BB962C8B-B14F-4D97-AF65-F5344CB8AC3E}">
        <p14:creationId xmlns:p14="http://schemas.microsoft.com/office/powerpoint/2010/main" val="3883427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526743" y="687603"/>
            <a:ext cx="11665257" cy="59440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MeuApp</a:t>
            </a:r>
            <a:r>
              <a:rPr lang="pt-BR" sz="2400" dirty="0"/>
              <a:t>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calcularSalarioParaGerente</a:t>
            </a:r>
            <a:r>
              <a:rPr lang="pt-BR" sz="2400" dirty="0"/>
              <a:t>(Gerente </a:t>
            </a:r>
            <a:r>
              <a:rPr lang="pt-BR" sz="2400" dirty="0" err="1"/>
              <a:t>gerente</a:t>
            </a:r>
            <a:r>
              <a:rPr lang="pt-BR" sz="2400" dirty="0"/>
              <a:t>){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}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calcularSalarioParaCoordenador</a:t>
            </a:r>
            <a:r>
              <a:rPr lang="pt-BR" sz="2400" dirty="0"/>
              <a:t>(Coordenador </a:t>
            </a:r>
            <a:r>
              <a:rPr lang="pt-BR" sz="2400" dirty="0" err="1"/>
              <a:t>coordenador</a:t>
            </a:r>
            <a:r>
              <a:rPr lang="pt-BR" sz="2400" dirty="0"/>
              <a:t>){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calcularSalarioParaOperador</a:t>
            </a:r>
            <a:r>
              <a:rPr lang="pt-BR" sz="2400" dirty="0"/>
              <a:t>(Operador </a:t>
            </a:r>
            <a:r>
              <a:rPr lang="pt-BR" sz="2400" dirty="0" err="1"/>
              <a:t>operador</a:t>
            </a:r>
            <a:r>
              <a:rPr lang="pt-BR" sz="2400" dirty="0"/>
              <a:t>){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}</a:t>
            </a:r>
          </a:p>
        </p:txBody>
      </p:sp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4F142E41-C5DB-5918-3B3B-73E0B47BE9F3}"/>
              </a:ext>
            </a:extLst>
          </p:cNvPr>
          <p:cNvSpPr/>
          <p:nvPr/>
        </p:nvSpPr>
        <p:spPr>
          <a:xfrm>
            <a:off x="8318377" y="687604"/>
            <a:ext cx="3027286" cy="1172267"/>
          </a:xfrm>
          <a:prstGeom prst="wedgeEllipseCallout">
            <a:avLst>
              <a:gd name="adj1" fmla="val -152572"/>
              <a:gd name="adj2" fmla="val 46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indevido</a:t>
            </a:r>
          </a:p>
        </p:txBody>
      </p:sp>
    </p:spTree>
    <p:extLst>
      <p:ext uri="{BB962C8B-B14F-4D97-AF65-F5344CB8AC3E}">
        <p14:creationId xmlns:p14="http://schemas.microsoft.com/office/powerpoint/2010/main" val="338344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506027" y="1628636"/>
            <a:ext cx="10795672" cy="34316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pt-BR" sz="2800" b="1" dirty="0"/>
              <a:t>Uso mais eficiente:</a:t>
            </a:r>
          </a:p>
          <a:p>
            <a:pPr marL="0" indent="0" algn="l">
              <a:lnSpc>
                <a:spcPct val="200000"/>
              </a:lnSpc>
              <a:buNone/>
            </a:pPr>
            <a:endParaRPr lang="pt-BR" sz="1800" dirty="0"/>
          </a:p>
          <a:p>
            <a:pPr marL="0" indent="0" algn="l">
              <a:lnSpc>
                <a:spcPct val="200000"/>
              </a:lnSpc>
              <a:buNone/>
            </a:pPr>
            <a:r>
              <a:rPr lang="pt-BR" sz="2400" dirty="0"/>
              <a:t>Em vez de ficar criando um método para cada tipo de funcionário, juntamos tudo em apenas 1 utilizando a interface de marcação e o “</a:t>
            </a:r>
            <a:r>
              <a:rPr lang="pt-BR" sz="2400" dirty="0" err="1"/>
              <a:t>instanceof</a:t>
            </a:r>
            <a:r>
              <a:rPr lang="pt-BR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63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/>
              <a:t>Antes do GENERICS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BR" sz="3300" dirty="0"/>
              <a:t>Vamos criar uma classe que recebe um número inteiro e possui um método que retorna o quadrado do número.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2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35006" y="731991"/>
            <a:ext cx="10795672" cy="62059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MeuApp</a:t>
            </a:r>
            <a:r>
              <a:rPr lang="pt-BR" sz="1800" dirty="0"/>
              <a:t> {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calculaSalarioDeFuncionario</a:t>
            </a:r>
            <a:r>
              <a:rPr lang="pt-BR" sz="1800" dirty="0"/>
              <a:t>(</a:t>
            </a:r>
            <a:r>
              <a:rPr lang="pt-BR" sz="1800" dirty="0" err="1"/>
              <a:t>Funcionario</a:t>
            </a:r>
            <a:r>
              <a:rPr lang="pt-BR" sz="1800" dirty="0"/>
              <a:t> </a:t>
            </a:r>
            <a:r>
              <a:rPr lang="pt-BR" sz="1800" dirty="0" err="1"/>
              <a:t>funcionario</a:t>
            </a:r>
            <a:r>
              <a:rPr lang="pt-BR" sz="1800" dirty="0"/>
              <a:t>){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 (</a:t>
            </a:r>
            <a:r>
              <a:rPr lang="pt-BR" sz="1800" dirty="0" err="1"/>
              <a:t>funcionario</a:t>
            </a:r>
            <a:r>
              <a:rPr lang="pt-BR" sz="1800" dirty="0"/>
              <a:t> </a:t>
            </a:r>
            <a:r>
              <a:rPr lang="pt-BR" sz="1800" dirty="0" err="1"/>
              <a:t>instanceof</a:t>
            </a:r>
            <a:r>
              <a:rPr lang="pt-BR" sz="1800" dirty="0"/>
              <a:t> Gerente){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			//calculo para gerente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		}</a:t>
            </a:r>
            <a:r>
              <a:rPr lang="pt-BR" sz="1800" dirty="0" err="1"/>
              <a:t>else</a:t>
            </a:r>
            <a:r>
              <a:rPr lang="pt-BR" sz="1800" dirty="0"/>
              <a:t> </a:t>
            </a:r>
            <a:r>
              <a:rPr lang="pt-BR" sz="1800" dirty="0" err="1"/>
              <a:t>if</a:t>
            </a:r>
            <a:r>
              <a:rPr lang="pt-BR" sz="1800" dirty="0"/>
              <a:t> (</a:t>
            </a:r>
            <a:r>
              <a:rPr lang="pt-BR" sz="1800" dirty="0" err="1"/>
              <a:t>funcionario</a:t>
            </a:r>
            <a:r>
              <a:rPr lang="pt-BR" sz="1800" dirty="0"/>
              <a:t> </a:t>
            </a:r>
            <a:r>
              <a:rPr lang="pt-BR" sz="1800" dirty="0" err="1"/>
              <a:t>instanceof</a:t>
            </a:r>
            <a:r>
              <a:rPr lang="pt-BR" sz="1800" dirty="0"/>
              <a:t> Coordenador){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			//calculo para coordenador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		}</a:t>
            </a:r>
            <a:r>
              <a:rPr lang="pt-BR" sz="1800" dirty="0" err="1"/>
              <a:t>else</a:t>
            </a:r>
            <a:r>
              <a:rPr lang="pt-BR" sz="1800" dirty="0"/>
              <a:t> </a:t>
            </a:r>
            <a:r>
              <a:rPr lang="pt-BR" sz="1800" dirty="0" err="1"/>
              <a:t>if</a:t>
            </a:r>
            <a:r>
              <a:rPr lang="pt-BR" sz="1800" dirty="0"/>
              <a:t> (</a:t>
            </a:r>
            <a:r>
              <a:rPr lang="pt-BR" sz="1800" dirty="0" err="1"/>
              <a:t>funcionario</a:t>
            </a:r>
            <a:r>
              <a:rPr lang="pt-BR" sz="1800" dirty="0"/>
              <a:t> </a:t>
            </a:r>
            <a:r>
              <a:rPr lang="pt-BR" sz="1800" dirty="0" err="1"/>
              <a:t>instanceof</a:t>
            </a:r>
            <a:r>
              <a:rPr lang="pt-BR" sz="1800" dirty="0"/>
              <a:t> Operador){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			//calculo para operador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		}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	}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pt-B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126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Herança múltipla em JAVA</a:t>
            </a: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443359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2400" dirty="0"/>
              <a:t>Para implementar a herança múltipla em JAVA, precisamos recorrer ás classes de interface.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 err="1"/>
              <a:t>Implements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443359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2400" dirty="0"/>
              <a:t>Uma interface pode ser vista como um protocolo de comportamento. </a:t>
            </a:r>
          </a:p>
          <a:p>
            <a:pPr marL="342900" indent="-342900">
              <a:lnSpc>
                <a:spcPct val="200000"/>
              </a:lnSpc>
            </a:pPr>
            <a:r>
              <a:rPr lang="pt-BR" sz="2400" dirty="0"/>
              <a:t>Ela é simplesmente uma lista de métodos abstratos, podendo também incluir variáveis. </a:t>
            </a:r>
          </a:p>
          <a:p>
            <a:pPr marL="342900" indent="-342900">
              <a:lnSpc>
                <a:spcPct val="200000"/>
              </a:lnSpc>
            </a:pPr>
            <a:r>
              <a:rPr lang="pt-BR" sz="2400" dirty="0"/>
              <a:t>Para utilizá-la, é criada uma classe que implemente-a.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5004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 err="1"/>
              <a:t>Implements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443359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Esta classe será obrigada a definir todos os métodos das interfaces que está implementando, como será mostrado no exemplo a seguir, em que temos as interfaces Leitor e Programador sendo implementadas pela classe </a:t>
            </a:r>
            <a:r>
              <a:rPr lang="pt-BR" sz="2400" dirty="0" err="1"/>
              <a:t>ParticipanteForum</a:t>
            </a:r>
            <a:r>
              <a:rPr lang="pt-BR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17129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Exemplo: Herança Múltipla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443359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800" b="1" dirty="0"/>
              <a:t>Interface Leitor</a:t>
            </a:r>
            <a:endParaRPr lang="pt-BR" sz="2400" b="1" dirty="0"/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interface Leitor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</a:t>
            </a:r>
            <a:r>
              <a:rPr lang="pt-BR" sz="2400" dirty="0" err="1"/>
              <a:t>String</a:t>
            </a:r>
            <a:r>
              <a:rPr lang="pt-BR" sz="2400" dirty="0"/>
              <a:t> lendo();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743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sz="2400" dirty="0"/>
              <a:t>Interface Programador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443359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interface Programador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</a:t>
            </a:r>
            <a:r>
              <a:rPr lang="pt-BR" sz="2400" dirty="0" err="1"/>
              <a:t>void</a:t>
            </a:r>
            <a:r>
              <a:rPr lang="pt-BR" sz="2400" dirty="0"/>
              <a:t> pensando(char[] ideias);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</a:t>
            </a:r>
            <a:r>
              <a:rPr lang="pt-BR" sz="2400" dirty="0" err="1"/>
              <a:t>String</a:t>
            </a:r>
            <a:r>
              <a:rPr lang="pt-BR" sz="2400" dirty="0"/>
              <a:t> digitando();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2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sz="2800" dirty="0"/>
              <a:t>Classe </a:t>
            </a:r>
            <a:r>
              <a:rPr lang="pt-BR" sz="2800" dirty="0" err="1"/>
              <a:t>ParticipanteForum</a:t>
            </a:r>
            <a:endParaRPr sz="2800"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079374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ParticipanteForum</a:t>
            </a:r>
            <a:r>
              <a:rPr lang="pt-BR" sz="2400" dirty="0"/>
              <a:t> </a:t>
            </a:r>
            <a:r>
              <a:rPr lang="pt-BR" sz="2400" dirty="0" err="1"/>
              <a:t>implements</a:t>
            </a:r>
            <a:r>
              <a:rPr lang="pt-BR" sz="2400" dirty="0"/>
              <a:t> Leitor, Programador{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	</a:t>
            </a:r>
            <a:r>
              <a:rPr lang="pt-BR" sz="2400" dirty="0" err="1"/>
              <a:t>String</a:t>
            </a:r>
            <a:r>
              <a:rPr lang="pt-BR" sz="2400" dirty="0"/>
              <a:t> pensamento;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	@Override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lendo() {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    		</a:t>
            </a:r>
            <a:r>
              <a:rPr lang="pt-BR" sz="2400" dirty="0" err="1"/>
              <a:t>return</a:t>
            </a:r>
            <a:r>
              <a:rPr lang="pt-BR" sz="2400" dirty="0"/>
              <a:t> "</a:t>
            </a:r>
            <a:r>
              <a:rPr lang="pt-BR" sz="2400" dirty="0" err="1"/>
              <a:t>Forum</a:t>
            </a:r>
            <a:r>
              <a:rPr lang="pt-BR" sz="2400" dirty="0"/>
              <a:t>";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	}</a:t>
            </a:r>
          </a:p>
        </p:txBody>
      </p:sp>
    </p:spTree>
    <p:extLst>
      <p:ext uri="{BB962C8B-B14F-4D97-AF65-F5344CB8AC3E}">
        <p14:creationId xmlns:p14="http://schemas.microsoft.com/office/powerpoint/2010/main" val="1822214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sz="2800" dirty="0"/>
              <a:t>Classe </a:t>
            </a:r>
            <a:r>
              <a:rPr lang="pt-BR" sz="2800" dirty="0" err="1"/>
              <a:t>ParticipanteForum</a:t>
            </a:r>
            <a:endParaRPr sz="2800"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443359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@Override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 pensando(char[] ideias) {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    		pensamento = new </a:t>
            </a:r>
            <a:r>
              <a:rPr lang="pt-BR" sz="2400" dirty="0" err="1"/>
              <a:t>String</a:t>
            </a:r>
            <a:r>
              <a:rPr lang="pt-BR" sz="2400" dirty="0"/>
              <a:t>(ideias);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	}</a:t>
            </a:r>
          </a:p>
        </p:txBody>
      </p:sp>
    </p:spTree>
    <p:extLst>
      <p:ext uri="{BB962C8B-B14F-4D97-AF65-F5344CB8AC3E}">
        <p14:creationId xmlns:p14="http://schemas.microsoft.com/office/powerpoint/2010/main" val="2644519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sz="2800" dirty="0"/>
              <a:t>Classe </a:t>
            </a:r>
            <a:r>
              <a:rPr lang="pt-BR" sz="2800" dirty="0" err="1"/>
              <a:t>ParticipanteForum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443359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	@Override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digitando()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    		</a:t>
            </a:r>
            <a:r>
              <a:rPr lang="pt-BR" sz="2400" dirty="0" err="1"/>
              <a:t>return</a:t>
            </a:r>
            <a:r>
              <a:rPr lang="pt-BR" sz="2400" dirty="0"/>
              <a:t> pensamento;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	}	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87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Classes Abstratas X Interfaces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443359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sz="2400" dirty="0"/>
              <a:t>Uma analogia muito utilizada é dizer que a classe assina um contrato com a interface, se comprometendo a implementar seus métodos, e em troca os objetos desta classe poderão ser vistos como sendo do tipo definido pela interface.</a:t>
            </a:r>
          </a:p>
        </p:txBody>
      </p:sp>
    </p:spTree>
    <p:extLst>
      <p:ext uri="{BB962C8B-B14F-4D97-AF65-F5344CB8AC3E}">
        <p14:creationId xmlns:p14="http://schemas.microsoft.com/office/powerpoint/2010/main" val="216987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Antes do GENERICS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99891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exgenerics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ExGenerics</a:t>
            </a:r>
            <a:r>
              <a:rPr lang="pt-BR" sz="2000" dirty="0"/>
              <a:t> {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static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</a:t>
            </a:r>
            <a:r>
              <a:rPr lang="pt-BR" sz="2000" dirty="0" err="1"/>
              <a:t>String</a:t>
            </a:r>
            <a:r>
              <a:rPr lang="pt-BR" sz="2000" dirty="0"/>
              <a:t>[] </a:t>
            </a:r>
            <a:r>
              <a:rPr lang="pt-BR" sz="2000" dirty="0" err="1"/>
              <a:t>args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MinhaClasse</a:t>
            </a:r>
            <a:r>
              <a:rPr lang="pt-BR" sz="2000" dirty="0"/>
              <a:t> inteira = new </a:t>
            </a:r>
            <a:r>
              <a:rPr lang="pt-BR" sz="2000" dirty="0" err="1"/>
              <a:t>MinhaClasse</a:t>
            </a:r>
            <a:r>
              <a:rPr lang="pt-BR" sz="2000" dirty="0"/>
              <a:t>(2);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System.out.println</a:t>
            </a:r>
            <a:r>
              <a:rPr lang="pt-BR" sz="2000" dirty="0"/>
              <a:t>(</a:t>
            </a:r>
            <a:r>
              <a:rPr lang="pt-BR" sz="2000" dirty="0" err="1"/>
              <a:t>inteira.aoQuadrado</a:t>
            </a:r>
            <a:r>
              <a:rPr lang="pt-BR" sz="2000" dirty="0"/>
              <a:t>());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endParaRPr lang="pt-BR" sz="2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07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1758200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Classes Abstratas X Interfaces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2443359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De certa forma, interfaces são parecidas com classes abstratas, mas há algumas diferenças fundamentais:</a:t>
            </a:r>
          </a:p>
        </p:txBody>
      </p:sp>
    </p:spTree>
    <p:extLst>
      <p:ext uri="{BB962C8B-B14F-4D97-AF65-F5344CB8AC3E}">
        <p14:creationId xmlns:p14="http://schemas.microsoft.com/office/powerpoint/2010/main" val="1972255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7398" y="790534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Classes Abstratas X Interfaces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63002" y="1475693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 algn="just">
              <a:lnSpc>
                <a:spcPct val="200000"/>
              </a:lnSpc>
            </a:pPr>
            <a:r>
              <a:rPr lang="pt-BR" sz="2800" dirty="0"/>
              <a:t>Uma classe pode implementar várias interfaces (herança múltipla);</a:t>
            </a:r>
          </a:p>
          <a:p>
            <a:pPr marL="342900" indent="-342900" algn="just">
              <a:lnSpc>
                <a:spcPct val="200000"/>
              </a:lnSpc>
            </a:pPr>
            <a:r>
              <a:rPr lang="pt-BR" sz="2800" dirty="0"/>
              <a:t>Uma interface não pode implementar nenhum método, enquanto uma classe abstrata em geral possui alguns métodos concretos e outros abstratos.</a:t>
            </a:r>
          </a:p>
          <a:p>
            <a:pPr marL="0" indent="0">
              <a:lnSpc>
                <a:spcPct val="20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8731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968087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Atenção: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1706512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2400" dirty="0"/>
              <a:t>Ao planejar uma interface é importante lembrar-se de colocar todos os métodos que serão necessários logo no início. </a:t>
            </a:r>
          </a:p>
          <a:p>
            <a:pPr marL="342900" indent="-342900">
              <a:lnSpc>
                <a:spcPct val="200000"/>
              </a:lnSpc>
            </a:pPr>
            <a:r>
              <a:rPr lang="pt-BR" sz="2400" dirty="0"/>
              <a:t>Aumentar a definição de métodos depois é sempre perigoso, pois poderá causar um impacto em classes que já estavam implementando a interface e agora terão que adicionar também os novos métodos para conseguirem ser compiladas.</a:t>
            </a:r>
          </a:p>
        </p:txBody>
      </p:sp>
    </p:spTree>
    <p:extLst>
      <p:ext uri="{BB962C8B-B14F-4D97-AF65-F5344CB8AC3E}">
        <p14:creationId xmlns:p14="http://schemas.microsoft.com/office/powerpoint/2010/main" val="2084093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968087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Constantes X Interfaces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1706512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2400" dirty="0"/>
              <a:t>As interfaces podem ser utilizadas até para tarefas mais simples, como declarar constantes a serem utilizadas por outras classes, visto que todos seus campos são sempre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final. </a:t>
            </a:r>
          </a:p>
          <a:p>
            <a:pPr marL="342900" indent="-342900">
              <a:lnSpc>
                <a:spcPct val="200000"/>
              </a:lnSpc>
            </a:pPr>
            <a:r>
              <a:rPr lang="pt-BR" sz="2400" dirty="0"/>
              <a:t>Como no exemplo a seguir, demonstrado através da interface </a:t>
            </a:r>
            <a:r>
              <a:rPr lang="pt-BR" sz="2400" dirty="0" err="1"/>
              <a:t>Enderecos</a:t>
            </a:r>
            <a:r>
              <a:rPr lang="pt-BR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5389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968087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Exemplo: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1706512"/>
            <a:ext cx="10251600" cy="37177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 err="1"/>
              <a:t>public</a:t>
            </a:r>
            <a:r>
              <a:rPr lang="pt-BR" sz="2400" dirty="0"/>
              <a:t> interface </a:t>
            </a:r>
            <a:r>
              <a:rPr lang="pt-BR" sz="2400" dirty="0" err="1"/>
              <a:t>Enderecos</a:t>
            </a:r>
            <a:endParaRPr lang="pt-B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    </a:t>
            </a:r>
            <a:r>
              <a:rPr lang="pt-BR" sz="2400" dirty="0" err="1"/>
              <a:t>String</a:t>
            </a:r>
            <a:r>
              <a:rPr lang="pt-BR" sz="2400" dirty="0"/>
              <a:t> endereco1 = "http://www.google.com";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    </a:t>
            </a:r>
            <a:r>
              <a:rPr lang="pt-BR" sz="2400" dirty="0" err="1"/>
              <a:t>String</a:t>
            </a:r>
            <a:r>
              <a:rPr lang="pt-BR" sz="2400" dirty="0"/>
              <a:t> endereco2 = "http://www.java.com.br";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55135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</p:spPr>
        <p:txBody>
          <a:bodyPr spcFirstLastPara="1" vert="horz" lIns="121900" tIns="121900" rIns="121900" bIns="121900" rtlCol="0" anchor="b" anchorCtr="0">
            <a:normAutofit/>
          </a:bodyPr>
          <a:lstStyle/>
          <a:p>
            <a:pPr algn="l"/>
            <a:r>
              <a:rPr lang="pt-BR" dirty="0"/>
              <a:t>Exemplo de </a:t>
            </a:r>
            <a:r>
              <a:rPr lang="pt-BR" dirty="0" err="1"/>
              <a:t>extends</a:t>
            </a:r>
            <a:r>
              <a:rPr lang="pt-BR" dirty="0"/>
              <a:t> de interfaces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F82F79-4EDB-3317-9B4D-159AE3177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197100"/>
            <a:ext cx="10160000" cy="3479799"/>
          </a:xfrm>
          <a:prstGeom prst="rect">
            <a:avLst/>
          </a:prstGeom>
          <a:noFill/>
        </p:spPr>
      </p:pic>
      <p:sp>
        <p:nvSpPr>
          <p:cNvPr id="148" name="Slide Number Placeholder 3">
            <a:extLst>
              <a:ext uri="{FF2B5EF4-FFF2-40B4-BE49-F238E27FC236}">
                <a16:creationId xmlns:a16="http://schemas.microsoft.com/office/drawing/2014/main" id="{FA6D1C36-CDF6-C071-7B1E-FB543F4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9795" y="6400802"/>
            <a:ext cx="1107806" cy="320675"/>
          </a:xfrm>
        </p:spPr>
        <p:txBody>
          <a:bodyPr/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55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C8F1B3-587B-E770-DE39-98BDA48A9BF5}"/>
              </a:ext>
            </a:extLst>
          </p:cNvPr>
          <p:cNvSpPr txBox="1"/>
          <p:nvPr/>
        </p:nvSpPr>
        <p:spPr>
          <a:xfrm>
            <a:off x="1117600" y="1604317"/>
            <a:ext cx="8857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Uma interface pode estender diversas outras interfaces.</a:t>
            </a:r>
          </a:p>
        </p:txBody>
      </p:sp>
    </p:spTree>
    <p:extLst>
      <p:ext uri="{BB962C8B-B14F-4D97-AF65-F5344CB8AC3E}">
        <p14:creationId xmlns:p14="http://schemas.microsoft.com/office/powerpoint/2010/main" val="3348776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968087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Conclusões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1706512"/>
            <a:ext cx="10251600" cy="46499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 algn="just">
              <a:lnSpc>
                <a:spcPct val="200000"/>
              </a:lnSpc>
            </a:pPr>
            <a:r>
              <a:rPr lang="pt-BR" sz="2400" dirty="0"/>
              <a:t>Interfaces são uma ferramenta importante da linguagem Java, melhorando a qualidade do seu código quando bem utilizadas;</a:t>
            </a:r>
          </a:p>
          <a:p>
            <a:pPr marL="342900" indent="-342900" algn="just">
              <a:lnSpc>
                <a:spcPct val="200000"/>
              </a:lnSpc>
            </a:pPr>
            <a:r>
              <a:rPr lang="pt-BR" sz="2400" dirty="0"/>
              <a:t>Elas permitem um encapsulamento de comportamento, ocultando qual classe está realizando uma tarefa específica;</a:t>
            </a:r>
          </a:p>
          <a:p>
            <a:pPr marL="342900" indent="-342900" algn="just">
              <a:lnSpc>
                <a:spcPct val="200000"/>
              </a:lnSpc>
            </a:pPr>
            <a:r>
              <a:rPr lang="pt-BR" sz="2400" dirty="0"/>
              <a:t> Isso é possível porque a classe que implementa uma interface é obrigada a seguir o protocolo definido;</a:t>
            </a:r>
          </a:p>
        </p:txBody>
      </p:sp>
    </p:spTree>
    <p:extLst>
      <p:ext uri="{BB962C8B-B14F-4D97-AF65-F5344CB8AC3E}">
        <p14:creationId xmlns:p14="http://schemas.microsoft.com/office/powerpoint/2010/main" val="2131652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972599" y="968087"/>
            <a:ext cx="10246801" cy="860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pt-BR" dirty="0"/>
              <a:t>Conclusões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972599" y="1706512"/>
            <a:ext cx="10251600" cy="46499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400" dirty="0"/>
              <a:t>Desta forma, as principais vantagens conseguidas através de seu uso são:</a:t>
            </a:r>
          </a:p>
          <a:p>
            <a:pPr marL="952485" lvl="1" indent="-342900">
              <a:lnSpc>
                <a:spcPct val="200000"/>
              </a:lnSpc>
            </a:pPr>
            <a:r>
              <a:rPr lang="pt-BR" sz="2000" dirty="0"/>
              <a:t>Uma manutenção mais simples do código e;</a:t>
            </a:r>
          </a:p>
          <a:p>
            <a:pPr marL="952485" lvl="1" indent="-342900">
              <a:lnSpc>
                <a:spcPct val="200000"/>
              </a:lnSpc>
            </a:pPr>
            <a:r>
              <a:rPr lang="pt-BR" sz="2000" dirty="0"/>
              <a:t>Uma maior </a:t>
            </a:r>
            <a:r>
              <a:rPr lang="pt-BR" sz="2000" dirty="0" err="1"/>
              <a:t>reusabilidade</a:t>
            </a:r>
            <a:r>
              <a:rPr lang="pt-BR" sz="2000" dirty="0"/>
              <a:t> do mesmo, aproveitando melhor os benefícios da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912384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40" y="487996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754373"/>
              </p:ext>
            </p:extLst>
          </p:nvPr>
        </p:nvGraphicFramePr>
        <p:xfrm>
          <a:off x="2565780" y="487996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88" y="1467777"/>
            <a:ext cx="10047056" cy="39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Antes do GENERICS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998912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exgenerics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MinhaClasse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num;   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MinhaClasse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 num)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this.num</a:t>
            </a:r>
            <a:r>
              <a:rPr lang="pt-BR" sz="2000" dirty="0"/>
              <a:t> = num;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aoQuadrado</a:t>
            </a:r>
            <a:r>
              <a:rPr lang="pt-BR" sz="2000" dirty="0"/>
              <a:t>()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num * num;</a:t>
            </a:r>
          </a:p>
          <a:p>
            <a:pPr marL="0" indent="0">
              <a:buNone/>
            </a:pPr>
            <a:r>
              <a:rPr lang="pt-BR" sz="2000" dirty="0"/>
              <a:t>    } 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endParaRPr lang="pt-BR" sz="2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8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dirty="0"/>
              <a:t>Antes do GENERICS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BR" sz="3300" dirty="0"/>
              <a:t>Tudo certo. </a:t>
            </a:r>
          </a:p>
          <a:p>
            <a:r>
              <a:rPr lang="pt-BR" sz="3300" dirty="0"/>
              <a:t>No entanto, agora quero usar valores do tipo Double também. </a:t>
            </a:r>
          </a:p>
          <a:p>
            <a:r>
              <a:rPr lang="pt-BR" sz="3300" dirty="0"/>
              <a:t>Poderíamos fazer assim: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8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Antes do GENERICS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998912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exgenerics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ExGenerics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static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</a:t>
            </a:r>
            <a:r>
              <a:rPr lang="pt-BR" sz="2000" dirty="0" err="1"/>
              <a:t>String</a:t>
            </a:r>
            <a:r>
              <a:rPr lang="pt-BR" sz="2000" dirty="0"/>
              <a:t>[] </a:t>
            </a:r>
            <a:r>
              <a:rPr lang="pt-BR" sz="2000" dirty="0" err="1"/>
              <a:t>args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MinhaClasse</a:t>
            </a:r>
            <a:r>
              <a:rPr lang="pt-BR" sz="2000" dirty="0"/>
              <a:t> </a:t>
            </a:r>
            <a:r>
              <a:rPr lang="pt-BR" sz="2000" dirty="0" err="1"/>
              <a:t>ValorInt</a:t>
            </a:r>
            <a:r>
              <a:rPr lang="pt-BR" sz="2000" dirty="0"/>
              <a:t> = new </a:t>
            </a:r>
            <a:r>
              <a:rPr lang="pt-BR" sz="2000" dirty="0" err="1"/>
              <a:t>MinhaClasse</a:t>
            </a:r>
            <a:r>
              <a:rPr lang="pt-BR" sz="2000" dirty="0"/>
              <a:t>(2);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MinhaClasse</a:t>
            </a:r>
            <a:r>
              <a:rPr lang="pt-BR" sz="2000" dirty="0"/>
              <a:t> </a:t>
            </a:r>
            <a:r>
              <a:rPr lang="pt-BR" sz="2000" dirty="0" err="1"/>
              <a:t>ValorDouble</a:t>
            </a:r>
            <a:r>
              <a:rPr lang="pt-BR" sz="2000" dirty="0"/>
              <a:t> = new </a:t>
            </a:r>
            <a:r>
              <a:rPr lang="pt-BR" sz="2000" dirty="0" err="1"/>
              <a:t>MinhaClasse</a:t>
            </a:r>
            <a:r>
              <a:rPr lang="pt-BR" sz="2000" dirty="0"/>
              <a:t>(2.5);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System.out.println</a:t>
            </a:r>
            <a:r>
              <a:rPr lang="pt-BR" sz="2000" dirty="0"/>
              <a:t>(</a:t>
            </a:r>
            <a:r>
              <a:rPr lang="pt-BR" sz="2000" dirty="0" err="1"/>
              <a:t>ValorInt.aoQuadrado</a:t>
            </a:r>
            <a:r>
              <a:rPr lang="pt-BR" sz="2000" dirty="0"/>
              <a:t>());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System.out.println</a:t>
            </a:r>
            <a:r>
              <a:rPr lang="pt-BR" sz="2000" dirty="0"/>
              <a:t>(</a:t>
            </a:r>
            <a:r>
              <a:rPr lang="pt-BR" sz="2000" dirty="0" err="1"/>
              <a:t>ValorDouble.aoQuadradoDouble</a:t>
            </a:r>
            <a:r>
              <a:rPr lang="pt-BR" sz="2000" dirty="0"/>
              <a:t>());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7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9147B9-2BC0-49CE-9FF2-A11B72BE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Antes do GENERICS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B2EE73-D632-43E6-9052-CF20708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8" cy="399891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exgenerics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MinhaClasse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numInt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Double </a:t>
            </a:r>
            <a:r>
              <a:rPr lang="pt-BR" sz="2000" dirty="0" err="1"/>
              <a:t>numDbl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MinhaClasse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 num)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this.numInt</a:t>
            </a:r>
            <a:r>
              <a:rPr lang="pt-BR" sz="2000" dirty="0"/>
              <a:t> = num;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98E7A-AB0D-4585-B3EB-AE7AB7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2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2204</Words>
  <Application>Microsoft Office PowerPoint</Application>
  <PresentationFormat>Widescreen</PresentationFormat>
  <Paragraphs>329</Paragraphs>
  <Slides>59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3" baseType="lpstr">
      <vt:lpstr>Arial</vt:lpstr>
      <vt:lpstr>Calibri</vt:lpstr>
      <vt:lpstr>Source Serif Pro</vt:lpstr>
      <vt:lpstr>Circuito</vt:lpstr>
      <vt:lpstr>Programação Orientada a Objetos</vt:lpstr>
      <vt:lpstr>GENERICS e classes de interface</vt:lpstr>
      <vt:lpstr>generics</vt:lpstr>
      <vt:lpstr>Antes do GENERICS</vt:lpstr>
      <vt:lpstr>Antes do GENERICS</vt:lpstr>
      <vt:lpstr>Antes do GENERICS</vt:lpstr>
      <vt:lpstr>Antes do GENERICS</vt:lpstr>
      <vt:lpstr>Antes do GENERICS</vt:lpstr>
      <vt:lpstr>Antes do GENERICS</vt:lpstr>
      <vt:lpstr>Antes do GENERICS</vt:lpstr>
      <vt:lpstr>Antes do GENERICS</vt:lpstr>
      <vt:lpstr>com GENERICS</vt:lpstr>
      <vt:lpstr>Usando o GENERICS</vt:lpstr>
      <vt:lpstr>Antes do GENERICS</vt:lpstr>
      <vt:lpstr>Antes do GENERICS</vt:lpstr>
      <vt:lpstr>Antes do GENERICS</vt:lpstr>
      <vt:lpstr>Usando o GENERICS</vt:lpstr>
      <vt:lpstr>com do GENERICS</vt:lpstr>
      <vt:lpstr>Usando o GENERICS</vt:lpstr>
      <vt:lpstr>Usando o GENERICS</vt:lpstr>
      <vt:lpstr>Usando o GENERICS</vt:lpstr>
      <vt:lpstr>com do GENERICS</vt:lpstr>
      <vt:lpstr>  Classes de interface</vt:lpstr>
      <vt:lpstr>Interfaces</vt:lpstr>
      <vt:lpstr>Apresentação do PowerPoint</vt:lpstr>
      <vt:lpstr>Apresentação do PowerPoint</vt:lpstr>
      <vt:lpstr>Interface</vt:lpstr>
      <vt:lpstr>Interface</vt:lpstr>
      <vt:lpstr>Regras para interfaces</vt:lpstr>
      <vt:lpstr>Regras para interfaces</vt:lpstr>
      <vt:lpstr>Interface de Marcação </vt:lpstr>
      <vt:lpstr>Exemplo </vt:lpstr>
      <vt:lpstr>Agora criamos 3 Beans, que correspondem a 3 tipos distintos de funcionários:          - Gerente;        - Coordenador e;        - Operador.   Todos implementando Funcionario.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Herança múltipla em JAVA</vt:lpstr>
      <vt:lpstr>Implements</vt:lpstr>
      <vt:lpstr>Implements</vt:lpstr>
      <vt:lpstr>Exemplo: Herança Múltipla</vt:lpstr>
      <vt:lpstr>Interface Programador</vt:lpstr>
      <vt:lpstr>Classe ParticipanteForum</vt:lpstr>
      <vt:lpstr>Classe ParticipanteForum</vt:lpstr>
      <vt:lpstr>Classe ParticipanteForum</vt:lpstr>
      <vt:lpstr>Classes Abstratas X Interfaces</vt:lpstr>
      <vt:lpstr>Classes Abstratas X Interfaces</vt:lpstr>
      <vt:lpstr>Classes Abstratas X Interfaces</vt:lpstr>
      <vt:lpstr>Atenção:</vt:lpstr>
      <vt:lpstr>Constantes X Interfaces</vt:lpstr>
      <vt:lpstr>Exemplo:</vt:lpstr>
      <vt:lpstr>Exemplo de extends de interfaces</vt:lpstr>
      <vt:lpstr>Conclusões</vt:lpstr>
      <vt:lpstr>Conclusões</vt:lpstr>
      <vt:lpstr>Dicas para Estudo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 </dc:creator>
  <cp:lastModifiedBy>Cesar Eduardo do Amaral</cp:lastModifiedBy>
  <cp:revision>72</cp:revision>
  <dcterms:created xsi:type="dcterms:W3CDTF">2019-05-16T12:47:24Z</dcterms:created>
  <dcterms:modified xsi:type="dcterms:W3CDTF">2023-04-12T00:52:00Z</dcterms:modified>
</cp:coreProperties>
</file>