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38"/>
  </p:notesMasterIdLst>
  <p:handoutMasterIdLst>
    <p:handoutMasterId r:id="rId39"/>
  </p:handoutMasterIdLst>
  <p:sldIdLst>
    <p:sldId id="256" r:id="rId2"/>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19" r:id="rId25"/>
    <p:sldId id="420" r:id="rId26"/>
    <p:sldId id="422" r:id="rId27"/>
    <p:sldId id="421" r:id="rId28"/>
    <p:sldId id="424" r:id="rId29"/>
    <p:sldId id="423" r:id="rId30"/>
    <p:sldId id="425" r:id="rId31"/>
    <p:sldId id="313" r:id="rId32"/>
    <p:sldId id="548" r:id="rId33"/>
    <p:sldId id="550" r:id="rId34"/>
    <p:sldId id="549" r:id="rId35"/>
    <p:sldId id="314" r:id="rId36"/>
    <p:sldId id="31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19D57C2-61F3-4CAE-86FC-9877568750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C8F0B3C-8A58-47FA-8323-5043B0CB397D}">
      <dgm:prSet/>
      <dgm:spPr/>
      <dgm:t>
        <a:bodyPr/>
        <a:lstStyle/>
        <a:p>
          <a:pPr>
            <a:lnSpc>
              <a:spcPct val="100000"/>
            </a:lnSpc>
          </a:pPr>
          <a:r>
            <a:rPr lang="pt-BR" i="0" baseline="0"/>
            <a:t>Seja “CURIOSO”:</a:t>
          </a:r>
          <a:endParaRPr lang="en-US"/>
        </a:p>
      </dgm:t>
    </dgm:pt>
    <dgm:pt modelId="{769DC76B-6F2A-4260-AE9D-F7EFAF973361}" type="parTrans" cxnId="{6D063D09-D93B-4F5B-A496-8C37E7AE8A40}">
      <dgm:prSet/>
      <dgm:spPr/>
      <dgm:t>
        <a:bodyPr/>
        <a:lstStyle/>
        <a:p>
          <a:endParaRPr lang="en-US"/>
        </a:p>
      </dgm:t>
    </dgm:pt>
    <dgm:pt modelId="{50393804-0EB8-4DA2-8362-9CAEC9D517C8}" type="sibTrans" cxnId="{6D063D09-D93B-4F5B-A496-8C37E7AE8A40}">
      <dgm:prSet/>
      <dgm:spPr/>
      <dgm:t>
        <a:bodyPr/>
        <a:lstStyle/>
        <a:p>
          <a:endParaRPr lang="en-US"/>
        </a:p>
      </dgm:t>
    </dgm:pt>
    <dgm:pt modelId="{7B8E209C-1EAE-4ED5-A16E-824A4633C996}">
      <dgm:prSet/>
      <dgm:spPr/>
      <dgm:t>
        <a:bodyPr/>
        <a:lstStyle/>
        <a:p>
          <a:pPr>
            <a:lnSpc>
              <a:spcPct val="100000"/>
            </a:lnSpc>
          </a:pPr>
          <a:r>
            <a:rPr lang="pt-BR" i="0" baseline="0"/>
            <a:t>Procure revisar o que foi estudado.</a:t>
          </a:r>
          <a:endParaRPr lang="en-US"/>
        </a:p>
      </dgm:t>
    </dgm:pt>
    <dgm:pt modelId="{A3E78D3E-A3C4-4F28-AFEB-A5F403B1C740}" type="parTrans" cxnId="{3510E3DD-F3D4-47DF-9080-284628E128C6}">
      <dgm:prSet/>
      <dgm:spPr/>
      <dgm:t>
        <a:bodyPr/>
        <a:lstStyle/>
        <a:p>
          <a:endParaRPr lang="en-US"/>
        </a:p>
      </dgm:t>
    </dgm:pt>
    <dgm:pt modelId="{71FD8C1B-6EFC-4AED-B827-822BDA0201E9}" type="sibTrans" cxnId="{3510E3DD-F3D4-47DF-9080-284628E128C6}">
      <dgm:prSet/>
      <dgm:spPr/>
      <dgm:t>
        <a:bodyPr/>
        <a:lstStyle/>
        <a:p>
          <a:endParaRPr lang="en-US"/>
        </a:p>
      </dgm:t>
    </dgm:pt>
    <dgm:pt modelId="{A2916A62-D766-4461-A178-1EFC97167569}">
      <dgm:prSet/>
      <dgm:spPr/>
      <dgm:t>
        <a:bodyPr/>
        <a:lstStyle/>
        <a:p>
          <a:pPr>
            <a:lnSpc>
              <a:spcPct val="100000"/>
            </a:lnSpc>
          </a:pPr>
          <a:r>
            <a:rPr lang="pt-BR" i="0" baseline="0"/>
            <a:t>Pesquise as referências bibliográficas.</a:t>
          </a:r>
          <a:endParaRPr lang="en-US"/>
        </a:p>
      </dgm:t>
    </dgm:pt>
    <dgm:pt modelId="{83EB45F2-0D6F-470F-86DB-7BB570D17FA2}" type="parTrans" cxnId="{35B67026-F611-4A29-A93B-5A2DD835D513}">
      <dgm:prSet/>
      <dgm:spPr/>
      <dgm:t>
        <a:bodyPr/>
        <a:lstStyle/>
        <a:p>
          <a:endParaRPr lang="en-US"/>
        </a:p>
      </dgm:t>
    </dgm:pt>
    <dgm:pt modelId="{10631BDC-3D0F-4B24-94FA-17E4C15FF263}" type="sibTrans" cxnId="{35B67026-F611-4A29-A93B-5A2DD835D513}">
      <dgm:prSet/>
      <dgm:spPr/>
      <dgm:t>
        <a:bodyPr/>
        <a:lstStyle/>
        <a:p>
          <a:endParaRPr lang="en-US"/>
        </a:p>
      </dgm:t>
    </dgm:pt>
    <dgm:pt modelId="{21676AC3-652C-4BE3-A44C-AE6CA3B20F92}">
      <dgm:prSet/>
      <dgm:spPr/>
      <dgm:t>
        <a:bodyPr/>
        <a:lstStyle/>
        <a:p>
          <a:pPr>
            <a:lnSpc>
              <a:spcPct val="100000"/>
            </a:lnSpc>
          </a:pPr>
          <a:r>
            <a:rPr lang="pt-BR" i="0" baseline="0"/>
            <a:t>Seja “ANTENADO”:</a:t>
          </a:r>
          <a:endParaRPr lang="en-US"/>
        </a:p>
      </dgm:t>
    </dgm:pt>
    <dgm:pt modelId="{1A355A3A-AB27-4E1A-981A-9EB5BF5E9B38}" type="parTrans" cxnId="{AE57490F-EBCD-4B7E-9835-45BF93C692F8}">
      <dgm:prSet/>
      <dgm:spPr/>
      <dgm:t>
        <a:bodyPr/>
        <a:lstStyle/>
        <a:p>
          <a:endParaRPr lang="en-US"/>
        </a:p>
      </dgm:t>
    </dgm:pt>
    <dgm:pt modelId="{98742E9E-3041-4FBB-AC7D-C5FBCC673AB2}" type="sibTrans" cxnId="{AE57490F-EBCD-4B7E-9835-45BF93C692F8}">
      <dgm:prSet/>
      <dgm:spPr/>
      <dgm:t>
        <a:bodyPr/>
        <a:lstStyle/>
        <a:p>
          <a:endParaRPr lang="en-US"/>
        </a:p>
      </dgm:t>
    </dgm:pt>
    <dgm:pt modelId="{4C8423CC-6F7D-47A0-A773-FFCA73249215}">
      <dgm:prSet/>
      <dgm:spPr/>
      <dgm:t>
        <a:bodyPr/>
        <a:lstStyle/>
        <a:p>
          <a:pPr>
            <a:lnSpc>
              <a:spcPct val="100000"/>
            </a:lnSpc>
          </a:pPr>
          <a:r>
            <a:rPr lang="pt-BR" i="0" baseline="0"/>
            <a:t>Leia a próxima aula.</a:t>
          </a:r>
          <a:endParaRPr lang="en-US"/>
        </a:p>
      </dgm:t>
    </dgm:pt>
    <dgm:pt modelId="{D702CE2D-2F14-4040-AD11-A447CCD3C88B}" type="parTrans" cxnId="{A3F4AF06-8053-4928-8E2E-EA56353407DF}">
      <dgm:prSet/>
      <dgm:spPr/>
      <dgm:t>
        <a:bodyPr/>
        <a:lstStyle/>
        <a:p>
          <a:endParaRPr lang="en-US"/>
        </a:p>
      </dgm:t>
    </dgm:pt>
    <dgm:pt modelId="{CCED54B8-04EC-4F32-9743-DB67A9E077E5}" type="sibTrans" cxnId="{A3F4AF06-8053-4928-8E2E-EA56353407DF}">
      <dgm:prSet/>
      <dgm:spPr/>
      <dgm:t>
        <a:bodyPr/>
        <a:lstStyle/>
        <a:p>
          <a:endParaRPr lang="en-US"/>
        </a:p>
      </dgm:t>
    </dgm:pt>
    <dgm:pt modelId="{590F70B6-D6B5-4975-9AE5-49D2F4D1D133}">
      <dgm:prSet/>
      <dgm:spPr/>
      <dgm:t>
        <a:bodyPr/>
        <a:lstStyle/>
        <a:p>
          <a:pPr>
            <a:lnSpc>
              <a:spcPct val="100000"/>
            </a:lnSpc>
          </a:pPr>
          <a:r>
            <a:rPr lang="pt-BR" i="0" baseline="0" dirty="0"/>
            <a:t>Seja “COLABORATIVO”:</a:t>
          </a:r>
          <a:endParaRPr lang="en-US" dirty="0"/>
        </a:p>
      </dgm:t>
    </dgm:pt>
    <dgm:pt modelId="{9B1AA533-7BBB-4330-833B-F6C60DF4B850}" type="parTrans" cxnId="{A29DE1B4-10AD-4D20-8689-F66569CA09AA}">
      <dgm:prSet/>
      <dgm:spPr/>
      <dgm:t>
        <a:bodyPr/>
        <a:lstStyle/>
        <a:p>
          <a:endParaRPr lang="en-US"/>
        </a:p>
      </dgm:t>
    </dgm:pt>
    <dgm:pt modelId="{C0E5B698-2621-4CB9-AA21-CB1D7CBC2117}" type="sibTrans" cxnId="{A29DE1B4-10AD-4D20-8689-F66569CA09AA}">
      <dgm:prSet/>
      <dgm:spPr/>
      <dgm:t>
        <a:bodyPr/>
        <a:lstStyle/>
        <a:p>
          <a:endParaRPr lang="en-US"/>
        </a:p>
      </dgm:t>
    </dgm:pt>
    <dgm:pt modelId="{BC866F93-7D18-47AD-825F-9B6CB5D71D75}">
      <dgm:prSet/>
      <dgm:spPr/>
      <dgm:t>
        <a:bodyPr/>
        <a:lstStyle/>
        <a:p>
          <a:pPr>
            <a:lnSpc>
              <a:spcPct val="100000"/>
            </a:lnSpc>
          </a:pPr>
          <a:r>
            <a:rPr lang="pt-BR" i="0" baseline="0"/>
            <a:t>Traga assuntos relevantes para a sala de aula.</a:t>
          </a:r>
          <a:endParaRPr lang="en-US"/>
        </a:p>
      </dgm:t>
    </dgm:pt>
    <dgm:pt modelId="{ACD705D7-982E-413C-8DB8-B4D657C5DD28}" type="parTrans" cxnId="{7CF23040-3A80-47BD-B737-83067071B3A9}">
      <dgm:prSet/>
      <dgm:spPr/>
      <dgm:t>
        <a:bodyPr/>
        <a:lstStyle/>
        <a:p>
          <a:endParaRPr lang="en-US"/>
        </a:p>
      </dgm:t>
    </dgm:pt>
    <dgm:pt modelId="{804EEBC7-D4EC-4D0D-9DA4-7BE710600893}" type="sibTrans" cxnId="{7CF23040-3A80-47BD-B737-83067071B3A9}">
      <dgm:prSet/>
      <dgm:spPr/>
      <dgm:t>
        <a:bodyPr/>
        <a:lstStyle/>
        <a:p>
          <a:endParaRPr lang="en-US"/>
        </a:p>
      </dgm:t>
    </dgm:pt>
    <dgm:pt modelId="{A9E2C06A-4806-4EF5-9F6C-D48E3B54B070}">
      <dgm:prSet/>
      <dgm:spPr/>
      <dgm:t>
        <a:bodyPr/>
        <a:lstStyle/>
        <a:p>
          <a:pPr>
            <a:lnSpc>
              <a:spcPct val="100000"/>
            </a:lnSpc>
          </a:pPr>
          <a:r>
            <a:rPr lang="pt-BR" i="0" baseline="0"/>
            <a:t>Participe da aula.</a:t>
          </a:r>
          <a:endParaRPr lang="en-US"/>
        </a:p>
      </dgm:t>
    </dgm:pt>
    <dgm:pt modelId="{3EC038EF-AADC-4A5D-A410-285DDB9E0835}" type="parTrans" cxnId="{231A304B-AA6D-4B28-BBA9-00F5E63B5F66}">
      <dgm:prSet/>
      <dgm:spPr/>
      <dgm:t>
        <a:bodyPr/>
        <a:lstStyle/>
        <a:p>
          <a:endParaRPr lang="en-US"/>
        </a:p>
      </dgm:t>
    </dgm:pt>
    <dgm:pt modelId="{CEABC5CC-9285-473E-B98A-2D7CF517ADF4}" type="sibTrans" cxnId="{231A304B-AA6D-4B28-BBA9-00F5E63B5F66}">
      <dgm:prSet/>
      <dgm:spPr/>
      <dgm:t>
        <a:bodyPr/>
        <a:lstStyle/>
        <a:p>
          <a:endParaRPr lang="en-US"/>
        </a:p>
      </dgm:t>
    </dgm:pt>
    <dgm:pt modelId="{1B556537-03F5-400E-8592-C5AA4BF91D67}">
      <dgm:prSet/>
      <dgm:spPr/>
      <dgm:t>
        <a:bodyPr/>
        <a:lstStyle/>
        <a:p>
          <a:pPr>
            <a:lnSpc>
              <a:spcPct val="100000"/>
            </a:lnSpc>
          </a:pPr>
          <a:r>
            <a:rPr lang="pt-BR" i="0" baseline="0"/>
            <a:t>Proponha discussões relevantes sobre o conteúdo.</a:t>
          </a:r>
          <a:endParaRPr lang="en-US"/>
        </a:p>
      </dgm:t>
    </dgm:pt>
    <dgm:pt modelId="{1051E03D-180B-4D6D-A9CA-45AB8CF06F87}" type="parTrans" cxnId="{F350665C-7F2D-4AB4-8AF0-AF42DF4961B3}">
      <dgm:prSet/>
      <dgm:spPr/>
      <dgm:t>
        <a:bodyPr/>
        <a:lstStyle/>
        <a:p>
          <a:endParaRPr lang="en-US"/>
        </a:p>
      </dgm:t>
    </dgm:pt>
    <dgm:pt modelId="{9BBC677B-C154-40F8-9FC3-88BB50A82C4F}" type="sibTrans" cxnId="{F350665C-7F2D-4AB4-8AF0-AF42DF4961B3}">
      <dgm:prSet/>
      <dgm:spPr/>
      <dgm:t>
        <a:bodyPr/>
        <a:lstStyle/>
        <a:p>
          <a:endParaRPr lang="en-US"/>
        </a:p>
      </dgm:t>
    </dgm:pt>
    <dgm:pt modelId="{F35E6337-0349-463E-8D59-7597ED34F533}">
      <dgm:prSet/>
      <dgm:spPr/>
      <dgm:t>
        <a:bodyPr/>
        <a:lstStyle/>
        <a:p>
          <a:pPr>
            <a:lnSpc>
              <a:spcPct val="100000"/>
            </a:lnSpc>
          </a:pPr>
          <a:r>
            <a:rPr lang="pt-BR" i="0" baseline="0"/>
            <a:t>Prof. </a:t>
          </a:r>
          <a:r>
            <a:rPr lang="pt-BR" i="0" baseline="0" dirty="0"/>
            <a:t>Wilson Lourenço</a:t>
          </a:r>
          <a:endParaRPr lang="en-US" dirty="0"/>
        </a:p>
      </dgm:t>
    </dgm:pt>
    <dgm:pt modelId="{49CCBD71-3A2C-4816-A850-9716E9B3EC4F}" type="parTrans" cxnId="{FFF05B42-8B6B-4D5B-B48D-CFD6AE4ADC95}">
      <dgm:prSet/>
      <dgm:spPr/>
      <dgm:t>
        <a:bodyPr/>
        <a:lstStyle/>
        <a:p>
          <a:endParaRPr lang="en-US"/>
        </a:p>
      </dgm:t>
    </dgm:pt>
    <dgm:pt modelId="{AA16D9A3-2AAC-4446-AB1F-22633E5BDC08}" type="sibTrans" cxnId="{FFF05B42-8B6B-4D5B-B48D-CFD6AE4ADC95}">
      <dgm:prSet/>
      <dgm:spPr/>
      <dgm:t>
        <a:bodyPr/>
        <a:lstStyle/>
        <a:p>
          <a:endParaRPr lang="en-US"/>
        </a:p>
      </dgm:t>
    </dgm:pt>
    <dgm:pt modelId="{E54BC2A6-3BF8-42DA-B2E4-6941BFB43468}" type="pres">
      <dgm:prSet presAssocID="{E19D57C2-61F3-4CAE-86FC-9877568750F2}" presName="root" presStyleCnt="0">
        <dgm:presLayoutVars>
          <dgm:dir/>
          <dgm:resizeHandles val="exact"/>
        </dgm:presLayoutVars>
      </dgm:prSet>
      <dgm:spPr/>
    </dgm:pt>
    <dgm:pt modelId="{E7031F54-44EF-492F-A7D8-5855C2483882}" type="pres">
      <dgm:prSet presAssocID="{FC8F0B3C-8A58-47FA-8323-5043B0CB397D}" presName="compNode" presStyleCnt="0"/>
      <dgm:spPr/>
    </dgm:pt>
    <dgm:pt modelId="{F571DAC3-D789-4DA4-B3A6-2C95466D059F}" type="pres">
      <dgm:prSet presAssocID="{FC8F0B3C-8A58-47FA-8323-5043B0CB397D}" presName="bgRect" presStyleLbl="bgShp" presStyleIdx="0" presStyleCnt="4"/>
      <dgm:spPr/>
    </dgm:pt>
    <dgm:pt modelId="{BF95EC1D-C44F-4CE2-9478-F64D3C86E435}" type="pres">
      <dgm:prSet presAssocID="{FC8F0B3C-8A58-47FA-8323-5043B0CB397D}"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3FAD64F-76ED-4F72-AF48-40898DF5F11D}" type="pres">
      <dgm:prSet presAssocID="{FC8F0B3C-8A58-47FA-8323-5043B0CB397D}" presName="spaceRect" presStyleCnt="0"/>
      <dgm:spPr/>
    </dgm:pt>
    <dgm:pt modelId="{0EA88FF3-8A29-4C94-9004-F76BFA363316}" type="pres">
      <dgm:prSet presAssocID="{FC8F0B3C-8A58-47FA-8323-5043B0CB397D}" presName="parTx" presStyleLbl="revTx" presStyleIdx="0" presStyleCnt="7">
        <dgm:presLayoutVars>
          <dgm:chMax val="0"/>
          <dgm:chPref val="0"/>
        </dgm:presLayoutVars>
      </dgm:prSet>
      <dgm:spPr/>
    </dgm:pt>
    <dgm:pt modelId="{E8390496-05C3-4EFA-B2D7-56FDDEA47C53}" type="pres">
      <dgm:prSet presAssocID="{FC8F0B3C-8A58-47FA-8323-5043B0CB397D}" presName="desTx" presStyleLbl="revTx" presStyleIdx="1" presStyleCnt="7">
        <dgm:presLayoutVars/>
      </dgm:prSet>
      <dgm:spPr/>
    </dgm:pt>
    <dgm:pt modelId="{36586E29-B123-4438-9F6D-C4E989ED0E2E}" type="pres">
      <dgm:prSet presAssocID="{50393804-0EB8-4DA2-8362-9CAEC9D517C8}" presName="sibTrans" presStyleCnt="0"/>
      <dgm:spPr/>
    </dgm:pt>
    <dgm:pt modelId="{99BAA1A5-DD9F-4B7B-81DF-30CA31C71343}" type="pres">
      <dgm:prSet presAssocID="{21676AC3-652C-4BE3-A44C-AE6CA3B20F92}" presName="compNode" presStyleCnt="0"/>
      <dgm:spPr/>
    </dgm:pt>
    <dgm:pt modelId="{8DBF959C-2B85-43F3-A666-67490181D6AA}" type="pres">
      <dgm:prSet presAssocID="{21676AC3-652C-4BE3-A44C-AE6CA3B20F92}" presName="bgRect" presStyleLbl="bgShp" presStyleIdx="1" presStyleCnt="4"/>
      <dgm:spPr/>
    </dgm:pt>
    <dgm:pt modelId="{730BD866-6034-46A8-A5CB-BA65ED704B78}" type="pres">
      <dgm:prSet presAssocID="{21676AC3-652C-4BE3-A44C-AE6CA3B20F92}"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9E7BCE8-62F9-4640-9F24-FBA46CFA8D5D}" type="pres">
      <dgm:prSet presAssocID="{21676AC3-652C-4BE3-A44C-AE6CA3B20F92}" presName="spaceRect" presStyleCnt="0"/>
      <dgm:spPr/>
    </dgm:pt>
    <dgm:pt modelId="{DD0E11F9-E82A-4F7F-B25D-B726E336AB00}" type="pres">
      <dgm:prSet presAssocID="{21676AC3-652C-4BE3-A44C-AE6CA3B20F92}" presName="parTx" presStyleLbl="revTx" presStyleIdx="2" presStyleCnt="7">
        <dgm:presLayoutVars>
          <dgm:chMax val="0"/>
          <dgm:chPref val="0"/>
        </dgm:presLayoutVars>
      </dgm:prSet>
      <dgm:spPr/>
    </dgm:pt>
    <dgm:pt modelId="{FB8BA8C4-1ECF-4FBD-B6BB-E46739961EEA}" type="pres">
      <dgm:prSet presAssocID="{21676AC3-652C-4BE3-A44C-AE6CA3B20F92}" presName="desTx" presStyleLbl="revTx" presStyleIdx="3" presStyleCnt="7">
        <dgm:presLayoutVars/>
      </dgm:prSet>
      <dgm:spPr/>
    </dgm:pt>
    <dgm:pt modelId="{A073D176-2FB1-4907-A60A-2556FC423244}" type="pres">
      <dgm:prSet presAssocID="{98742E9E-3041-4FBB-AC7D-C5FBCC673AB2}" presName="sibTrans" presStyleCnt="0"/>
      <dgm:spPr/>
    </dgm:pt>
    <dgm:pt modelId="{6AEC076F-74F4-4B43-AB59-E5E656523A86}" type="pres">
      <dgm:prSet presAssocID="{590F70B6-D6B5-4975-9AE5-49D2F4D1D133}" presName="compNode" presStyleCnt="0"/>
      <dgm:spPr/>
    </dgm:pt>
    <dgm:pt modelId="{7EAA1772-92CF-43A4-AFE2-7136E3D0669E}" type="pres">
      <dgm:prSet presAssocID="{590F70B6-D6B5-4975-9AE5-49D2F4D1D133}" presName="bgRect" presStyleLbl="bgShp" presStyleIdx="2" presStyleCnt="4"/>
      <dgm:spPr/>
    </dgm:pt>
    <dgm:pt modelId="{9F187182-93FB-48C8-BB8E-A58071AB40A5}" type="pres">
      <dgm:prSet presAssocID="{590F70B6-D6B5-4975-9AE5-49D2F4D1D133}"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21519FAE-76CA-4726-BFDA-3C21832E2896}" type="pres">
      <dgm:prSet presAssocID="{590F70B6-D6B5-4975-9AE5-49D2F4D1D133}" presName="spaceRect" presStyleCnt="0"/>
      <dgm:spPr/>
    </dgm:pt>
    <dgm:pt modelId="{68B48159-3507-4A16-B1C7-24CA847F4DA1}" type="pres">
      <dgm:prSet presAssocID="{590F70B6-D6B5-4975-9AE5-49D2F4D1D133}" presName="parTx" presStyleLbl="revTx" presStyleIdx="4" presStyleCnt="7">
        <dgm:presLayoutVars>
          <dgm:chMax val="0"/>
          <dgm:chPref val="0"/>
        </dgm:presLayoutVars>
      </dgm:prSet>
      <dgm:spPr/>
    </dgm:pt>
    <dgm:pt modelId="{9045D367-7B02-4E72-B369-70E54B295C88}" type="pres">
      <dgm:prSet presAssocID="{590F70B6-D6B5-4975-9AE5-49D2F4D1D133}" presName="desTx" presStyleLbl="revTx" presStyleIdx="5" presStyleCnt="7">
        <dgm:presLayoutVars/>
      </dgm:prSet>
      <dgm:spPr/>
    </dgm:pt>
    <dgm:pt modelId="{D3896047-0977-4B53-B0A6-96468E5B93F8}" type="pres">
      <dgm:prSet presAssocID="{C0E5B698-2621-4CB9-AA21-CB1D7CBC2117}" presName="sibTrans" presStyleCnt="0"/>
      <dgm:spPr/>
    </dgm:pt>
    <dgm:pt modelId="{C657E31D-6669-42D8-82BF-32AA564AE6E6}" type="pres">
      <dgm:prSet presAssocID="{F35E6337-0349-463E-8D59-7597ED34F533}" presName="compNode" presStyleCnt="0"/>
      <dgm:spPr/>
    </dgm:pt>
    <dgm:pt modelId="{9E3057F4-4A86-4A43-88BE-94C2C7D1637B}" type="pres">
      <dgm:prSet presAssocID="{F35E6337-0349-463E-8D59-7597ED34F533}" presName="bgRect" presStyleLbl="bgShp" presStyleIdx="3" presStyleCnt="4"/>
      <dgm:spPr/>
    </dgm:pt>
    <dgm:pt modelId="{F8B72AF3-0697-42E2-9187-322F3ABA2FF3}" type="pres">
      <dgm:prSet presAssocID="{F35E6337-0349-463E-8D59-7597ED34F533}"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AABB8E0C-5CBE-4B07-96D7-3F97B6514132}" type="pres">
      <dgm:prSet presAssocID="{F35E6337-0349-463E-8D59-7597ED34F533}" presName="spaceRect" presStyleCnt="0"/>
      <dgm:spPr/>
    </dgm:pt>
    <dgm:pt modelId="{B7A3E462-0312-4470-8812-F3C77F7C20EA}" type="pres">
      <dgm:prSet presAssocID="{F35E6337-0349-463E-8D59-7597ED34F533}" presName="parTx" presStyleLbl="revTx" presStyleIdx="6" presStyleCnt="7">
        <dgm:presLayoutVars>
          <dgm:chMax val="0"/>
          <dgm:chPref val="0"/>
        </dgm:presLayoutVars>
      </dgm:prSet>
      <dgm:spPr/>
    </dgm:pt>
  </dgm:ptLst>
  <dgm:cxnLst>
    <dgm:cxn modelId="{3B317F06-FBB8-44D3-A2D1-ECC41CF34F97}" type="presOf" srcId="{1B556537-03F5-400E-8592-C5AA4BF91D67}" destId="{9045D367-7B02-4E72-B369-70E54B295C88}" srcOrd="0" destOrd="2" presId="urn:microsoft.com/office/officeart/2018/2/layout/IconVerticalSolidList"/>
    <dgm:cxn modelId="{A3F4AF06-8053-4928-8E2E-EA56353407DF}" srcId="{21676AC3-652C-4BE3-A44C-AE6CA3B20F92}" destId="{4C8423CC-6F7D-47A0-A773-FFCA73249215}" srcOrd="0" destOrd="0" parTransId="{D702CE2D-2F14-4040-AD11-A447CCD3C88B}" sibTransId="{CCED54B8-04EC-4F32-9743-DB67A9E077E5}"/>
    <dgm:cxn modelId="{5DA68707-03AA-45CF-AAEA-F73480AC335B}" type="presOf" srcId="{BC866F93-7D18-47AD-825F-9B6CB5D71D75}" destId="{9045D367-7B02-4E72-B369-70E54B295C88}" srcOrd="0" destOrd="0" presId="urn:microsoft.com/office/officeart/2018/2/layout/IconVerticalSolidList"/>
    <dgm:cxn modelId="{6D063D09-D93B-4F5B-A496-8C37E7AE8A40}" srcId="{E19D57C2-61F3-4CAE-86FC-9877568750F2}" destId="{FC8F0B3C-8A58-47FA-8323-5043B0CB397D}" srcOrd="0" destOrd="0" parTransId="{769DC76B-6F2A-4260-AE9D-F7EFAF973361}" sibTransId="{50393804-0EB8-4DA2-8362-9CAEC9D517C8}"/>
    <dgm:cxn modelId="{99AD000A-D966-4663-B7C5-11D13DA2E064}" type="presOf" srcId="{F35E6337-0349-463E-8D59-7597ED34F533}" destId="{B7A3E462-0312-4470-8812-F3C77F7C20EA}" srcOrd="0" destOrd="0" presId="urn:microsoft.com/office/officeart/2018/2/layout/IconVerticalSolidList"/>
    <dgm:cxn modelId="{AE57490F-EBCD-4B7E-9835-45BF93C692F8}" srcId="{E19D57C2-61F3-4CAE-86FC-9877568750F2}" destId="{21676AC3-652C-4BE3-A44C-AE6CA3B20F92}" srcOrd="1" destOrd="0" parTransId="{1A355A3A-AB27-4E1A-981A-9EB5BF5E9B38}" sibTransId="{98742E9E-3041-4FBB-AC7D-C5FBCC673AB2}"/>
    <dgm:cxn modelId="{35B67026-F611-4A29-A93B-5A2DD835D513}" srcId="{FC8F0B3C-8A58-47FA-8323-5043B0CB397D}" destId="{A2916A62-D766-4461-A178-1EFC97167569}" srcOrd="1" destOrd="0" parTransId="{83EB45F2-0D6F-470F-86DB-7BB570D17FA2}" sibTransId="{10631BDC-3D0F-4B24-94FA-17E4C15FF263}"/>
    <dgm:cxn modelId="{5D74DB35-EFFD-488E-A4A0-1F0EBE068218}" type="presOf" srcId="{FC8F0B3C-8A58-47FA-8323-5043B0CB397D}" destId="{0EA88FF3-8A29-4C94-9004-F76BFA363316}" srcOrd="0" destOrd="0" presId="urn:microsoft.com/office/officeart/2018/2/layout/IconVerticalSolidList"/>
    <dgm:cxn modelId="{DD74193A-618B-478B-8247-0B01B671246E}" type="presOf" srcId="{4C8423CC-6F7D-47A0-A773-FFCA73249215}" destId="{FB8BA8C4-1ECF-4FBD-B6BB-E46739961EEA}" srcOrd="0" destOrd="0" presId="urn:microsoft.com/office/officeart/2018/2/layout/IconVerticalSolidList"/>
    <dgm:cxn modelId="{7CF23040-3A80-47BD-B737-83067071B3A9}" srcId="{590F70B6-D6B5-4975-9AE5-49D2F4D1D133}" destId="{BC866F93-7D18-47AD-825F-9B6CB5D71D75}" srcOrd="0" destOrd="0" parTransId="{ACD705D7-982E-413C-8DB8-B4D657C5DD28}" sibTransId="{804EEBC7-D4EC-4D0D-9DA4-7BE710600893}"/>
    <dgm:cxn modelId="{F350665C-7F2D-4AB4-8AF0-AF42DF4961B3}" srcId="{590F70B6-D6B5-4975-9AE5-49D2F4D1D133}" destId="{1B556537-03F5-400E-8592-C5AA4BF91D67}" srcOrd="2" destOrd="0" parTransId="{1051E03D-180B-4D6D-A9CA-45AB8CF06F87}" sibTransId="{9BBC677B-C154-40F8-9FC3-88BB50A82C4F}"/>
    <dgm:cxn modelId="{FFF05B42-8B6B-4D5B-B48D-CFD6AE4ADC95}" srcId="{E19D57C2-61F3-4CAE-86FC-9877568750F2}" destId="{F35E6337-0349-463E-8D59-7597ED34F533}" srcOrd="3" destOrd="0" parTransId="{49CCBD71-3A2C-4816-A850-9716E9B3EC4F}" sibTransId="{AA16D9A3-2AAC-4446-AB1F-22633E5BDC08}"/>
    <dgm:cxn modelId="{231A304B-AA6D-4B28-BBA9-00F5E63B5F66}" srcId="{590F70B6-D6B5-4975-9AE5-49D2F4D1D133}" destId="{A9E2C06A-4806-4EF5-9F6C-D48E3B54B070}" srcOrd="1" destOrd="0" parTransId="{3EC038EF-AADC-4A5D-A410-285DDB9E0835}" sibTransId="{CEABC5CC-9285-473E-B98A-2D7CF517ADF4}"/>
    <dgm:cxn modelId="{82DE8E52-458A-41B3-BBE1-68D510BBEAC8}" type="presOf" srcId="{7B8E209C-1EAE-4ED5-A16E-824A4633C996}" destId="{E8390496-05C3-4EFA-B2D7-56FDDEA47C53}" srcOrd="0" destOrd="0" presId="urn:microsoft.com/office/officeart/2018/2/layout/IconVerticalSolidList"/>
    <dgm:cxn modelId="{3F6A6076-9FFF-4F9E-8863-5DA671C7D2E4}" type="presOf" srcId="{E19D57C2-61F3-4CAE-86FC-9877568750F2}" destId="{E54BC2A6-3BF8-42DA-B2E4-6941BFB43468}" srcOrd="0" destOrd="0" presId="urn:microsoft.com/office/officeart/2018/2/layout/IconVerticalSolidList"/>
    <dgm:cxn modelId="{23FD7D7F-D61C-4B3A-844C-7F0D5A1CED29}" type="presOf" srcId="{A2916A62-D766-4461-A178-1EFC97167569}" destId="{E8390496-05C3-4EFA-B2D7-56FDDEA47C53}" srcOrd="0" destOrd="1" presId="urn:microsoft.com/office/officeart/2018/2/layout/IconVerticalSolidList"/>
    <dgm:cxn modelId="{A595F1A6-7584-442F-A092-0A817B397E71}" type="presOf" srcId="{590F70B6-D6B5-4975-9AE5-49D2F4D1D133}" destId="{68B48159-3507-4A16-B1C7-24CA847F4DA1}" srcOrd="0" destOrd="0" presId="urn:microsoft.com/office/officeart/2018/2/layout/IconVerticalSolidList"/>
    <dgm:cxn modelId="{5255FBA8-B7CD-4518-BB31-66C4B1801AC1}" type="presOf" srcId="{21676AC3-652C-4BE3-A44C-AE6CA3B20F92}" destId="{DD0E11F9-E82A-4F7F-B25D-B726E336AB00}" srcOrd="0" destOrd="0" presId="urn:microsoft.com/office/officeart/2018/2/layout/IconVerticalSolidList"/>
    <dgm:cxn modelId="{A29DE1B4-10AD-4D20-8689-F66569CA09AA}" srcId="{E19D57C2-61F3-4CAE-86FC-9877568750F2}" destId="{590F70B6-D6B5-4975-9AE5-49D2F4D1D133}" srcOrd="2" destOrd="0" parTransId="{9B1AA533-7BBB-4330-833B-F6C60DF4B850}" sibTransId="{C0E5B698-2621-4CB9-AA21-CB1D7CBC2117}"/>
    <dgm:cxn modelId="{004E6DBF-7522-4B5C-B431-E2BE184CE41F}" type="presOf" srcId="{A9E2C06A-4806-4EF5-9F6C-D48E3B54B070}" destId="{9045D367-7B02-4E72-B369-70E54B295C88}" srcOrd="0" destOrd="1" presId="urn:microsoft.com/office/officeart/2018/2/layout/IconVerticalSolidList"/>
    <dgm:cxn modelId="{3510E3DD-F3D4-47DF-9080-284628E128C6}" srcId="{FC8F0B3C-8A58-47FA-8323-5043B0CB397D}" destId="{7B8E209C-1EAE-4ED5-A16E-824A4633C996}" srcOrd="0" destOrd="0" parTransId="{A3E78D3E-A3C4-4F28-AFEB-A5F403B1C740}" sibTransId="{71FD8C1B-6EFC-4AED-B827-822BDA0201E9}"/>
    <dgm:cxn modelId="{16D9D2DD-8CDA-4AC9-85E8-F833044B02A4}" type="presParOf" srcId="{E54BC2A6-3BF8-42DA-B2E4-6941BFB43468}" destId="{E7031F54-44EF-492F-A7D8-5855C2483882}" srcOrd="0" destOrd="0" presId="urn:microsoft.com/office/officeart/2018/2/layout/IconVerticalSolidList"/>
    <dgm:cxn modelId="{D6F3422A-B740-4D16-B3B6-B0EE5104B754}" type="presParOf" srcId="{E7031F54-44EF-492F-A7D8-5855C2483882}" destId="{F571DAC3-D789-4DA4-B3A6-2C95466D059F}" srcOrd="0" destOrd="0" presId="urn:microsoft.com/office/officeart/2018/2/layout/IconVerticalSolidList"/>
    <dgm:cxn modelId="{1BC893A5-A1CC-406A-9216-56EAD9229240}" type="presParOf" srcId="{E7031F54-44EF-492F-A7D8-5855C2483882}" destId="{BF95EC1D-C44F-4CE2-9478-F64D3C86E435}" srcOrd="1" destOrd="0" presId="urn:microsoft.com/office/officeart/2018/2/layout/IconVerticalSolidList"/>
    <dgm:cxn modelId="{653D0B2E-5078-450D-90BB-B85FE1E7EE5F}" type="presParOf" srcId="{E7031F54-44EF-492F-A7D8-5855C2483882}" destId="{33FAD64F-76ED-4F72-AF48-40898DF5F11D}" srcOrd="2" destOrd="0" presId="urn:microsoft.com/office/officeart/2018/2/layout/IconVerticalSolidList"/>
    <dgm:cxn modelId="{F6722E59-63A2-4B32-B2A4-A4BE1BEE30E0}" type="presParOf" srcId="{E7031F54-44EF-492F-A7D8-5855C2483882}" destId="{0EA88FF3-8A29-4C94-9004-F76BFA363316}" srcOrd="3" destOrd="0" presId="urn:microsoft.com/office/officeart/2018/2/layout/IconVerticalSolidList"/>
    <dgm:cxn modelId="{2191135A-495A-44C1-9765-013A03EC8139}" type="presParOf" srcId="{E7031F54-44EF-492F-A7D8-5855C2483882}" destId="{E8390496-05C3-4EFA-B2D7-56FDDEA47C53}" srcOrd="4" destOrd="0" presId="urn:microsoft.com/office/officeart/2018/2/layout/IconVerticalSolidList"/>
    <dgm:cxn modelId="{28CB6F50-543D-4A60-9D70-F2B59B041002}" type="presParOf" srcId="{E54BC2A6-3BF8-42DA-B2E4-6941BFB43468}" destId="{36586E29-B123-4438-9F6D-C4E989ED0E2E}" srcOrd="1" destOrd="0" presId="urn:microsoft.com/office/officeart/2018/2/layout/IconVerticalSolidList"/>
    <dgm:cxn modelId="{D01AC5E2-AB3F-45CA-B732-B91E2253BA88}" type="presParOf" srcId="{E54BC2A6-3BF8-42DA-B2E4-6941BFB43468}" destId="{99BAA1A5-DD9F-4B7B-81DF-30CA31C71343}" srcOrd="2" destOrd="0" presId="urn:microsoft.com/office/officeart/2018/2/layout/IconVerticalSolidList"/>
    <dgm:cxn modelId="{0F28950E-C6DC-4DB1-B10C-34F2F460EB2C}" type="presParOf" srcId="{99BAA1A5-DD9F-4B7B-81DF-30CA31C71343}" destId="{8DBF959C-2B85-43F3-A666-67490181D6AA}" srcOrd="0" destOrd="0" presId="urn:microsoft.com/office/officeart/2018/2/layout/IconVerticalSolidList"/>
    <dgm:cxn modelId="{A27A2F5E-712E-4E40-8FF5-36DA07FA3AC5}" type="presParOf" srcId="{99BAA1A5-DD9F-4B7B-81DF-30CA31C71343}" destId="{730BD866-6034-46A8-A5CB-BA65ED704B78}" srcOrd="1" destOrd="0" presId="urn:microsoft.com/office/officeart/2018/2/layout/IconVerticalSolidList"/>
    <dgm:cxn modelId="{D2F6646E-A07B-4F3E-9EAE-E39C1F211059}" type="presParOf" srcId="{99BAA1A5-DD9F-4B7B-81DF-30CA31C71343}" destId="{09E7BCE8-62F9-4640-9F24-FBA46CFA8D5D}" srcOrd="2" destOrd="0" presId="urn:microsoft.com/office/officeart/2018/2/layout/IconVerticalSolidList"/>
    <dgm:cxn modelId="{57EA9091-7E68-4C49-866A-AB4FBF4E7CAC}" type="presParOf" srcId="{99BAA1A5-DD9F-4B7B-81DF-30CA31C71343}" destId="{DD0E11F9-E82A-4F7F-B25D-B726E336AB00}" srcOrd="3" destOrd="0" presId="urn:microsoft.com/office/officeart/2018/2/layout/IconVerticalSolidList"/>
    <dgm:cxn modelId="{E0869495-B7B9-40C3-AB9F-9FEBF46DBBF0}" type="presParOf" srcId="{99BAA1A5-DD9F-4B7B-81DF-30CA31C71343}" destId="{FB8BA8C4-1ECF-4FBD-B6BB-E46739961EEA}" srcOrd="4" destOrd="0" presId="urn:microsoft.com/office/officeart/2018/2/layout/IconVerticalSolidList"/>
    <dgm:cxn modelId="{CBB433A8-5CE1-4E19-93AC-8746584552AB}" type="presParOf" srcId="{E54BC2A6-3BF8-42DA-B2E4-6941BFB43468}" destId="{A073D176-2FB1-4907-A60A-2556FC423244}" srcOrd="3" destOrd="0" presId="urn:microsoft.com/office/officeart/2018/2/layout/IconVerticalSolidList"/>
    <dgm:cxn modelId="{716FF3C1-9514-45FF-9ECD-464590AD803F}" type="presParOf" srcId="{E54BC2A6-3BF8-42DA-B2E4-6941BFB43468}" destId="{6AEC076F-74F4-4B43-AB59-E5E656523A86}" srcOrd="4" destOrd="0" presId="urn:microsoft.com/office/officeart/2018/2/layout/IconVerticalSolidList"/>
    <dgm:cxn modelId="{622C92DD-5A4C-4776-8E76-DE9C11F95E14}" type="presParOf" srcId="{6AEC076F-74F4-4B43-AB59-E5E656523A86}" destId="{7EAA1772-92CF-43A4-AFE2-7136E3D0669E}" srcOrd="0" destOrd="0" presId="urn:microsoft.com/office/officeart/2018/2/layout/IconVerticalSolidList"/>
    <dgm:cxn modelId="{FA2E4317-8135-4BF6-A043-F194061A9B94}" type="presParOf" srcId="{6AEC076F-74F4-4B43-AB59-E5E656523A86}" destId="{9F187182-93FB-48C8-BB8E-A58071AB40A5}" srcOrd="1" destOrd="0" presId="urn:microsoft.com/office/officeart/2018/2/layout/IconVerticalSolidList"/>
    <dgm:cxn modelId="{9A04043D-F75E-4D68-A312-9622A5BDD874}" type="presParOf" srcId="{6AEC076F-74F4-4B43-AB59-E5E656523A86}" destId="{21519FAE-76CA-4726-BFDA-3C21832E2896}" srcOrd="2" destOrd="0" presId="urn:microsoft.com/office/officeart/2018/2/layout/IconVerticalSolidList"/>
    <dgm:cxn modelId="{4EAE44C6-4B9E-4B37-AD42-89C557AB3B3B}" type="presParOf" srcId="{6AEC076F-74F4-4B43-AB59-E5E656523A86}" destId="{68B48159-3507-4A16-B1C7-24CA847F4DA1}" srcOrd="3" destOrd="0" presId="urn:microsoft.com/office/officeart/2018/2/layout/IconVerticalSolidList"/>
    <dgm:cxn modelId="{8BAD4FA6-F267-4FA2-921B-2554A6532DC2}" type="presParOf" srcId="{6AEC076F-74F4-4B43-AB59-E5E656523A86}" destId="{9045D367-7B02-4E72-B369-70E54B295C88}" srcOrd="4" destOrd="0" presId="urn:microsoft.com/office/officeart/2018/2/layout/IconVerticalSolidList"/>
    <dgm:cxn modelId="{59A297B5-25FF-4978-B5E3-F504F9601A43}" type="presParOf" srcId="{E54BC2A6-3BF8-42DA-B2E4-6941BFB43468}" destId="{D3896047-0977-4B53-B0A6-96468E5B93F8}" srcOrd="5" destOrd="0" presId="urn:microsoft.com/office/officeart/2018/2/layout/IconVerticalSolidList"/>
    <dgm:cxn modelId="{EC74294B-421B-444D-BD0B-6D2AADB6590E}" type="presParOf" srcId="{E54BC2A6-3BF8-42DA-B2E4-6941BFB43468}" destId="{C657E31D-6669-42D8-82BF-32AA564AE6E6}" srcOrd="6" destOrd="0" presId="urn:microsoft.com/office/officeart/2018/2/layout/IconVerticalSolidList"/>
    <dgm:cxn modelId="{21EB8DFA-3270-47E1-8F1C-FF28542012AD}" type="presParOf" srcId="{C657E31D-6669-42D8-82BF-32AA564AE6E6}" destId="{9E3057F4-4A86-4A43-88BE-94C2C7D1637B}" srcOrd="0" destOrd="0" presId="urn:microsoft.com/office/officeart/2018/2/layout/IconVerticalSolidList"/>
    <dgm:cxn modelId="{D6C308BC-FC06-4E6F-A104-6249F19C1757}" type="presParOf" srcId="{C657E31D-6669-42D8-82BF-32AA564AE6E6}" destId="{F8B72AF3-0697-42E2-9187-322F3ABA2FF3}" srcOrd="1" destOrd="0" presId="urn:microsoft.com/office/officeart/2018/2/layout/IconVerticalSolidList"/>
    <dgm:cxn modelId="{2BE17583-0AE8-422B-A3EC-02FC23CBC4D9}" type="presParOf" srcId="{C657E31D-6669-42D8-82BF-32AA564AE6E6}" destId="{AABB8E0C-5CBE-4B07-96D7-3F97B6514132}" srcOrd="2" destOrd="0" presId="urn:microsoft.com/office/officeart/2018/2/layout/IconVerticalSolidList"/>
    <dgm:cxn modelId="{A99C74AF-74A0-4839-A8EF-14EC544BE037}" type="presParOf" srcId="{C657E31D-6669-42D8-82BF-32AA564AE6E6}" destId="{B7A3E462-0312-4470-8812-F3C77F7C20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1DAC3-D789-4DA4-B3A6-2C95466D059F}">
      <dsp:nvSpPr>
        <dsp:cNvPr id="0" name=""/>
        <dsp:cNvSpPr/>
      </dsp:nvSpPr>
      <dsp:spPr>
        <a:xfrm>
          <a:off x="0" y="2315"/>
          <a:ext cx="8096085" cy="11733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5EC1D-C44F-4CE2-9478-F64D3C86E435}">
      <dsp:nvSpPr>
        <dsp:cNvPr id="0" name=""/>
        <dsp:cNvSpPr/>
      </dsp:nvSpPr>
      <dsp:spPr>
        <a:xfrm>
          <a:off x="354925" y="266309"/>
          <a:ext cx="645319" cy="645319"/>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A88FF3-8A29-4C94-9004-F76BFA363316}">
      <dsp:nvSpPr>
        <dsp:cNvPr id="0" name=""/>
        <dsp:cNvSpPr/>
      </dsp:nvSpPr>
      <dsp:spPr>
        <a:xfrm>
          <a:off x="1355170" y="2315"/>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Seja “CURIOSO”:</a:t>
          </a:r>
          <a:endParaRPr lang="en-US" sz="2200" kern="1200"/>
        </a:p>
      </dsp:txBody>
      <dsp:txXfrm>
        <a:off x="1355170" y="2315"/>
        <a:ext cx="3643238" cy="1173307"/>
      </dsp:txXfrm>
    </dsp:sp>
    <dsp:sp modelId="{E8390496-05C3-4EFA-B2D7-56FDDEA47C53}">
      <dsp:nvSpPr>
        <dsp:cNvPr id="0" name=""/>
        <dsp:cNvSpPr/>
      </dsp:nvSpPr>
      <dsp:spPr>
        <a:xfrm>
          <a:off x="4998408" y="2315"/>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Procure revisar o que foi estudado.</a:t>
          </a:r>
          <a:endParaRPr lang="en-US" sz="1100" kern="1200"/>
        </a:p>
        <a:p>
          <a:pPr marL="0" lvl="0" indent="0" algn="l" defTabSz="488950">
            <a:lnSpc>
              <a:spcPct val="100000"/>
            </a:lnSpc>
            <a:spcBef>
              <a:spcPct val="0"/>
            </a:spcBef>
            <a:spcAft>
              <a:spcPct val="35000"/>
            </a:spcAft>
            <a:buNone/>
          </a:pPr>
          <a:r>
            <a:rPr lang="pt-BR" sz="1100" i="0" kern="1200" baseline="0"/>
            <a:t>Pesquise as referências bibliográficas.</a:t>
          </a:r>
          <a:endParaRPr lang="en-US" sz="1100" kern="1200"/>
        </a:p>
      </dsp:txBody>
      <dsp:txXfrm>
        <a:off x="4998408" y="2315"/>
        <a:ext cx="3097676" cy="1173307"/>
      </dsp:txXfrm>
    </dsp:sp>
    <dsp:sp modelId="{8DBF959C-2B85-43F3-A666-67490181D6AA}">
      <dsp:nvSpPr>
        <dsp:cNvPr id="0" name=""/>
        <dsp:cNvSpPr/>
      </dsp:nvSpPr>
      <dsp:spPr>
        <a:xfrm>
          <a:off x="0" y="1468949"/>
          <a:ext cx="8096085" cy="11733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BD866-6034-46A8-A5CB-BA65ED704B78}">
      <dsp:nvSpPr>
        <dsp:cNvPr id="0" name=""/>
        <dsp:cNvSpPr/>
      </dsp:nvSpPr>
      <dsp:spPr>
        <a:xfrm>
          <a:off x="354925" y="1732943"/>
          <a:ext cx="645319" cy="645319"/>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0E11F9-E82A-4F7F-B25D-B726E336AB00}">
      <dsp:nvSpPr>
        <dsp:cNvPr id="0" name=""/>
        <dsp:cNvSpPr/>
      </dsp:nvSpPr>
      <dsp:spPr>
        <a:xfrm>
          <a:off x="1355170" y="1468949"/>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Seja “ANTENADO”:</a:t>
          </a:r>
          <a:endParaRPr lang="en-US" sz="2200" kern="1200"/>
        </a:p>
      </dsp:txBody>
      <dsp:txXfrm>
        <a:off x="1355170" y="1468949"/>
        <a:ext cx="3643238" cy="1173307"/>
      </dsp:txXfrm>
    </dsp:sp>
    <dsp:sp modelId="{FB8BA8C4-1ECF-4FBD-B6BB-E46739961EEA}">
      <dsp:nvSpPr>
        <dsp:cNvPr id="0" name=""/>
        <dsp:cNvSpPr/>
      </dsp:nvSpPr>
      <dsp:spPr>
        <a:xfrm>
          <a:off x="4998408" y="1468949"/>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Leia a próxima aula.</a:t>
          </a:r>
          <a:endParaRPr lang="en-US" sz="1100" kern="1200"/>
        </a:p>
      </dsp:txBody>
      <dsp:txXfrm>
        <a:off x="4998408" y="1468949"/>
        <a:ext cx="3097676" cy="1173307"/>
      </dsp:txXfrm>
    </dsp:sp>
    <dsp:sp modelId="{7EAA1772-92CF-43A4-AFE2-7136E3D0669E}">
      <dsp:nvSpPr>
        <dsp:cNvPr id="0" name=""/>
        <dsp:cNvSpPr/>
      </dsp:nvSpPr>
      <dsp:spPr>
        <a:xfrm>
          <a:off x="0" y="2935583"/>
          <a:ext cx="8096085" cy="117330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87182-93FB-48C8-BB8E-A58071AB40A5}">
      <dsp:nvSpPr>
        <dsp:cNvPr id="0" name=""/>
        <dsp:cNvSpPr/>
      </dsp:nvSpPr>
      <dsp:spPr>
        <a:xfrm>
          <a:off x="354925" y="3199577"/>
          <a:ext cx="645319" cy="645319"/>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B48159-3507-4A16-B1C7-24CA847F4DA1}">
      <dsp:nvSpPr>
        <dsp:cNvPr id="0" name=""/>
        <dsp:cNvSpPr/>
      </dsp:nvSpPr>
      <dsp:spPr>
        <a:xfrm>
          <a:off x="1355170" y="2935583"/>
          <a:ext cx="3643238"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dirty="0"/>
            <a:t>Seja “COLABORATIVO”:</a:t>
          </a:r>
          <a:endParaRPr lang="en-US" sz="2200" kern="1200" dirty="0"/>
        </a:p>
      </dsp:txBody>
      <dsp:txXfrm>
        <a:off x="1355170" y="2935583"/>
        <a:ext cx="3643238" cy="1173307"/>
      </dsp:txXfrm>
    </dsp:sp>
    <dsp:sp modelId="{9045D367-7B02-4E72-B369-70E54B295C88}">
      <dsp:nvSpPr>
        <dsp:cNvPr id="0" name=""/>
        <dsp:cNvSpPr/>
      </dsp:nvSpPr>
      <dsp:spPr>
        <a:xfrm>
          <a:off x="4998408" y="2935583"/>
          <a:ext cx="3097676"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488950">
            <a:lnSpc>
              <a:spcPct val="100000"/>
            </a:lnSpc>
            <a:spcBef>
              <a:spcPct val="0"/>
            </a:spcBef>
            <a:spcAft>
              <a:spcPct val="35000"/>
            </a:spcAft>
            <a:buNone/>
          </a:pPr>
          <a:r>
            <a:rPr lang="pt-BR" sz="1100" i="0" kern="1200" baseline="0"/>
            <a:t>Traga assuntos relevantes para a sala de aula.</a:t>
          </a:r>
          <a:endParaRPr lang="en-US" sz="1100" kern="1200"/>
        </a:p>
        <a:p>
          <a:pPr marL="0" lvl="0" indent="0" algn="l" defTabSz="488950">
            <a:lnSpc>
              <a:spcPct val="100000"/>
            </a:lnSpc>
            <a:spcBef>
              <a:spcPct val="0"/>
            </a:spcBef>
            <a:spcAft>
              <a:spcPct val="35000"/>
            </a:spcAft>
            <a:buNone/>
          </a:pPr>
          <a:r>
            <a:rPr lang="pt-BR" sz="1100" i="0" kern="1200" baseline="0"/>
            <a:t>Participe da aula.</a:t>
          </a:r>
          <a:endParaRPr lang="en-US" sz="1100" kern="1200"/>
        </a:p>
        <a:p>
          <a:pPr marL="0" lvl="0" indent="0" algn="l" defTabSz="488950">
            <a:lnSpc>
              <a:spcPct val="100000"/>
            </a:lnSpc>
            <a:spcBef>
              <a:spcPct val="0"/>
            </a:spcBef>
            <a:spcAft>
              <a:spcPct val="35000"/>
            </a:spcAft>
            <a:buNone/>
          </a:pPr>
          <a:r>
            <a:rPr lang="pt-BR" sz="1100" i="0" kern="1200" baseline="0"/>
            <a:t>Proponha discussões relevantes sobre o conteúdo.</a:t>
          </a:r>
          <a:endParaRPr lang="en-US" sz="1100" kern="1200"/>
        </a:p>
      </dsp:txBody>
      <dsp:txXfrm>
        <a:off x="4998408" y="2935583"/>
        <a:ext cx="3097676" cy="1173307"/>
      </dsp:txXfrm>
    </dsp:sp>
    <dsp:sp modelId="{9E3057F4-4A86-4A43-88BE-94C2C7D1637B}">
      <dsp:nvSpPr>
        <dsp:cNvPr id="0" name=""/>
        <dsp:cNvSpPr/>
      </dsp:nvSpPr>
      <dsp:spPr>
        <a:xfrm>
          <a:off x="0" y="4402217"/>
          <a:ext cx="8096085" cy="117330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72AF3-0697-42E2-9187-322F3ABA2FF3}">
      <dsp:nvSpPr>
        <dsp:cNvPr id="0" name=""/>
        <dsp:cNvSpPr/>
      </dsp:nvSpPr>
      <dsp:spPr>
        <a:xfrm>
          <a:off x="354925" y="4666211"/>
          <a:ext cx="645319" cy="645319"/>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A3E462-0312-4470-8812-F3C77F7C20EA}">
      <dsp:nvSpPr>
        <dsp:cNvPr id="0" name=""/>
        <dsp:cNvSpPr/>
      </dsp:nvSpPr>
      <dsp:spPr>
        <a:xfrm>
          <a:off x="1355170" y="4402217"/>
          <a:ext cx="6740914" cy="117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175" tIns="124175" rIns="124175" bIns="124175" numCol="1" spcCol="1270" anchor="ctr" anchorCtr="0">
          <a:noAutofit/>
        </a:bodyPr>
        <a:lstStyle/>
        <a:p>
          <a:pPr marL="0" lvl="0" indent="0" algn="l" defTabSz="977900">
            <a:lnSpc>
              <a:spcPct val="100000"/>
            </a:lnSpc>
            <a:spcBef>
              <a:spcPct val="0"/>
            </a:spcBef>
            <a:spcAft>
              <a:spcPct val="35000"/>
            </a:spcAft>
            <a:buNone/>
          </a:pPr>
          <a:r>
            <a:rPr lang="pt-BR" sz="2200" i="0" kern="1200" baseline="0"/>
            <a:t>Prof. </a:t>
          </a:r>
          <a:r>
            <a:rPr lang="pt-BR" sz="2200" i="0" kern="1200" baseline="0" dirty="0"/>
            <a:t>Wilson Lourenço</a:t>
          </a:r>
          <a:endParaRPr lang="en-US" sz="2200" kern="1200" dirty="0"/>
        </a:p>
      </dsp:txBody>
      <dsp:txXfrm>
        <a:off x="1355170" y="4402217"/>
        <a:ext cx="6740914" cy="117330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DA33F0E5-7670-4251-8562-7390E8233E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13879D1-5B57-4A82-86DA-BDA4087C96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AE6222-3DAA-4CE1-BEC7-B0060ED5F192}" type="datetimeFigureOut">
              <a:rPr lang="pt-BR" smtClean="0"/>
              <a:t>16/04/2023</a:t>
            </a:fld>
            <a:endParaRPr lang="pt-BR"/>
          </a:p>
        </p:txBody>
      </p:sp>
      <p:sp>
        <p:nvSpPr>
          <p:cNvPr id="4" name="Espaço Reservado para Rodapé 3">
            <a:extLst>
              <a:ext uri="{FF2B5EF4-FFF2-40B4-BE49-F238E27FC236}">
                <a16:creationId xmlns:a16="http://schemas.microsoft.com/office/drawing/2014/main" id="{4465CD52-4004-4BF4-9CD7-8CD96CB46C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86C390-D609-4DEE-BF9F-B8463CE99C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C7F11-45F6-4A67-BC0C-989260EB7876}" type="slidenum">
              <a:rPr lang="pt-BR" smtClean="0"/>
              <a:t>‹nº›</a:t>
            </a:fld>
            <a:endParaRPr lang="pt-BR"/>
          </a:p>
        </p:txBody>
      </p:sp>
    </p:spTree>
    <p:extLst>
      <p:ext uri="{BB962C8B-B14F-4D97-AF65-F5344CB8AC3E}">
        <p14:creationId xmlns:p14="http://schemas.microsoft.com/office/powerpoint/2010/main" val="1504497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233DB-3C81-46E5-BFE7-C095D46AB0E6}" type="datetimeFigureOut">
              <a:rPr lang="pt-BR" smtClean="0"/>
              <a:t>16/04/2023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7B141-6A14-4C1B-B556-1133026FB505}" type="slidenum">
              <a:rPr lang="pt-BR" smtClean="0"/>
              <a:t>‹nº›</a:t>
            </a:fld>
            <a:endParaRPr lang="pt-BR"/>
          </a:p>
        </p:txBody>
      </p:sp>
    </p:spTree>
    <p:extLst>
      <p:ext uri="{BB962C8B-B14F-4D97-AF65-F5344CB8AC3E}">
        <p14:creationId xmlns:p14="http://schemas.microsoft.com/office/powerpoint/2010/main" val="510991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98256A-0A64-4140-AEAE-2D2B9E48D0A0}" type="datetime1">
              <a:rPr lang="pt-BR" smtClean="0"/>
              <a:t>16/04/2023</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351215942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25D40F84-CA70-45E3-B81C-CA174BBEC1BE}"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105379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8A98256A-0A64-4140-AEAE-2D2B9E48D0A0}"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10435682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8A98256A-0A64-4140-AEAE-2D2B9E48D0A0}"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19157269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8A98256A-0A64-4140-AEAE-2D2B9E48D0A0}"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94990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8A98256A-0A64-4140-AEAE-2D2B9E48D0A0}"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19106717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8A98256A-0A64-4140-AEAE-2D2B9E48D0A0}" type="datetime1">
              <a:rPr lang="pt-BR" smtClean="0"/>
              <a:t>16/04/2023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214938646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8A98256A-0A64-4140-AEAE-2D2B9E48D0A0}" type="datetime1">
              <a:rPr lang="pt-BR" smtClean="0"/>
              <a:t>16/04/2023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15110023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A98256A-0A64-4140-AEAE-2D2B9E48D0A0}" type="datetime1">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351373050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A98256A-0A64-4140-AEAE-2D2B9E48D0A0}" type="datetime1">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43615687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údo">
  <p:cSld name="1_Conteúdo">
    <p:spTree>
      <p:nvGrpSpPr>
        <p:cNvPr id="1" name="Shape 24"/>
        <p:cNvGrpSpPr/>
        <p:nvPr/>
      </p:nvGrpSpPr>
      <p:grpSpPr>
        <a:xfrm>
          <a:off x="0" y="0"/>
          <a:ext cx="0" cy="0"/>
          <a:chOff x="0" y="0"/>
          <a:chExt cx="0" cy="0"/>
        </a:xfrm>
      </p:grpSpPr>
      <p:sp>
        <p:nvSpPr>
          <p:cNvPr id="25" name="Google Shape;25;p5"/>
          <p:cNvSpPr txBox="1">
            <a:spLocks noGrp="1"/>
          </p:cNvSpPr>
          <p:nvPr>
            <p:ph type="body" idx="1"/>
          </p:nvPr>
        </p:nvSpPr>
        <p:spPr>
          <a:xfrm>
            <a:off x="1117600" y="731520"/>
            <a:ext cx="10160100" cy="5440800"/>
          </a:xfrm>
          <a:prstGeom prst="rect">
            <a:avLst/>
          </a:prstGeom>
          <a:noFill/>
          <a:ln>
            <a:noFill/>
          </a:ln>
        </p:spPr>
        <p:txBody>
          <a:bodyPr spcFirstLastPara="1" wrap="square" lIns="121875" tIns="60925" rIns="121875" bIns="60925" anchor="t" anchorCtr="0">
            <a:normAutofit/>
          </a:bodyPr>
          <a:lstStyle>
            <a:lvl1pPr marL="457200" lvl="0" indent="-431800" algn="just" rtl="0">
              <a:lnSpc>
                <a:spcPct val="150000"/>
              </a:lnSpc>
              <a:spcBef>
                <a:spcPts val="0"/>
              </a:spcBef>
              <a:spcAft>
                <a:spcPts val="0"/>
              </a:spcAft>
              <a:buClr>
                <a:schemeClr val="dk2"/>
              </a:buClr>
              <a:buSzPts val="3200"/>
              <a:buChar char="•"/>
              <a:defRPr sz="3200"/>
            </a:lvl1pPr>
            <a:lvl2pPr marL="914400" lvl="1" indent="-406400" algn="just" rtl="0">
              <a:lnSpc>
                <a:spcPct val="150000"/>
              </a:lnSpc>
              <a:spcBef>
                <a:spcPts val="0"/>
              </a:spcBef>
              <a:spcAft>
                <a:spcPts val="0"/>
              </a:spcAft>
              <a:buClr>
                <a:schemeClr val="dk2"/>
              </a:buClr>
              <a:buSzPts val="2800"/>
              <a:buChar char="–"/>
              <a:defRPr sz="2800"/>
            </a:lvl2pPr>
            <a:lvl3pPr marL="1371600" lvl="2" indent="-381000" algn="just" rtl="0">
              <a:lnSpc>
                <a:spcPct val="150000"/>
              </a:lnSpc>
              <a:spcBef>
                <a:spcPts val="0"/>
              </a:spcBef>
              <a:spcAft>
                <a:spcPts val="0"/>
              </a:spcAft>
              <a:buClr>
                <a:schemeClr val="dk2"/>
              </a:buClr>
              <a:buSzPts val="2400"/>
              <a:buChar char="–"/>
              <a:defRPr sz="2400"/>
            </a:lvl3pPr>
            <a:lvl4pPr marL="1828800" lvl="3" indent="-381000" algn="just" rtl="0">
              <a:lnSpc>
                <a:spcPct val="150000"/>
              </a:lnSpc>
              <a:spcBef>
                <a:spcPts val="0"/>
              </a:spcBef>
              <a:spcAft>
                <a:spcPts val="0"/>
              </a:spcAft>
              <a:buClr>
                <a:schemeClr val="dk2"/>
              </a:buClr>
              <a:buSzPts val="2400"/>
              <a:buChar char="–"/>
              <a:defRPr sz="2400"/>
            </a:lvl4pPr>
            <a:lvl5pPr marL="2286000" lvl="4" indent="-381000" algn="just" rtl="0">
              <a:lnSpc>
                <a:spcPct val="150000"/>
              </a:lnSpc>
              <a:spcBef>
                <a:spcPts val="0"/>
              </a:spcBef>
              <a:spcAft>
                <a:spcPts val="0"/>
              </a:spcAft>
              <a:buClr>
                <a:schemeClr val="dk2"/>
              </a:buClr>
              <a:buSzPts val="2400"/>
              <a:buChar char="–"/>
              <a:defRPr sz="2400"/>
            </a:lvl5pPr>
            <a:lvl6pPr marL="2743200" lvl="5" indent="-331527" algn="l" rtl="0">
              <a:lnSpc>
                <a:spcPct val="95000"/>
              </a:lnSpc>
              <a:spcBef>
                <a:spcPts val="1066"/>
              </a:spcBef>
              <a:spcAft>
                <a:spcPts val="0"/>
              </a:spcAft>
              <a:buClr>
                <a:schemeClr val="dk1"/>
              </a:buClr>
              <a:buSzPts val="1621"/>
              <a:buChar char="–"/>
              <a:defRPr/>
            </a:lvl6pPr>
            <a:lvl7pPr marL="3200400" lvl="6" indent="-331527" algn="l" rtl="0">
              <a:lnSpc>
                <a:spcPct val="95000"/>
              </a:lnSpc>
              <a:spcBef>
                <a:spcPts val="1066"/>
              </a:spcBef>
              <a:spcAft>
                <a:spcPts val="0"/>
              </a:spcAft>
              <a:buClr>
                <a:schemeClr val="dk1"/>
              </a:buClr>
              <a:buSzPts val="1621"/>
              <a:buChar char="–"/>
              <a:defRPr/>
            </a:lvl7pPr>
            <a:lvl8pPr marL="3657600" lvl="7" indent="-331527" algn="l" rtl="0">
              <a:lnSpc>
                <a:spcPct val="95000"/>
              </a:lnSpc>
              <a:spcBef>
                <a:spcPts val="1066"/>
              </a:spcBef>
              <a:spcAft>
                <a:spcPts val="0"/>
              </a:spcAft>
              <a:buClr>
                <a:schemeClr val="dk1"/>
              </a:buClr>
              <a:buSzPts val="1621"/>
              <a:buChar char="–"/>
              <a:defRPr/>
            </a:lvl8pPr>
            <a:lvl9pPr marL="4114800" lvl="8" indent="-331527" algn="l" rtl="0">
              <a:lnSpc>
                <a:spcPct val="95000"/>
              </a:lnSpc>
              <a:spcBef>
                <a:spcPts val="1066"/>
              </a:spcBef>
              <a:spcAft>
                <a:spcPts val="0"/>
              </a:spcAft>
              <a:buClr>
                <a:schemeClr val="dk1"/>
              </a:buClr>
              <a:buSzPts val="1621"/>
              <a:buChar char="–"/>
              <a:defRPr/>
            </a:lvl9pPr>
          </a:lstStyle>
          <a:p>
            <a:endParaRPr/>
          </a:p>
        </p:txBody>
      </p:sp>
      <p:sp>
        <p:nvSpPr>
          <p:cNvPr id="26" name="Google Shape;26;p5"/>
          <p:cNvSpPr txBox="1">
            <a:spLocks noGrp="1"/>
          </p:cNvSpPr>
          <p:nvPr>
            <p:ph type="sldNum" idx="12"/>
          </p:nvPr>
        </p:nvSpPr>
        <p:spPr>
          <a:xfrm>
            <a:off x="10169795" y="6400802"/>
            <a:ext cx="1107900" cy="320700"/>
          </a:xfrm>
          <a:prstGeom prst="rect">
            <a:avLst/>
          </a:prstGeom>
          <a:noFill/>
          <a:ln>
            <a:noFill/>
          </a:ln>
        </p:spPr>
        <p:txBody>
          <a:bodyPr spcFirstLastPara="1" wrap="square" lIns="121875" tIns="60925" rIns="121875" bIns="6092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extLst>
      <p:ext uri="{BB962C8B-B14F-4D97-AF65-F5344CB8AC3E}">
        <p14:creationId xmlns:p14="http://schemas.microsoft.com/office/powerpoint/2010/main" val="210275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01276"/>
          </a:xfrm>
        </p:spPr>
        <p:txBody>
          <a:bodyPr/>
          <a:lstStyle/>
          <a:p>
            <a:r>
              <a:rPr lang="pt-BR" dirty="0"/>
              <a:t>Clique para editar o título Mestre</a:t>
            </a:r>
            <a:endParaRPr lang="en-US" dirty="0"/>
          </a:p>
        </p:txBody>
      </p:sp>
      <p:sp>
        <p:nvSpPr>
          <p:cNvPr id="3" name="Content Placeholder 2"/>
          <p:cNvSpPr>
            <a:spLocks noGrp="1"/>
          </p:cNvSpPr>
          <p:nvPr>
            <p:ph idx="1"/>
          </p:nvPr>
        </p:nvSpPr>
        <p:spPr>
          <a:xfrm>
            <a:off x="1141412" y="1776549"/>
            <a:ext cx="9905999" cy="4014652"/>
          </a:xfrm>
        </p:spPr>
        <p:txBody>
          <a:bodyPr/>
          <a:lstStyle>
            <a:lvl1pPr algn="just">
              <a:defRPr/>
            </a:lvl1pPr>
            <a:lvl2pPr algn="just">
              <a:defRPr/>
            </a:lvl2pPr>
            <a:lvl3pPr algn="just">
              <a:defRPr/>
            </a:lvl3pPr>
            <a:lvl4pPr algn="just">
              <a:defRPr/>
            </a:lvl4pPr>
            <a:lvl5pPr algn="just">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8A98256A-0A64-4140-AEAE-2D2B9E48D0A0}" type="datetime1">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4697330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údo">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809897"/>
            <a:ext cx="9905999" cy="4981304"/>
          </a:xfrm>
        </p:spPr>
        <p:txBody>
          <a:bodyPr>
            <a:normAutofit/>
          </a:bodyPr>
          <a:lstStyle>
            <a:lvl1pPr algn="just">
              <a:defRPr sz="3600"/>
            </a:lvl1pPr>
            <a:lvl2pPr algn="just">
              <a:defRPr sz="3200"/>
            </a:lvl2pPr>
            <a:lvl3pPr algn="just">
              <a:defRPr sz="2800"/>
            </a:lvl3pPr>
            <a:lvl4pPr algn="just">
              <a:defRPr sz="2400"/>
            </a:lvl4pPr>
            <a:lvl5pPr algn="just">
              <a:defRPr sz="2400"/>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6" name="Slide Number Placeholder 5"/>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200211390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70189B03-F58C-45F8-961F-9B32505003A4}" type="datetime1">
              <a:rPr lang="pt-BR" smtClean="0"/>
              <a:t>16/04/2023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23381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FEF5B11-70F0-47BA-9842-06CF9BB264F4}"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424543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AC0E9BD-2ECA-4E12-9A4B-6169CD281C57}" type="datetime1">
              <a:rPr lang="pt-BR" smtClean="0"/>
              <a:t>16/04/2023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310696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A98256A-0A64-4140-AEAE-2D2B9E48D0A0}" type="datetime1">
              <a:rPr lang="pt-BR" smtClean="0"/>
              <a:t>16/04/2023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38229546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8256A-0A64-4140-AEAE-2D2B9E48D0A0}" type="datetime1">
              <a:rPr lang="pt-BR" smtClean="0"/>
              <a:t>16/04/2023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36568270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CA5C0E5E-00C6-466E-975C-27A35B6A21BE}" type="datetime1">
              <a:rPr lang="pt-BR" smtClean="0"/>
              <a:t>16/04/2023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E5929CC-B1DA-430A-ACBA-7E172CC6E9B9}" type="slidenum">
              <a:rPr lang="pt-BR" smtClean="0"/>
              <a:t>‹nº›</a:t>
            </a:fld>
            <a:endParaRPr lang="pt-BR"/>
          </a:p>
        </p:txBody>
      </p:sp>
    </p:spTree>
    <p:extLst>
      <p:ext uri="{BB962C8B-B14F-4D97-AF65-F5344CB8AC3E}">
        <p14:creationId xmlns:p14="http://schemas.microsoft.com/office/powerpoint/2010/main" val="2560668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99279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1801813"/>
            <a:ext cx="9905999" cy="3989388"/>
          </a:xfrm>
          <a:prstGeom prst="rect">
            <a:avLst/>
          </a:prstGeom>
        </p:spPr>
        <p:txBody>
          <a:bodyPr vert="horz" lIns="91440" tIns="45720" rIns="91440" bIns="45720" rtlCol="0">
            <a:normAutofit/>
          </a:body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98256A-0A64-4140-AEAE-2D2B9E48D0A0}" type="datetime1">
              <a:rPr lang="pt-BR" smtClean="0"/>
              <a:t>16/04/2023</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929CC-B1DA-430A-ACBA-7E172CC6E9B9}" type="slidenum">
              <a:rPr lang="pt-BR" smtClean="0"/>
              <a:t>‹nº›</a:t>
            </a:fld>
            <a:endParaRPr lang="pt-BR"/>
          </a:p>
        </p:txBody>
      </p:sp>
    </p:spTree>
    <p:extLst>
      <p:ext uri="{BB962C8B-B14F-4D97-AF65-F5344CB8AC3E}">
        <p14:creationId xmlns:p14="http://schemas.microsoft.com/office/powerpoint/2010/main" val="3530692037"/>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27"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 id="2147484025" r:id="rId17"/>
    <p:sldLayoutId id="2147484026" r:id="rId18"/>
    <p:sldLayoutId id="2147484028" r:id="rId19"/>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quizizz.com/join" TargetMode="Externa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1" name="Rectangle 4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ítulo 1"/>
          <p:cNvSpPr>
            <a:spLocks noGrp="1"/>
          </p:cNvSpPr>
          <p:nvPr>
            <p:ph type="ctrTitle"/>
          </p:nvPr>
        </p:nvSpPr>
        <p:spPr>
          <a:xfrm>
            <a:off x="2667000" y="2328334"/>
            <a:ext cx="6858000" cy="1367896"/>
          </a:xfrm>
        </p:spPr>
        <p:txBody>
          <a:bodyPr>
            <a:normAutofit/>
          </a:bodyPr>
          <a:lstStyle/>
          <a:p>
            <a:pPr algn="ctr"/>
            <a:r>
              <a:rPr lang="pt-BR" sz="4400">
                <a:solidFill>
                  <a:srgbClr val="FFFFFF"/>
                </a:solidFill>
              </a:rPr>
              <a:t>Programação Orientada a Objetos</a:t>
            </a:r>
          </a:p>
        </p:txBody>
      </p:sp>
      <p:sp>
        <p:nvSpPr>
          <p:cNvPr id="3" name="Subtítulo 2"/>
          <p:cNvSpPr>
            <a:spLocks noGrp="1"/>
          </p:cNvSpPr>
          <p:nvPr>
            <p:ph type="subTitle" idx="1"/>
          </p:nvPr>
        </p:nvSpPr>
        <p:spPr>
          <a:xfrm>
            <a:off x="2667001" y="3602038"/>
            <a:ext cx="6857999" cy="953029"/>
          </a:xfrm>
        </p:spPr>
        <p:txBody>
          <a:bodyPr>
            <a:normAutofit/>
          </a:bodyPr>
          <a:lstStyle/>
          <a:p>
            <a:pPr algn="ctr"/>
            <a:r>
              <a:rPr lang="pt-BR" dirty="0">
                <a:solidFill>
                  <a:schemeClr val="bg2"/>
                </a:solidFill>
              </a:rPr>
              <a:t>Prof. Wilson Lourenço</a:t>
            </a:r>
          </a:p>
        </p:txBody>
      </p:sp>
      <p:sp>
        <p:nvSpPr>
          <p:cNvPr id="4" name="Espaço Reservado para Número de Slide 3"/>
          <p:cNvSpPr>
            <a:spLocks noGrp="1"/>
          </p:cNvSpPr>
          <p:nvPr>
            <p:ph type="sldNum" sz="quarter" idx="12"/>
          </p:nvPr>
        </p:nvSpPr>
        <p:spPr>
          <a:xfrm>
            <a:off x="9896911" y="5410199"/>
            <a:ext cx="771089" cy="365125"/>
          </a:xfrm>
        </p:spPr>
        <p:txBody>
          <a:bodyPr>
            <a:normAutofit/>
          </a:bodyPr>
          <a:lstStyle/>
          <a:p>
            <a:pPr>
              <a:spcAft>
                <a:spcPts val="600"/>
              </a:spcAft>
            </a:pPr>
            <a:fld id="{EE5929CC-B1DA-430A-ACBA-7E172CC6E9B9}" type="slidenum">
              <a:rPr lang="pt-BR">
                <a:solidFill>
                  <a:schemeClr val="tx1"/>
                </a:solidFill>
              </a:rPr>
              <a:pPr>
                <a:spcAft>
                  <a:spcPts val="600"/>
                </a:spcAft>
              </a:pPr>
              <a:t>1</a:t>
            </a:fld>
            <a:endParaRPr lang="pt-BR">
              <a:solidFill>
                <a:schemeClr val="tx1"/>
              </a:solidFill>
            </a:endParaRPr>
          </a:p>
        </p:txBody>
      </p:sp>
    </p:spTree>
    <p:extLst>
      <p:ext uri="{BB962C8B-B14F-4D97-AF65-F5344CB8AC3E}">
        <p14:creationId xmlns:p14="http://schemas.microsoft.com/office/powerpoint/2010/main" val="46216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7333" y="609600"/>
            <a:ext cx="10526286" cy="5431763"/>
          </a:xfrm>
        </p:spPr>
        <p:txBody>
          <a:bodyPr>
            <a:normAutofit fontScale="925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TIPOS DE INTERAÇÃO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b="1" dirty="0"/>
              <a:t>Comunicação: </a:t>
            </a:r>
          </a:p>
          <a:p>
            <a:pPr lvl="1"/>
            <a:r>
              <a:rPr lang="pt-BR" dirty="0"/>
              <a:t>Um ator comunica-se com o caso de uso. </a:t>
            </a:r>
          </a:p>
          <a:p>
            <a:pPr lvl="1"/>
            <a:r>
              <a:rPr lang="pt-BR" dirty="0"/>
              <a:t>Quando um ator inicializa (solicita a execução do caso de uso), é comum utilizar uma comunicação com a seta, partindo do ator para o caso de uso. </a:t>
            </a:r>
          </a:p>
          <a:p>
            <a:pPr lvl="1"/>
            <a:r>
              <a:rPr lang="pt-BR" dirty="0"/>
              <a:t>Quando uma comunicação exprime a ligação entre outro elemento que não inicializa o caso de uso, utiliza-se a linha sem a seta.</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10</a:t>
            </a:fld>
            <a:endParaRPr lang="pt-BR"/>
          </a:p>
        </p:txBody>
      </p:sp>
    </p:spTree>
    <p:extLst>
      <p:ext uri="{BB962C8B-B14F-4D97-AF65-F5344CB8AC3E}">
        <p14:creationId xmlns:p14="http://schemas.microsoft.com/office/powerpoint/2010/main" val="230451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7333" y="639096"/>
            <a:ext cx="10370077" cy="5431763"/>
          </a:xfrm>
        </p:spPr>
        <p:txBody>
          <a:bodyPr>
            <a:normAutofit fontScale="92500" lnSpcReduction="20000"/>
          </a:bodyPr>
          <a:lstStyle/>
          <a:p>
            <a:r>
              <a:rPr lang="pt-BR" b="1" dirty="0"/>
              <a:t>&lt;&lt;</a:t>
            </a:r>
            <a:r>
              <a:rPr lang="pt-BR" b="1" dirty="0" err="1"/>
              <a:t>extend</a:t>
            </a:r>
            <a:r>
              <a:rPr lang="pt-BR" b="1" dirty="0"/>
              <a:t>&gt;&gt; (extensão):</a:t>
            </a:r>
          </a:p>
          <a:p>
            <a:endParaRPr lang="pt-BR" b="1" dirty="0"/>
          </a:p>
          <a:p>
            <a:pPr lvl="1"/>
            <a:r>
              <a:rPr lang="pt-BR" dirty="0"/>
              <a:t>Demonstra como o comportamento definido para o primeiro caso pode ser inserido no comportamento definido para o segundo. </a:t>
            </a:r>
          </a:p>
          <a:p>
            <a:pPr lvl="1"/>
            <a:r>
              <a:rPr lang="pt-BR" dirty="0"/>
              <a:t>Sugere a existência de casos adicionais e alternativos. </a:t>
            </a:r>
          </a:p>
          <a:p>
            <a:pPr lvl="1"/>
            <a:r>
              <a:rPr lang="pt-BR" dirty="0"/>
              <a:t>Um relacionamento desse tipo indica uma condição que, quando o caso de uso principal for executado, OPCIONALMENTE, o caso de uso estendido pode ser executado.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11</a:t>
            </a:fld>
            <a:endParaRPr lang="pt-BR"/>
          </a:p>
        </p:txBody>
      </p:sp>
    </p:spTree>
    <p:extLst>
      <p:ext uri="{BB962C8B-B14F-4D97-AF65-F5344CB8AC3E}">
        <p14:creationId xmlns:p14="http://schemas.microsoft.com/office/powerpoint/2010/main" val="29216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r>
              <a:rPr lang="pt-BR" b="1" dirty="0"/>
              <a:t>&lt;&lt;include&gt;&gt; (uso ou inclusão):</a:t>
            </a:r>
          </a:p>
          <a:p>
            <a:endParaRPr lang="pt-BR" b="1" dirty="0"/>
          </a:p>
          <a:p>
            <a:pPr lvl="1"/>
            <a:r>
              <a:rPr lang="pt-BR" dirty="0"/>
              <a:t>Ocorre quando surge a divisão de um caso de uso mais complexo, que inclui outros mais simples, e a identificação de passos comuns, que podem ser reutilizados por outros casos de uso. </a:t>
            </a:r>
          </a:p>
          <a:p>
            <a:pPr lvl="1"/>
            <a:r>
              <a:rPr lang="pt-BR" dirty="0"/>
              <a:t>Um relacionamento desse tipo indica uma condição que, quando o caso de uso principal for executado, o caso de uso incluído também será executado.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12</a:t>
            </a:fld>
            <a:endParaRPr lang="pt-BR"/>
          </a:p>
        </p:txBody>
      </p:sp>
    </p:spTree>
    <p:extLst>
      <p:ext uri="{BB962C8B-B14F-4D97-AF65-F5344CB8AC3E}">
        <p14:creationId xmlns:p14="http://schemas.microsoft.com/office/powerpoint/2010/main" val="482331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85000" lnSpcReduction="20000"/>
          </a:bodyPr>
          <a:lstStyle/>
          <a:p>
            <a:r>
              <a:rPr lang="pt-BR" dirty="0"/>
              <a:t>O tipo de relação &lt;&lt;include&gt;&gt; é usado para descrever o comportamento comum entre dois ou mais casos de uso. </a:t>
            </a:r>
          </a:p>
          <a:p>
            <a:r>
              <a:rPr lang="pt-BR" dirty="0"/>
              <a:t>O tipo de relação &lt;&lt;</a:t>
            </a:r>
            <a:r>
              <a:rPr lang="pt-BR" dirty="0" err="1"/>
              <a:t>extend</a:t>
            </a:r>
            <a:r>
              <a:rPr lang="pt-BR" dirty="0"/>
              <a:t>&gt;&gt; é usado para expressar comportamento opcional por um caso de uso.</a:t>
            </a:r>
          </a:p>
          <a:p>
            <a:endParaRPr lang="pt-BR" dirty="0"/>
          </a:p>
          <a:p>
            <a:r>
              <a:rPr lang="pt-BR" b="1" dirty="0"/>
              <a:t>Generalização:</a:t>
            </a:r>
          </a:p>
          <a:p>
            <a:pPr lvl="1"/>
            <a:r>
              <a:rPr lang="pt-BR" dirty="0"/>
              <a:t>Um caso de uso é uma especialização de outro e herda características</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13</a:t>
            </a:fld>
            <a:endParaRPr lang="pt-BR"/>
          </a:p>
        </p:txBody>
      </p:sp>
    </p:spTree>
    <p:extLst>
      <p:ext uri="{BB962C8B-B14F-4D97-AF65-F5344CB8AC3E}">
        <p14:creationId xmlns:p14="http://schemas.microsoft.com/office/powerpoint/2010/main" val="370575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7334" y="339214"/>
            <a:ext cx="8596668" cy="5702150"/>
          </a:xfrm>
        </p:spPr>
        <p:txBody>
          <a:bodyPr/>
          <a:lstStyle/>
          <a:p>
            <a:pPr marL="0" indent="0">
              <a:buNone/>
            </a:pPr>
            <a:r>
              <a:rPr lang="pt-BR" b="1" dirty="0">
                <a:solidFill>
                  <a:schemeClr val="accent1"/>
                </a:solidFill>
                <a:effectLst>
                  <a:outerShdw blurRad="38100" dist="38100" dir="2700000" algn="tl">
                    <a:srgbClr val="000000">
                      <a:alpha val="43137"/>
                    </a:srgbClr>
                  </a:outerShdw>
                </a:effectLst>
              </a:rPr>
              <a:t>EXEMPLO DE DIAGRAMA DE CASO DE USO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14</a:t>
            </a:fld>
            <a:endParaRPr lang="pt-BR"/>
          </a:p>
        </p:txBody>
      </p:sp>
      <p:pic>
        <p:nvPicPr>
          <p:cNvPr id="4" name="Imagem 3"/>
          <p:cNvPicPr>
            <a:picLocks noChangeAspect="1"/>
          </p:cNvPicPr>
          <p:nvPr/>
        </p:nvPicPr>
        <p:blipFill>
          <a:blip r:embed="rId2"/>
          <a:stretch>
            <a:fillRect/>
          </a:stretch>
        </p:blipFill>
        <p:spPr>
          <a:xfrm>
            <a:off x="3414538" y="1113250"/>
            <a:ext cx="6360623" cy="5337625"/>
          </a:xfrm>
          <a:prstGeom prst="rect">
            <a:avLst/>
          </a:prstGeom>
        </p:spPr>
      </p:pic>
    </p:spTree>
    <p:extLst>
      <p:ext uri="{BB962C8B-B14F-4D97-AF65-F5344CB8AC3E}">
        <p14:creationId xmlns:p14="http://schemas.microsoft.com/office/powerpoint/2010/main" val="36731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endParaRPr lang="pt-BR" dirty="0"/>
          </a:p>
          <a:p>
            <a:r>
              <a:rPr lang="pt-BR" dirty="0"/>
              <a:t>Cada caso de uso tem uma tarefa própria para executar. </a:t>
            </a:r>
          </a:p>
          <a:p>
            <a:r>
              <a:rPr lang="pt-BR" dirty="0"/>
              <a:t>O conjunto de casos de uso descrito identifica todas as formas possíveis de usar o sistema, no que se refere à funcionalidade. </a:t>
            </a:r>
          </a:p>
          <a:p>
            <a:r>
              <a:rPr lang="pt-BR" dirty="0"/>
              <a:t>A identificação aplicada ao caso de uso deve permitir identificação da função que deve executar. Para que isso ocorra, deve-se formatar o nome de um caso de uso da seguinte maneira:</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15</a:t>
            </a:fld>
            <a:endParaRPr lang="pt-BR"/>
          </a:p>
        </p:txBody>
      </p:sp>
    </p:spTree>
    <p:extLst>
      <p:ext uri="{BB962C8B-B14F-4D97-AF65-F5344CB8AC3E}">
        <p14:creationId xmlns:p14="http://schemas.microsoft.com/office/powerpoint/2010/main" val="238391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pPr lvl="1"/>
            <a:endParaRPr lang="pt-BR" b="1" dirty="0"/>
          </a:p>
          <a:p>
            <a:pPr lvl="1"/>
            <a:r>
              <a:rPr lang="pt-BR" b="1" dirty="0"/>
              <a:t>Verbo </a:t>
            </a:r>
            <a:r>
              <a:rPr lang="pt-BR" dirty="0"/>
              <a:t>na forma do infinitivo (Terminado em "r"), como: manter, incluir, alterar, imprimir</a:t>
            </a:r>
            <a:r>
              <a:rPr lang="pt-BR" i="1" dirty="0"/>
              <a:t>, </a:t>
            </a:r>
            <a:r>
              <a:rPr lang="pt-BR" dirty="0"/>
              <a:t>etc. Essa forma expressa a ideia de ação.</a:t>
            </a:r>
          </a:p>
          <a:p>
            <a:pPr lvl="1"/>
            <a:r>
              <a:rPr lang="pt-BR" b="1" dirty="0"/>
              <a:t>Complemento </a:t>
            </a:r>
            <a:r>
              <a:rPr lang="pt-BR" dirty="0"/>
              <a:t>indicando qual a finalidade da ação, por exemplo: manter dados do cliente, incluir dados do cliente, alterar dados do cliente, imprimir nota fiscal, etc. Se o complemento não for colocado, o verbo INCLUIR simplesmente, não identifica o que deve ser incluído.</a:t>
            </a:r>
          </a:p>
          <a:p>
            <a:endParaRPr lang="pt-BR"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16</a:t>
            </a:fld>
            <a:endParaRPr lang="pt-BR"/>
          </a:p>
        </p:txBody>
      </p:sp>
    </p:spTree>
    <p:extLst>
      <p:ext uri="{BB962C8B-B14F-4D97-AF65-F5344CB8AC3E}">
        <p14:creationId xmlns:p14="http://schemas.microsoft.com/office/powerpoint/2010/main" val="244371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lgn="ctr">
              <a:buNone/>
            </a:pPr>
            <a:r>
              <a:rPr lang="pt-BR" b="1" dirty="0">
                <a:solidFill>
                  <a:schemeClr val="accent2"/>
                </a:solidFill>
                <a:effectLst>
                  <a:outerShdw blurRad="38100" dist="38100" dir="2700000" algn="tl">
                    <a:srgbClr val="000000">
                      <a:alpha val="43137"/>
                    </a:srgbClr>
                  </a:outerShdw>
                </a:effectLst>
              </a:rPr>
              <a:t>O diagrama de casos de uso, como já foi dito, é uma representação gráfica que mostra o que o sistema pode executar, porém, não identifica como cada caso de uso é executado.</a:t>
            </a:r>
          </a:p>
          <a:p>
            <a:r>
              <a:rPr lang="pt-BR" dirty="0"/>
              <a:t>Por esse motivo, cada caso de uso deve ter um documento textual que descreva, passo a passo, como o caso de uso se comporta, tanto nas situações normais de execução, como em situações diferenciadas ou de erro. </a:t>
            </a:r>
          </a:p>
          <a:p>
            <a:r>
              <a:rPr lang="pt-BR" dirty="0"/>
              <a:t>Esse documento pode, de acordo com a empresa que o adota, receber nomes diferentes. Vamos chamar esse documento de "Especificação de caso de uso". </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17</a:t>
            </a:fld>
            <a:endParaRPr lang="pt-BR"/>
          </a:p>
        </p:txBody>
      </p:sp>
    </p:spTree>
    <p:extLst>
      <p:ext uri="{BB962C8B-B14F-4D97-AF65-F5344CB8AC3E}">
        <p14:creationId xmlns:p14="http://schemas.microsoft.com/office/powerpoint/2010/main" val="4751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OS ATORES</a:t>
            </a:r>
          </a:p>
          <a:p>
            <a:r>
              <a:rPr lang="pt-BR" dirty="0"/>
              <a:t>Os casos de uso são inicializados por atores. A identificação dos atores pode ser feita respondendo-se às seguintes perguntas:</a:t>
            </a:r>
          </a:p>
          <a:p>
            <a:pPr lvl="1"/>
            <a:r>
              <a:rPr lang="pt-BR" dirty="0"/>
              <a:t>Quem fornece informações para que o caso de uso possa ser executado?</a:t>
            </a:r>
          </a:p>
          <a:p>
            <a:pPr lvl="1"/>
            <a:r>
              <a:rPr lang="pt-BR" dirty="0"/>
              <a:t>Quem recebe informações de um caso de uso?</a:t>
            </a:r>
          </a:p>
          <a:p>
            <a:r>
              <a:rPr lang="pt-BR" dirty="0"/>
              <a:t>Um ator pode ser uma pessoa, um conjunto de pessoas, uma empresa ou até mesmo outro sistema que envie ou troque informações com o sistema que está sendo desenvolvido. Entretanto, podem ocorrer situações em que um ator não está claramente definido.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18</a:t>
            </a:fld>
            <a:endParaRPr lang="pt-BR"/>
          </a:p>
        </p:txBody>
      </p:sp>
    </p:spTree>
    <p:extLst>
      <p:ext uri="{BB962C8B-B14F-4D97-AF65-F5344CB8AC3E}">
        <p14:creationId xmlns:p14="http://schemas.microsoft.com/office/powerpoint/2010/main" val="367879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r>
              <a:rPr lang="pt-BR" dirty="0"/>
              <a:t>O problema que mais se apresenta e que se enquadra nesse tipo de situação é quando um caso de uso deve ser iniciado de forma espontânea, ou seja, não existe uma pessoa que o inicialize, então ele deve ser acionado automaticamente, pela passagem de um lapso de tempo, por exemplo.</a:t>
            </a:r>
          </a:p>
          <a:p>
            <a:r>
              <a:rPr lang="pt-BR" dirty="0"/>
              <a:t>Nesses casos, o ator deve existir, mas como uma entidade de controle para o sistema. </a:t>
            </a:r>
          </a:p>
          <a:p>
            <a:r>
              <a:rPr lang="pt-BR" dirty="0"/>
              <a:t>Pode-se representar essa situação com o seguinte diagrama de casos de uso: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19</a:t>
            </a:fld>
            <a:endParaRPr lang="pt-BR"/>
          </a:p>
        </p:txBody>
      </p:sp>
    </p:spTree>
    <p:extLst>
      <p:ext uri="{BB962C8B-B14F-4D97-AF65-F5344CB8AC3E}">
        <p14:creationId xmlns:p14="http://schemas.microsoft.com/office/powerpoint/2010/main" val="285046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Diagramas da UML</a:t>
            </a:r>
          </a:p>
        </p:txBody>
      </p:sp>
      <p:sp>
        <p:nvSpPr>
          <p:cNvPr id="3" name="Espaço Reservado para Conteúdo 2"/>
          <p:cNvSpPr>
            <a:spLocks noGrp="1"/>
          </p:cNvSpPr>
          <p:nvPr>
            <p:ph idx="1"/>
          </p:nvPr>
        </p:nvSpPr>
        <p:spPr>
          <a:xfrm>
            <a:off x="677333" y="2160589"/>
            <a:ext cx="9410563" cy="3880773"/>
          </a:xfrm>
        </p:spPr>
        <p:txBody>
          <a:bodyPr>
            <a:normAutofit fontScale="92500" lnSpcReduction="20000"/>
          </a:bodyPr>
          <a:lstStyle/>
          <a:p>
            <a:pPr algn="just"/>
            <a:r>
              <a:rPr lang="pt-BR" dirty="0"/>
              <a:t>A UML, como já vimos, é uma linguagem de modelagem cujo objetivo é promover a comunicação, através do uso de diagramas, permitindo aos envolvidos no projeto um melhor entendimento do mesmo.</a:t>
            </a:r>
          </a:p>
          <a:p>
            <a:r>
              <a:rPr lang="pt-BR" dirty="0"/>
              <a:t>A UML possui diversas versões, que foram aprimorando a versão original. </a:t>
            </a:r>
          </a:p>
        </p:txBody>
      </p:sp>
      <p:sp>
        <p:nvSpPr>
          <p:cNvPr id="4" name="Espaço Reservado para Número de Slide 3"/>
          <p:cNvSpPr>
            <a:spLocks noGrp="1"/>
          </p:cNvSpPr>
          <p:nvPr>
            <p:ph type="sldNum" sz="quarter" idx="12"/>
          </p:nvPr>
        </p:nvSpPr>
        <p:spPr/>
        <p:txBody>
          <a:bodyPr/>
          <a:lstStyle/>
          <a:p>
            <a:fld id="{EE5929CC-B1DA-430A-ACBA-7E172CC6E9B9}" type="slidenum">
              <a:rPr lang="pt-BR" smtClean="0"/>
              <a:t>2</a:t>
            </a:fld>
            <a:endParaRPr lang="pt-BR"/>
          </a:p>
        </p:txBody>
      </p:sp>
    </p:spTree>
    <p:extLst>
      <p:ext uri="{BB962C8B-B14F-4D97-AF65-F5344CB8AC3E}">
        <p14:creationId xmlns:p14="http://schemas.microsoft.com/office/powerpoint/2010/main" val="241999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E5929CC-B1DA-430A-ACBA-7E172CC6E9B9}" type="slidenum">
              <a:rPr lang="pt-BR" smtClean="0"/>
              <a:t>20</a:t>
            </a:fld>
            <a:endParaRPr lang="pt-BR"/>
          </a:p>
        </p:txBody>
      </p:sp>
      <p:pic>
        <p:nvPicPr>
          <p:cNvPr id="3" name="Imagem 2"/>
          <p:cNvPicPr>
            <a:picLocks noChangeAspect="1"/>
          </p:cNvPicPr>
          <p:nvPr/>
        </p:nvPicPr>
        <p:blipFill>
          <a:blip r:embed="rId2"/>
          <a:stretch>
            <a:fillRect/>
          </a:stretch>
        </p:blipFill>
        <p:spPr>
          <a:xfrm>
            <a:off x="2478548" y="918640"/>
            <a:ext cx="7394696" cy="5020720"/>
          </a:xfrm>
          <a:prstGeom prst="rect">
            <a:avLst/>
          </a:prstGeom>
        </p:spPr>
      </p:pic>
    </p:spTree>
    <p:extLst>
      <p:ext uri="{BB962C8B-B14F-4D97-AF65-F5344CB8AC3E}">
        <p14:creationId xmlns:p14="http://schemas.microsoft.com/office/powerpoint/2010/main" val="2542216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CASOS DE USO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Um caso de uso é uma função que o sistema deve disponibilizar ao ator, é um requisito funcional do sistema. </a:t>
            </a:r>
          </a:p>
          <a:p>
            <a:r>
              <a:rPr lang="pt-BR" dirty="0"/>
              <a:t>O conjunto de todos os casos de uso indica o que o sistema pode fazer. Um caso de uso deve identificar algo que o sistema pode executar dentro de suas fronteiras. </a:t>
            </a:r>
          </a:p>
          <a:p>
            <a:r>
              <a:rPr lang="pt-BR" dirty="0"/>
              <a:t>Dessa forma, é importante identificar claramente quais são as fronteiras desse sistema, ou melhor, identificar quais são as funções que esse sistema pode executar e quais as funções que devem ser executadas por outros sistemas. </a:t>
            </a:r>
          </a:p>
          <a:p>
            <a:r>
              <a:rPr lang="pt-BR" dirty="0"/>
              <a:t>Um caso de uso é um conjunto de ações realizado pelo sistema que produz um resultado significativo para um ator.</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21</a:t>
            </a:fld>
            <a:endParaRPr lang="pt-BR"/>
          </a:p>
        </p:txBody>
      </p:sp>
    </p:spTree>
    <p:extLst>
      <p:ext uri="{BB962C8B-B14F-4D97-AF65-F5344CB8AC3E}">
        <p14:creationId xmlns:p14="http://schemas.microsoft.com/office/powerpoint/2010/main" val="99758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CONSTRUINDO O DIAGRAMA DE CASOS DE USO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A primeira coisa a se fazer é identificar os atores e os casos de uso.</a:t>
            </a:r>
          </a:p>
          <a:p>
            <a:r>
              <a:rPr lang="pt-BR" dirty="0"/>
              <a:t>Em seguida deve-se montar o diagrama, que deve expressar, graficamente, as comunicações entre os atores e os casos de uso e, também, os possíveis relacionamentos entre os casos de uso.</a:t>
            </a:r>
          </a:p>
          <a:p>
            <a:r>
              <a:rPr lang="pt-BR" dirty="0"/>
              <a:t>A confecção do diagrama de casos de uso tem a finalidade de expressar uma ideia, ou seja, desenvolvedores diferentes podem ter soluções diferentes para a solução do mesmo problema.</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22</a:t>
            </a:fld>
            <a:endParaRPr lang="pt-BR"/>
          </a:p>
        </p:txBody>
      </p:sp>
    </p:spTree>
    <p:extLst>
      <p:ext uri="{BB962C8B-B14F-4D97-AF65-F5344CB8AC3E}">
        <p14:creationId xmlns:p14="http://schemas.microsoft.com/office/powerpoint/2010/main" val="806719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AS COMUNICAÇÕES</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Um diagrama de casos de uso deve mostrar a interação dos elementos externos ao sistema com o sistema e não a interação que ocorre fora desse contexto.</a:t>
            </a:r>
          </a:p>
          <a:p>
            <a:r>
              <a:rPr lang="pt-BR" dirty="0"/>
              <a:t>Uma comunicação é o tipo de interação que existe entre ator e caso de uso.</a:t>
            </a:r>
          </a:p>
          <a:p>
            <a:r>
              <a:rPr lang="pt-BR" dirty="0"/>
              <a:t>As comunicações podem ser identificadas definindo-se quais as funcionalidades que um ator pode executar no sistema.</a:t>
            </a:r>
          </a:p>
          <a:p>
            <a:r>
              <a:rPr lang="pt-BR" dirty="0"/>
              <a:t>A comunicação mostra que o ator tem acesso ao caso de uso ao qual está ligado.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23</a:t>
            </a:fld>
            <a:endParaRPr lang="pt-BR"/>
          </a:p>
        </p:txBody>
      </p:sp>
    </p:spTree>
    <p:extLst>
      <p:ext uri="{BB962C8B-B14F-4D97-AF65-F5344CB8AC3E}">
        <p14:creationId xmlns:p14="http://schemas.microsoft.com/office/powerpoint/2010/main" val="392524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OS RELACIONAMENTOS DO TIPO EXTENSÃO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Um relacionamento entre casos de uso do tipo extensão, identificado pela expressão «</a:t>
            </a:r>
            <a:r>
              <a:rPr lang="pt-BR" dirty="0" err="1"/>
              <a:t>extend</a:t>
            </a:r>
            <a:r>
              <a:rPr lang="pt-BR" dirty="0"/>
              <a:t>», é utilizado quando um caso de uso pode ser opcionalmente invocado por outro caso de uso.</a:t>
            </a:r>
          </a:p>
          <a:p>
            <a:r>
              <a:rPr lang="pt-BR" dirty="0"/>
              <a:t>No exemplo a seguir o ator aluno pode listar os cursos oferecidos e, opcionalmente, fazer a inscrição, portanto, a execução do caso de uso "Fazer inscrição no curso de férias" pode, ou não, ocorrer.</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24</a:t>
            </a:fld>
            <a:endParaRPr lang="pt-BR"/>
          </a:p>
        </p:txBody>
      </p:sp>
    </p:spTree>
    <p:extLst>
      <p:ext uri="{BB962C8B-B14F-4D97-AF65-F5344CB8AC3E}">
        <p14:creationId xmlns:p14="http://schemas.microsoft.com/office/powerpoint/2010/main" val="4011772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p:txBody>
          <a:bodyPr/>
          <a:lstStyle/>
          <a:p>
            <a:fld id="{EE5929CC-B1DA-430A-ACBA-7E172CC6E9B9}" type="slidenum">
              <a:rPr lang="pt-BR" smtClean="0"/>
              <a:t>25</a:t>
            </a:fld>
            <a:endParaRPr lang="pt-BR"/>
          </a:p>
        </p:txBody>
      </p:sp>
      <p:pic>
        <p:nvPicPr>
          <p:cNvPr id="3" name="Imagem 2"/>
          <p:cNvPicPr>
            <a:picLocks noChangeAspect="1"/>
          </p:cNvPicPr>
          <p:nvPr/>
        </p:nvPicPr>
        <p:blipFill>
          <a:blip r:embed="rId2"/>
          <a:stretch>
            <a:fillRect/>
          </a:stretch>
        </p:blipFill>
        <p:spPr>
          <a:xfrm>
            <a:off x="2753660" y="699716"/>
            <a:ext cx="6394580" cy="5366120"/>
          </a:xfrm>
          <a:prstGeom prst="rect">
            <a:avLst/>
          </a:prstGeom>
        </p:spPr>
      </p:pic>
    </p:spTree>
    <p:extLst>
      <p:ext uri="{BB962C8B-B14F-4D97-AF65-F5344CB8AC3E}">
        <p14:creationId xmlns:p14="http://schemas.microsoft.com/office/powerpoint/2010/main" val="1574234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OS RELACIONAMENTOS DO TIPO INCLUSÃO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Um relacionamento entre casos de uso do tipo inclusão, identificado pela expressão «include» é utilizado quando um caso de uso inclui, obrigatoriamente, a execução de outro caso de uso. </a:t>
            </a:r>
          </a:p>
          <a:p>
            <a:r>
              <a:rPr lang="pt-BR" dirty="0"/>
              <a:t>Em geral, a funcionalidade de um caso de uso utilizado como inclusão é compartilhada por vários outros casos de uso.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26</a:t>
            </a:fld>
            <a:endParaRPr lang="pt-BR"/>
          </a:p>
        </p:txBody>
      </p:sp>
    </p:spTree>
    <p:extLst>
      <p:ext uri="{BB962C8B-B14F-4D97-AF65-F5344CB8AC3E}">
        <p14:creationId xmlns:p14="http://schemas.microsoft.com/office/powerpoint/2010/main" val="75515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677334" y="336646"/>
            <a:ext cx="10370076" cy="1758484"/>
          </a:xfrm>
        </p:spPr>
        <p:txBody>
          <a:bodyPr>
            <a:normAutofit fontScale="70000" lnSpcReduction="20000"/>
          </a:bodyPr>
          <a:lstStyle/>
          <a:p>
            <a:r>
              <a:rPr lang="pt-BR" dirty="0"/>
              <a:t>No exemplo a seguir o ator secretária tem acesso a dois casos de uso que incluirão, quando executados, as ações que se encontram no caso de uso "Validar CPF" (tanto o médico como o paciente possuem CPF).</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27</a:t>
            </a:fld>
            <a:endParaRPr lang="pt-BR"/>
          </a:p>
        </p:txBody>
      </p:sp>
      <p:pic>
        <p:nvPicPr>
          <p:cNvPr id="4" name="Imagem 3"/>
          <p:cNvPicPr>
            <a:picLocks noChangeAspect="1"/>
          </p:cNvPicPr>
          <p:nvPr/>
        </p:nvPicPr>
        <p:blipFill>
          <a:blip r:embed="rId2"/>
          <a:stretch>
            <a:fillRect/>
          </a:stretch>
        </p:blipFill>
        <p:spPr>
          <a:xfrm>
            <a:off x="2505415" y="1887978"/>
            <a:ext cx="7181170" cy="4360421"/>
          </a:xfrm>
          <a:prstGeom prst="rect">
            <a:avLst/>
          </a:prstGeom>
        </p:spPr>
      </p:pic>
    </p:spTree>
    <p:extLst>
      <p:ext uri="{BB962C8B-B14F-4D97-AF65-F5344CB8AC3E}">
        <p14:creationId xmlns:p14="http://schemas.microsoft.com/office/powerpoint/2010/main" val="1167589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pPr marL="0" indent="0">
              <a:buNone/>
            </a:pPr>
            <a:r>
              <a:rPr lang="pt-BR" b="1" dirty="0">
                <a:solidFill>
                  <a:schemeClr val="accent1"/>
                </a:solidFill>
                <a:effectLst>
                  <a:outerShdw blurRad="38100" dist="38100" dir="2700000" algn="tl">
                    <a:srgbClr val="000000">
                      <a:alpha val="43137"/>
                    </a:srgbClr>
                  </a:outerShdw>
                </a:effectLst>
              </a:rPr>
              <a:t>IDENTIFICANDO OS RELACIONAMENTOS DO TIPO GENERALIZAÇÃO</a:t>
            </a:r>
          </a:p>
          <a:p>
            <a:pPr marL="0" indent="0">
              <a:buNone/>
            </a:pPr>
            <a:endParaRPr lang="pt-BR" b="1" dirty="0">
              <a:solidFill>
                <a:schemeClr val="accent1"/>
              </a:solidFill>
              <a:effectLst>
                <a:outerShdw blurRad="38100" dist="38100" dir="2700000" algn="tl">
                  <a:srgbClr val="000000">
                    <a:alpha val="43137"/>
                  </a:srgbClr>
                </a:outerShdw>
              </a:effectLst>
            </a:endParaRPr>
          </a:p>
          <a:p>
            <a:r>
              <a:rPr lang="pt-BR" dirty="0"/>
              <a:t>Um relacionamento entre casos de uso do tipo generalização, identificado simplesmente por uma linha terminada por um triângulo, indica que o caso de uso principal contém as atividades comuns aos demais casos de uso especializados.</a:t>
            </a:r>
          </a:p>
          <a:p>
            <a:r>
              <a:rPr lang="pt-BR" dirty="0"/>
              <a:t>No exemplo a seguir o caso de uso "Realizar pagamento" contém as atividades que são comuns a pagamento, independente da modalidade escolhida, e os demais casos de uso contêm as atividades específicas para cada modalidade de pagamento. </a:t>
            </a:r>
          </a:p>
          <a:p>
            <a:r>
              <a:rPr lang="pt-BR" dirty="0"/>
              <a:t>Uma generalização/especialização de casos de uso é interessante para demonstrar comportamentos que, a partir de um comportamento comum, possuem ramificações.</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28</a:t>
            </a:fld>
            <a:endParaRPr lang="pt-BR"/>
          </a:p>
        </p:txBody>
      </p:sp>
    </p:spTree>
    <p:extLst>
      <p:ext uri="{BB962C8B-B14F-4D97-AF65-F5344CB8AC3E}">
        <p14:creationId xmlns:p14="http://schemas.microsoft.com/office/powerpoint/2010/main" val="325459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Número de Slide 2"/>
          <p:cNvSpPr>
            <a:spLocks noGrp="1"/>
          </p:cNvSpPr>
          <p:nvPr>
            <p:ph type="sldNum" sz="quarter" idx="12"/>
          </p:nvPr>
        </p:nvSpPr>
        <p:spPr/>
        <p:txBody>
          <a:bodyPr/>
          <a:lstStyle/>
          <a:p>
            <a:fld id="{EE5929CC-B1DA-430A-ACBA-7E172CC6E9B9}" type="slidenum">
              <a:rPr lang="pt-BR" smtClean="0"/>
              <a:t>29</a:t>
            </a:fld>
            <a:endParaRPr lang="pt-BR"/>
          </a:p>
        </p:txBody>
      </p:sp>
      <p:pic>
        <p:nvPicPr>
          <p:cNvPr id="4" name="Imagem 3"/>
          <p:cNvPicPr>
            <a:picLocks noChangeAspect="1"/>
          </p:cNvPicPr>
          <p:nvPr/>
        </p:nvPicPr>
        <p:blipFill>
          <a:blip r:embed="rId2"/>
          <a:stretch>
            <a:fillRect/>
          </a:stretch>
        </p:blipFill>
        <p:spPr>
          <a:xfrm>
            <a:off x="2390719" y="807417"/>
            <a:ext cx="7885602" cy="5258419"/>
          </a:xfrm>
          <a:prstGeom prst="rect">
            <a:avLst/>
          </a:prstGeom>
        </p:spPr>
      </p:pic>
    </p:spTree>
    <p:extLst>
      <p:ext uri="{BB962C8B-B14F-4D97-AF65-F5344CB8AC3E}">
        <p14:creationId xmlns:p14="http://schemas.microsoft.com/office/powerpoint/2010/main" val="326021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r>
              <a:rPr lang="pt-BR" dirty="0"/>
              <a:t>Até a versão 1.5, a UML se dividia em 8 diagramas:</a:t>
            </a:r>
          </a:p>
          <a:p>
            <a:pPr marL="514350" indent="-514350">
              <a:buFont typeface="+mj-lt"/>
              <a:buAutoNum type="arabicPeriod"/>
            </a:pPr>
            <a:r>
              <a:rPr lang="pt-BR" dirty="0"/>
              <a:t>Diagrama de casos de uso;</a:t>
            </a:r>
          </a:p>
          <a:p>
            <a:pPr marL="514350" indent="-514350">
              <a:buFont typeface="+mj-lt"/>
              <a:buAutoNum type="arabicPeriod"/>
            </a:pPr>
            <a:r>
              <a:rPr lang="pt-BR" dirty="0"/>
              <a:t>Diagrama de classes;</a:t>
            </a:r>
          </a:p>
          <a:p>
            <a:pPr marL="514350" indent="-514350">
              <a:buFont typeface="+mj-lt"/>
              <a:buAutoNum type="arabicPeriod"/>
            </a:pPr>
            <a:r>
              <a:rPr lang="pt-BR" dirty="0"/>
              <a:t>Diagrama de sequência;</a:t>
            </a:r>
          </a:p>
          <a:p>
            <a:pPr marL="514350" indent="-514350">
              <a:buFont typeface="+mj-lt"/>
              <a:buAutoNum type="arabicPeriod"/>
            </a:pPr>
            <a:r>
              <a:rPr lang="pt-BR" dirty="0"/>
              <a:t>Diagrama de colaboração;</a:t>
            </a:r>
          </a:p>
          <a:p>
            <a:pPr marL="514350" indent="-514350">
              <a:buFont typeface="+mj-lt"/>
              <a:buAutoNum type="arabicPeriod"/>
            </a:pPr>
            <a:r>
              <a:rPr lang="pt-BR" dirty="0"/>
              <a:t>Diagrama de atividades;</a:t>
            </a:r>
          </a:p>
          <a:p>
            <a:pPr marL="514350" indent="-514350">
              <a:buFont typeface="+mj-lt"/>
              <a:buAutoNum type="arabicPeriod"/>
            </a:pPr>
            <a:r>
              <a:rPr lang="pt-BR" dirty="0"/>
              <a:t>Diagrama de máquina de estados;</a:t>
            </a:r>
          </a:p>
          <a:p>
            <a:pPr marL="514350" indent="-514350">
              <a:buFont typeface="+mj-lt"/>
              <a:buAutoNum type="arabicPeriod"/>
            </a:pPr>
            <a:r>
              <a:rPr lang="pt-BR" dirty="0"/>
              <a:t>Diagrama de componentes;</a:t>
            </a:r>
          </a:p>
          <a:p>
            <a:pPr marL="514350" indent="-514350">
              <a:buFont typeface="+mj-lt"/>
              <a:buAutoNum type="arabicPeriod"/>
            </a:pPr>
            <a:r>
              <a:rPr lang="pt-BR" dirty="0"/>
              <a:t>Diagrama de implantação.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a:t>
            </a:fld>
            <a:endParaRPr lang="pt-BR"/>
          </a:p>
        </p:txBody>
      </p:sp>
    </p:spTree>
    <p:extLst>
      <p:ext uri="{BB962C8B-B14F-4D97-AF65-F5344CB8AC3E}">
        <p14:creationId xmlns:p14="http://schemas.microsoft.com/office/powerpoint/2010/main" val="868455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endParaRPr lang="pt-BR" dirty="0"/>
          </a:p>
          <a:p>
            <a:r>
              <a:rPr lang="pt-BR" dirty="0"/>
              <a:t>Uma recomendação importante para a confecção dos diagramas de casos de uso: </a:t>
            </a:r>
            <a:r>
              <a:rPr lang="pt-BR" b="1" dirty="0">
                <a:solidFill>
                  <a:schemeClr val="accent1"/>
                </a:solidFill>
              </a:rPr>
              <a:t>SIMPLICIDADE</a:t>
            </a:r>
            <a:r>
              <a:rPr lang="pt-BR" dirty="0"/>
              <a:t>. </a:t>
            </a:r>
          </a:p>
          <a:p>
            <a:r>
              <a:rPr lang="pt-BR" dirty="0"/>
              <a:t>O diagrama de casos de uso é utilizado para validar, junto ao cliente e aos usuários, as funcionalidades do sistema, portanto, deve-se evitar a utilização de termos que possam confundir ou deixar a leitura complexa demais.</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30</a:t>
            </a:fld>
            <a:endParaRPr lang="pt-BR"/>
          </a:p>
        </p:txBody>
      </p:sp>
    </p:spTree>
    <p:extLst>
      <p:ext uri="{BB962C8B-B14F-4D97-AF65-F5344CB8AC3E}">
        <p14:creationId xmlns:p14="http://schemas.microsoft.com/office/powerpoint/2010/main" val="423718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marL="0" indent="0">
              <a:buNone/>
            </a:pPr>
            <a:endParaRPr lang="pt-BR" dirty="0"/>
          </a:p>
          <a:p>
            <a:pPr marL="0" indent="0">
              <a:buNone/>
            </a:pPr>
            <a:r>
              <a:rPr lang="pt-BR" dirty="0"/>
              <a:t>QUIZIZZ:</a:t>
            </a:r>
          </a:p>
          <a:p>
            <a:pPr marL="0" indent="0">
              <a:buNone/>
            </a:pPr>
            <a:r>
              <a:rPr lang="pt-BR" dirty="0"/>
              <a:t>	</a:t>
            </a:r>
          </a:p>
          <a:p>
            <a:pPr marL="0" indent="0">
              <a:buNone/>
            </a:pPr>
            <a:r>
              <a:rPr lang="pt-BR" dirty="0"/>
              <a:t>		</a:t>
            </a:r>
            <a:r>
              <a:rPr lang="pt-BR" dirty="0">
                <a:hlinkClick r:id="rId2"/>
              </a:rPr>
              <a:t>https://quizizz.com/join</a:t>
            </a:r>
            <a:endParaRPr lang="pt-BR"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pPr/>
              <a:t>31</a:t>
            </a:fld>
            <a:endParaRPr lang="pt-BR"/>
          </a:p>
        </p:txBody>
      </p:sp>
    </p:spTree>
    <p:extLst>
      <p:ext uri="{BB962C8B-B14F-4D97-AF65-F5344CB8AC3E}">
        <p14:creationId xmlns:p14="http://schemas.microsoft.com/office/powerpoint/2010/main" val="110377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1141412" y="809897"/>
            <a:ext cx="9905999" cy="5351206"/>
          </a:xfrm>
        </p:spPr>
        <p:txBody>
          <a:bodyPr>
            <a:normAutofit fontScale="40000" lnSpcReduction="20000"/>
          </a:bodyPr>
          <a:lstStyle/>
          <a:p>
            <a:pPr marL="0" indent="0">
              <a:buNone/>
            </a:pPr>
            <a:r>
              <a:rPr lang="pt-BR" b="1" dirty="0"/>
              <a:t>Exercícios</a:t>
            </a:r>
            <a:r>
              <a:rPr lang="pt-BR" sz="1000" b="1" dirty="0"/>
              <a:t>(</a:t>
            </a:r>
            <a:r>
              <a:rPr lang="pt-BR" sz="1000" b="1" dirty="0" err="1"/>
              <a:t>Astah</a:t>
            </a:r>
            <a:r>
              <a:rPr lang="pt-BR" sz="1000" b="1" dirty="0"/>
              <a:t> </a:t>
            </a:r>
            <a:r>
              <a:rPr lang="pt-BR" sz="1000" b="1" dirty="0" err="1"/>
              <a:t>Commmunity</a:t>
            </a:r>
            <a:r>
              <a:rPr lang="pt-BR" sz="1000" b="1" dirty="0"/>
              <a:t>)</a:t>
            </a:r>
            <a:r>
              <a:rPr lang="pt-BR" b="1" dirty="0"/>
              <a:t>:</a:t>
            </a:r>
          </a:p>
          <a:p>
            <a:pPr marL="0" indent="0">
              <a:buNone/>
            </a:pPr>
            <a:endParaRPr lang="pt-BR" b="1" dirty="0"/>
          </a:p>
          <a:p>
            <a:pPr marL="0" indent="0">
              <a:buNone/>
            </a:pPr>
            <a:r>
              <a:rPr lang="pt-BR" b="1" dirty="0"/>
              <a:t>Elabore os diagramas de Casos de Uso para os cenários abaixo:</a:t>
            </a:r>
          </a:p>
          <a:p>
            <a:pPr marL="0" indent="0" algn="just">
              <a:buNone/>
            </a:pPr>
            <a:r>
              <a:rPr lang="pt-BR" sz="2300" b="1" dirty="0">
                <a:effectLst/>
                <a:latin typeface="Verdana" panose="020B0604030504040204" pitchFamily="34" charset="0"/>
                <a:ea typeface="Times New Roman" panose="02020603050405020304" pitchFamily="18" charset="0"/>
                <a:cs typeface="Times New Roman" panose="02020603050405020304" pitchFamily="18" charset="0"/>
              </a:rPr>
              <a:t>Requisitos dos Sistemas:</a:t>
            </a:r>
          </a:p>
          <a:p>
            <a:pPr marL="0" indent="0" algn="just">
              <a:buNone/>
            </a:pPr>
            <a:r>
              <a:rPr lang="pt-BR" sz="2300" b="1" dirty="0">
                <a:effectLst/>
                <a:latin typeface="Verdana" panose="020B0604030504040204" pitchFamily="34" charset="0"/>
                <a:ea typeface="Times New Roman" panose="02020603050405020304" pitchFamily="18" charset="0"/>
                <a:cs typeface="Times New Roman" panose="02020603050405020304" pitchFamily="18" charset="0"/>
              </a:rPr>
              <a:t>1)</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Uma empresa precisa manter os dados dos seus "contatos", ou seja, das várias pessoas e empresas que se relacionam com ela, sejam eles clientes, fornecedores, distribuidores etc. </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Para cada empresa cadastrada, é preciso manter seu nome e razão social. Cada empresa tem uma ou mais subdivisões. Uma subdivisão representa uma filial ou departamento da empresa, que pode ter uma localização física separada. Uma empresa não pode ser cadastrada sem nenhuma subdivisão.</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Cada subdivisão pode ter um endereço, que é dividido em rua/número, bairro, cidade, estado e CEP. Além disso, uma subdivisão tem um telefone, opcionalmente um fax e opcionalmente um CGC.</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Para cada pessoa, é preciso manter seu nome e sexo, além dos dados de endereço como na subdivisão. Uma pessoa pode ter, opcionalmente, um telefone, um fax e o seu número de CPF.</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Uma subdivisão pode ter pessoas que trabalham nela, sendo necessário saber o cargo da pessoa. Uma mesma pessoa pode estar empregada em diferentes subdivisões, até mesmo de diferentes empresas.</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As pessoas e empresas são classificadas em categorias, para maior organização. Cada pessoa ou empresa pode pertencer a mais de uma categoria ou a nenhuma categoria.</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Ao cadastrar qualquer empresa, subdivisão ou pessoa, é preciso guardar a sua data de cadastramento e um texto opcional contendo informações adicionais.</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Frequentemente, os usuários precisam emitir um relatório das empresas e pessoas de uma determinada categoria, em ordem alfabética.</a:t>
            </a:r>
          </a:p>
          <a:p>
            <a:pPr marL="0" indent="0" algn="just">
              <a:buNone/>
            </a:pPr>
            <a:r>
              <a:rPr lang="pt-BR" sz="2300" dirty="0">
                <a:effectLst/>
                <a:latin typeface="Verdana" panose="020B0604030504040204" pitchFamily="34" charset="0"/>
                <a:ea typeface="Times New Roman" panose="02020603050405020304" pitchFamily="18" charset="0"/>
                <a:cs typeface="Times New Roman" panose="02020603050405020304" pitchFamily="18" charset="0"/>
              </a:rPr>
              <a:t>A empresa envia mensalmente um informativo para todos os seus clientes (sejam pessoas físicas ou empresas). O informativo é emitido via fax, apenas para aquelas pessoas ou empresas que estão na categoria "Clientes" e possuem número de fax. A lista de clientes deve ser ordenada por estado, depois por cidade e depois por bairro. Um sério problema do sistema anterior é que durante a consulta para essa mala direta (em horário de trabalho), todo o processamento ficava mais lento.</a:t>
            </a:r>
          </a:p>
          <a:p>
            <a:pPr marL="0" indent="0">
              <a:buNone/>
            </a:pPr>
            <a:endParaRPr lang="pt-BR" sz="800"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32</a:t>
            </a:fld>
            <a:endParaRPr lang="pt-BR"/>
          </a:p>
        </p:txBody>
      </p:sp>
    </p:spTree>
    <p:extLst>
      <p:ext uri="{BB962C8B-B14F-4D97-AF65-F5344CB8AC3E}">
        <p14:creationId xmlns:p14="http://schemas.microsoft.com/office/powerpoint/2010/main" val="877235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55000" lnSpcReduction="20000"/>
          </a:bodyPr>
          <a:lstStyle/>
          <a:p>
            <a:pPr marL="0" indent="0">
              <a:buNone/>
            </a:pPr>
            <a:r>
              <a:rPr lang="pt-BR" sz="1600" b="1" dirty="0">
                <a:latin typeface="Verdana" panose="020B0604030504040204" pitchFamily="34" charset="0"/>
                <a:cs typeface="Times New Roman" panose="02020603050405020304" pitchFamily="18" charset="0"/>
              </a:rPr>
              <a:t>2) </a:t>
            </a:r>
          </a:p>
          <a:p>
            <a:pPr marL="0" indent="0">
              <a:buNone/>
            </a:pPr>
            <a:endParaRPr lang="pt-BR"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0" indent="0">
              <a:buNone/>
            </a:pPr>
            <a:r>
              <a:rPr lang="pt-BR" sz="1900" b="1" dirty="0">
                <a:effectLst/>
                <a:latin typeface="Verdana" panose="020B0604030504040204" pitchFamily="34" charset="0"/>
                <a:ea typeface="Times New Roman" panose="02020603050405020304" pitchFamily="18" charset="0"/>
                <a:cs typeface="Times New Roman" panose="02020603050405020304" pitchFamily="18" charset="0"/>
              </a:rPr>
              <a:t>Estudo de caso: Aeroporto</a:t>
            </a:r>
          </a:p>
          <a:p>
            <a:pPr marL="0" indent="0" algn="just">
              <a:buNone/>
            </a:pPr>
            <a:endParaRPr lang="pt-BR" sz="1900" dirty="0">
              <a:effectLst/>
              <a:latin typeface="Verdana" panose="020B0604030504040204" pitchFamily="34" charset="0"/>
              <a:ea typeface="Times New Roman" panose="02020603050405020304" pitchFamily="18" charset="0"/>
              <a:cs typeface="Times New Roman" panose="02020603050405020304" pitchFamily="18" charset="0"/>
            </a:endParaRP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Aviões fazem voos entre aeroportos e um voo é sempre entre dois aeroportos(origem e destino).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Cada voo possui um número que o identifica.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Cada Aeroporto possui um número variável de pistas, terminais e hangares, mas deve, obrigatoriamente, possuir ao menos uma pista e uma torre de controle. Cada avião, aeroporto, pista, terminal e torre de controle devem possuir um número único de identificação para que possa haver o tráfego aéreo.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Alguns hangares são utilizados para estacionamento e outros para manutenção das aeronaves.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Um avião pode ser considerado como sendo de asa fixa ou helicóptero.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As características de cada aparelho são diferentes, como por exemplo: </a:t>
            </a:r>
          </a:p>
          <a:p>
            <a:pPr lvl="1"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um helicóptero não necessita de pista para pousar ou decolar. Entretanto, também possuem características semelhantes, como por exemplo: </a:t>
            </a:r>
          </a:p>
          <a:p>
            <a:pPr marL="1329834" lvl="2" indent="-171450">
              <a:buFont typeface="Arial" panose="020B0604020202020204" pitchFamily="34" charset="0"/>
              <a:buChar char="•"/>
            </a:pPr>
            <a:r>
              <a:rPr lang="pt-BR" sz="1900" dirty="0">
                <a:effectLst/>
                <a:latin typeface="Verdana" panose="020B0604030504040204" pitchFamily="34" charset="0"/>
                <a:ea typeface="Times New Roman" panose="02020603050405020304" pitchFamily="18" charset="0"/>
                <a:cs typeface="Times New Roman" panose="02020603050405020304" pitchFamily="18" charset="0"/>
              </a:rPr>
              <a:t>ambos necessitam de pilotos, utilizam combustível e possuem motor. Dependendo do tipo de aeronave, pode haver também a necessidade de um copiloto.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Voos transportam passageiros e todos os voos são registrados numa base central que pode ser acessada por todos os aeroportos.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Cada aeroporto possui Radares que fazem parte da torre de controle. </a:t>
            </a:r>
          </a:p>
          <a:p>
            <a:pPr indent="449580"/>
            <a:r>
              <a:rPr lang="pt-BR" sz="1900" dirty="0">
                <a:effectLst/>
                <a:latin typeface="Verdana" panose="020B0604030504040204" pitchFamily="34" charset="0"/>
                <a:ea typeface="Times New Roman" panose="02020603050405020304" pitchFamily="18" charset="0"/>
                <a:cs typeface="Times New Roman" panose="02020603050405020304" pitchFamily="18" charset="0"/>
              </a:rPr>
              <a:t>Na torre de controle, deve existir ao menos um controlador, sendo que em aeroportos maiores e mais movimentados, o número pode ser muito maior. </a:t>
            </a:r>
          </a:p>
          <a:p>
            <a:pPr marL="0" indent="0">
              <a:buNone/>
            </a:pPr>
            <a:endParaRPr lang="pt-BR" sz="800"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33</a:t>
            </a:fld>
            <a:endParaRPr lang="pt-BR"/>
          </a:p>
        </p:txBody>
      </p:sp>
    </p:spTree>
    <p:extLst>
      <p:ext uri="{BB962C8B-B14F-4D97-AF65-F5344CB8AC3E}">
        <p14:creationId xmlns:p14="http://schemas.microsoft.com/office/powerpoint/2010/main" val="138909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0000" lnSpcReduction="20000"/>
          </a:bodyPr>
          <a:lstStyle/>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Os pilotos podem solicitar à torre de controle, através de seus controladores, os procedimentos de Pouso ou de decolagem.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Em ambos os casos, os voos podem ser colocados em listas de espera.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Nos pousos, Caso o aeroporto não possua condições para receber o voo, o controlador pode solicitar uma relação de aeroportos abertos e dirigir o voo para um aeroporto alternativo.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 administração deve manter o cadastro de voos e pode também localizar os aviões que estiverem em solo, no aeroporto.</a:t>
            </a:r>
          </a:p>
          <a:p>
            <a:pPr indent="449580"/>
            <a:r>
              <a:rPr lang="pt-BR" sz="1700" dirty="0">
                <a:latin typeface="Verdana" panose="020B0604030504040204" pitchFamily="34" charset="0"/>
                <a:ea typeface="Times New Roman" panose="02020603050405020304" pitchFamily="18" charset="0"/>
                <a:cs typeface="Times New Roman" panose="02020603050405020304" pitchFamily="18" charset="0"/>
              </a:rPr>
              <a:t> </a:t>
            </a:r>
            <a:r>
              <a:rPr lang="pt-BR" sz="1700" dirty="0">
                <a:effectLst/>
                <a:latin typeface="Verdana" panose="020B0604030504040204" pitchFamily="34" charset="0"/>
                <a:ea typeface="Times New Roman" panose="02020603050405020304" pitchFamily="18" charset="0"/>
                <a:cs typeface="Times New Roman" panose="02020603050405020304" pitchFamily="18" charset="0"/>
              </a:rPr>
              <a:t>Em caso de pouso, o piloto entra em contato com o controlador e solicita os procedimentos necessários.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 controlador solicita ao sistema que informe os procedimentos de pouso para o voo cujo número foi fornecido pelo piloto.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 sistema solicita que o objeto Voo informe os dados necessários.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Faz parte dos atributos do objeto Voo as informações do tipo de avião. Assim sendo o objeto solicita ao objeto Avião as características físicas da aeronave.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As informações são repassadas à interface que, de posse desses dados,  solicita ao objeto Pista as informações sobre a pista adequada ao tipo de aeronave.</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Ocorre, entretanto, que as condições climáticas e outros fatores físicos podem influenciar no tipo de pista a ser utilizada.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Desse modo, o objeto Pista necessita informações do Radar para que seja escolhida a pista adequada. </a:t>
            </a:r>
          </a:p>
          <a:p>
            <a:pPr indent="449580"/>
            <a:r>
              <a:rPr lang="pt-BR" sz="1700" dirty="0">
                <a:effectLst/>
                <a:latin typeface="Verdana" panose="020B0604030504040204" pitchFamily="34" charset="0"/>
                <a:ea typeface="Times New Roman" panose="02020603050405020304" pitchFamily="18" charset="0"/>
                <a:cs typeface="Times New Roman" panose="02020603050405020304" pitchFamily="18" charset="0"/>
              </a:rPr>
              <a:t>As informações obtidas são repassadas à interface e o controlador informa ao piloto os procedimentos de pouso.     </a:t>
            </a:r>
          </a:p>
          <a:p>
            <a:pPr marL="0" indent="0">
              <a:buNone/>
            </a:pPr>
            <a:endParaRPr lang="pt-BR" sz="800" dirty="0"/>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34</a:t>
            </a:fld>
            <a:endParaRPr lang="pt-BR"/>
          </a:p>
        </p:txBody>
      </p:sp>
    </p:spTree>
    <p:extLst>
      <p:ext uri="{BB962C8B-B14F-4D97-AF65-F5344CB8AC3E}">
        <p14:creationId xmlns:p14="http://schemas.microsoft.com/office/powerpoint/2010/main" val="3271569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E6ECA5C-1B89-4311-A532-6D5F5DB0E715}"/>
              </a:ext>
            </a:extLst>
          </p:cNvPr>
          <p:cNvSpPr>
            <a:spLocks noGrp="1"/>
          </p:cNvSpPr>
          <p:nvPr>
            <p:ph type="title"/>
          </p:nvPr>
        </p:nvSpPr>
        <p:spPr>
          <a:xfrm>
            <a:off x="258340" y="487996"/>
            <a:ext cx="2191557" cy="5577840"/>
          </a:xfrm>
        </p:spPr>
        <p:txBody>
          <a:bodyPr anchor="ctr">
            <a:normAutofit/>
          </a:bodyPr>
          <a:lstStyle/>
          <a:p>
            <a:pPr algn="ctr"/>
            <a:r>
              <a:rPr lang="pt-BR" dirty="0"/>
              <a:t>Dicas para Estudo</a:t>
            </a:r>
          </a:p>
        </p:txBody>
      </p:sp>
      <p:graphicFrame>
        <p:nvGraphicFramePr>
          <p:cNvPr id="6" name="Espaço Reservado para Conteúdo 3">
            <a:extLst>
              <a:ext uri="{FF2B5EF4-FFF2-40B4-BE49-F238E27FC236}">
                <a16:creationId xmlns:a16="http://schemas.microsoft.com/office/drawing/2014/main" id="{2B31429B-49F4-43CE-A18B-FEF58772E657}"/>
              </a:ext>
            </a:extLst>
          </p:cNvPr>
          <p:cNvGraphicFramePr>
            <a:graphicFrameLocks noGrp="1"/>
          </p:cNvGraphicFramePr>
          <p:nvPr>
            <p:ph idx="1"/>
            <p:extLst>
              <p:ext uri="{D42A27DB-BD31-4B8C-83A1-F6EECF244321}">
                <p14:modId xmlns:p14="http://schemas.microsoft.com/office/powerpoint/2010/main" val="3029754373"/>
              </p:ext>
            </p:extLst>
          </p:nvPr>
        </p:nvGraphicFramePr>
        <p:xfrm>
          <a:off x="2565780" y="487996"/>
          <a:ext cx="8096085"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Espaço Reservado para Número de Slide 8">
            <a:extLst>
              <a:ext uri="{FF2B5EF4-FFF2-40B4-BE49-F238E27FC236}">
                <a16:creationId xmlns:a16="http://schemas.microsoft.com/office/drawing/2014/main" id="{7B0C8AE0-0ECE-4A5C-A8B6-3EF98D6B50AE}"/>
              </a:ext>
            </a:extLst>
          </p:cNvPr>
          <p:cNvSpPr>
            <a:spLocks noGrp="1"/>
          </p:cNvSpPr>
          <p:nvPr>
            <p:ph type="sldNum" sz="quarter" idx="12"/>
          </p:nvPr>
        </p:nvSpPr>
        <p:spPr/>
        <p:txBody>
          <a:bodyPr/>
          <a:lstStyle/>
          <a:p>
            <a:fld id="{F2773F99-396A-4C95-9F7B-91965C8CEDE6}" type="slidenum">
              <a:rPr lang="pt-BR" smtClean="0"/>
              <a:pPr/>
              <a:t>35</a:t>
            </a:fld>
            <a:endParaRPr lang="pt-BR"/>
          </a:p>
        </p:txBody>
      </p:sp>
    </p:spTree>
    <p:extLst>
      <p:ext uri="{BB962C8B-B14F-4D97-AF65-F5344CB8AC3E}">
        <p14:creationId xmlns:p14="http://schemas.microsoft.com/office/powerpoint/2010/main" val="1647726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imagem2">
            <a:extLst>
              <a:ext uri="{FF2B5EF4-FFF2-40B4-BE49-F238E27FC236}">
                <a16:creationId xmlns:a16="http://schemas.microsoft.com/office/drawing/2014/main" id="{F22DBF2E-B7C2-41EC-A944-7B3CA583DB0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45588" y="1467777"/>
            <a:ext cx="10047056" cy="3922446"/>
          </a:xfrm>
          <a:prstGeom prst="rect">
            <a:avLst/>
          </a:prstGeom>
          <a:noFill/>
        </p:spPr>
      </p:pic>
    </p:spTree>
    <p:extLst>
      <p:ext uri="{BB962C8B-B14F-4D97-AF65-F5344CB8AC3E}">
        <p14:creationId xmlns:p14="http://schemas.microsoft.com/office/powerpoint/2010/main" val="254670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sz="half" idx="1"/>
          </p:nvPr>
        </p:nvSpPr>
        <p:spPr>
          <a:xfrm>
            <a:off x="1254382" y="672731"/>
            <a:ext cx="4184035" cy="5481803"/>
          </a:xfrm>
        </p:spPr>
        <p:txBody>
          <a:bodyPr>
            <a:normAutofit fontScale="55000" lnSpcReduction="20000"/>
          </a:bodyPr>
          <a:lstStyle/>
          <a:p>
            <a:r>
              <a:rPr lang="pt-BR" dirty="0"/>
              <a:t>A partir da versão 2.0, a UML passou a ser composta por 13 diagramas, sendo os 8 da versão anterior (alguns com nomes diferentes) e 5 novos diagramas foram incorporados.</a:t>
            </a:r>
          </a:p>
          <a:p>
            <a:pPr marL="514350" indent="-514350">
              <a:buFont typeface="+mj-lt"/>
              <a:buAutoNum type="arabicPeriod"/>
            </a:pPr>
            <a:r>
              <a:rPr lang="pt-BR" dirty="0"/>
              <a:t>Diagrama de casos de uso;</a:t>
            </a:r>
          </a:p>
          <a:p>
            <a:pPr marL="514350" indent="-514350">
              <a:buFont typeface="+mj-lt"/>
              <a:buAutoNum type="arabicPeriod"/>
            </a:pPr>
            <a:r>
              <a:rPr lang="pt-BR" dirty="0"/>
              <a:t>Diagrama de classes;</a:t>
            </a:r>
          </a:p>
          <a:p>
            <a:pPr marL="514350" indent="-514350">
              <a:buFont typeface="+mj-lt"/>
              <a:buAutoNum type="arabicPeriod"/>
            </a:pPr>
            <a:r>
              <a:rPr lang="pt-BR" dirty="0"/>
              <a:t>Diagrama de objetos;</a:t>
            </a:r>
          </a:p>
          <a:p>
            <a:pPr marL="514350" indent="-514350">
              <a:buFont typeface="+mj-lt"/>
              <a:buAutoNum type="arabicPeriod"/>
            </a:pPr>
            <a:r>
              <a:rPr lang="pt-BR" dirty="0"/>
              <a:t>Diagrama de estrutura composta;</a:t>
            </a:r>
          </a:p>
          <a:p>
            <a:pPr marL="514350" indent="-514350">
              <a:buFont typeface="+mj-lt"/>
              <a:buAutoNum type="arabicPeriod"/>
            </a:pPr>
            <a:r>
              <a:rPr lang="pt-BR" dirty="0"/>
              <a:t>Diagrama de sequência;</a:t>
            </a:r>
          </a:p>
        </p:txBody>
      </p:sp>
      <p:sp>
        <p:nvSpPr>
          <p:cNvPr id="5" name="Espaço Reservado para Conteúdo 4"/>
          <p:cNvSpPr>
            <a:spLocks noGrp="1"/>
          </p:cNvSpPr>
          <p:nvPr>
            <p:ph sz="half" idx="2"/>
          </p:nvPr>
        </p:nvSpPr>
        <p:spPr>
          <a:xfrm>
            <a:off x="6477831" y="688098"/>
            <a:ext cx="4184034" cy="5481804"/>
          </a:xfrm>
        </p:spPr>
        <p:txBody>
          <a:bodyPr>
            <a:normAutofit fontScale="55000" lnSpcReduction="20000"/>
          </a:bodyPr>
          <a:lstStyle/>
          <a:p>
            <a:pPr marL="514350" indent="-514350">
              <a:buFont typeface="+mj-lt"/>
              <a:buAutoNum type="arabicPeriod" startAt="6"/>
            </a:pPr>
            <a:r>
              <a:rPr lang="pt-BR" dirty="0"/>
              <a:t>Diagrama de comunicação;</a:t>
            </a:r>
          </a:p>
          <a:p>
            <a:pPr marL="514350" indent="-514350">
              <a:buFont typeface="+mj-lt"/>
              <a:buAutoNum type="arabicPeriod" startAt="6"/>
            </a:pPr>
            <a:r>
              <a:rPr lang="pt-BR" dirty="0"/>
              <a:t>Diagrama de máquina de estados;</a:t>
            </a:r>
          </a:p>
          <a:p>
            <a:pPr marL="514350" indent="-514350">
              <a:buFont typeface="+mj-lt"/>
              <a:buAutoNum type="arabicPeriod" startAt="6"/>
            </a:pPr>
            <a:r>
              <a:rPr lang="pt-BR" dirty="0"/>
              <a:t>Diagrama de atividade;</a:t>
            </a:r>
          </a:p>
          <a:p>
            <a:pPr marL="514350" indent="-514350">
              <a:buFont typeface="+mj-lt"/>
              <a:buAutoNum type="arabicPeriod" startAt="6"/>
            </a:pPr>
            <a:r>
              <a:rPr lang="pt-BR" dirty="0"/>
              <a:t>Diagrama de interação geral;</a:t>
            </a:r>
          </a:p>
          <a:p>
            <a:pPr marL="514350" indent="-514350">
              <a:buFont typeface="+mj-lt"/>
              <a:buAutoNum type="arabicPeriod" startAt="6"/>
            </a:pPr>
            <a:r>
              <a:rPr lang="pt-BR" dirty="0"/>
              <a:t>Diagrama de componentes;</a:t>
            </a:r>
          </a:p>
          <a:p>
            <a:pPr marL="514350" indent="-514350">
              <a:buFont typeface="+mj-lt"/>
              <a:buAutoNum type="arabicPeriod" startAt="6"/>
            </a:pPr>
            <a:r>
              <a:rPr lang="pt-BR" dirty="0"/>
              <a:t>Diagrama de implantação;</a:t>
            </a:r>
          </a:p>
          <a:p>
            <a:pPr marL="514350" indent="-514350">
              <a:buFont typeface="+mj-lt"/>
              <a:buAutoNum type="arabicPeriod" startAt="6"/>
            </a:pPr>
            <a:r>
              <a:rPr lang="pt-BR" dirty="0"/>
              <a:t>Diagrama de pacotes;</a:t>
            </a:r>
          </a:p>
          <a:p>
            <a:pPr marL="514350" indent="-514350">
              <a:buFont typeface="+mj-lt"/>
              <a:buAutoNum type="arabicPeriod" startAt="6"/>
            </a:pPr>
            <a:r>
              <a:rPr lang="pt-BR" dirty="0"/>
              <a:t>Diagrama de tempo.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4</a:t>
            </a:fld>
            <a:endParaRPr lang="pt-BR"/>
          </a:p>
        </p:txBody>
      </p:sp>
    </p:spTree>
    <p:extLst>
      <p:ext uri="{BB962C8B-B14F-4D97-AF65-F5344CB8AC3E}">
        <p14:creationId xmlns:p14="http://schemas.microsoft.com/office/powerpoint/2010/main" val="4806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2"/>
          </p:nvPr>
        </p:nvSpPr>
        <p:spPr>
          <a:xfrm>
            <a:off x="8590662" y="4985381"/>
            <a:ext cx="683339" cy="365125"/>
          </a:xfrm>
        </p:spPr>
        <p:txBody>
          <a:bodyPr/>
          <a:lstStyle/>
          <a:p>
            <a:fld id="{EE5929CC-B1DA-430A-ACBA-7E172CC6E9B9}" type="slidenum">
              <a:rPr lang="pt-BR" smtClean="0"/>
              <a:t>5</a:t>
            </a:fld>
            <a:endParaRPr lang="pt-BR"/>
          </a:p>
        </p:txBody>
      </p:sp>
      <p:sp>
        <p:nvSpPr>
          <p:cNvPr id="4" name="Fluxograma: Vários documentos 3"/>
          <p:cNvSpPr/>
          <p:nvPr/>
        </p:nvSpPr>
        <p:spPr>
          <a:xfrm>
            <a:off x="1563807" y="1255883"/>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pacotes</a:t>
            </a:r>
          </a:p>
        </p:txBody>
      </p:sp>
      <p:sp>
        <p:nvSpPr>
          <p:cNvPr id="7" name="Fluxograma: Vários documentos 6"/>
          <p:cNvSpPr/>
          <p:nvPr/>
        </p:nvSpPr>
        <p:spPr>
          <a:xfrm>
            <a:off x="3209497" y="477671"/>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tempo</a:t>
            </a:r>
          </a:p>
        </p:txBody>
      </p:sp>
      <p:sp>
        <p:nvSpPr>
          <p:cNvPr id="8" name="Fluxograma: Vários documentos 7"/>
          <p:cNvSpPr/>
          <p:nvPr/>
        </p:nvSpPr>
        <p:spPr>
          <a:xfrm>
            <a:off x="4918733" y="134771"/>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caso de uso</a:t>
            </a:r>
          </a:p>
        </p:txBody>
      </p:sp>
      <p:sp>
        <p:nvSpPr>
          <p:cNvPr id="9" name="Fluxograma: Vários documentos 8"/>
          <p:cNvSpPr/>
          <p:nvPr/>
        </p:nvSpPr>
        <p:spPr>
          <a:xfrm>
            <a:off x="6627969" y="286891"/>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classes</a:t>
            </a:r>
          </a:p>
        </p:txBody>
      </p:sp>
      <p:sp>
        <p:nvSpPr>
          <p:cNvPr id="10" name="Fluxograma: Vários documentos 9"/>
          <p:cNvSpPr/>
          <p:nvPr/>
        </p:nvSpPr>
        <p:spPr>
          <a:xfrm>
            <a:off x="8222647" y="842802"/>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objetos</a:t>
            </a:r>
          </a:p>
        </p:txBody>
      </p:sp>
      <p:sp>
        <p:nvSpPr>
          <p:cNvPr id="11" name="Fluxograma: Vários documentos 10"/>
          <p:cNvSpPr/>
          <p:nvPr/>
        </p:nvSpPr>
        <p:spPr>
          <a:xfrm>
            <a:off x="9423774" y="1990443"/>
            <a:ext cx="1576322"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estrutura composta</a:t>
            </a:r>
          </a:p>
        </p:txBody>
      </p:sp>
      <p:sp>
        <p:nvSpPr>
          <p:cNvPr id="12" name="Fluxograma: Vários documentos 11"/>
          <p:cNvSpPr/>
          <p:nvPr/>
        </p:nvSpPr>
        <p:spPr>
          <a:xfrm>
            <a:off x="9423774" y="3358400"/>
            <a:ext cx="1576322"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sequência</a:t>
            </a:r>
          </a:p>
        </p:txBody>
      </p:sp>
      <p:sp>
        <p:nvSpPr>
          <p:cNvPr id="13" name="Fluxograma: Vários documentos 12"/>
          <p:cNvSpPr/>
          <p:nvPr/>
        </p:nvSpPr>
        <p:spPr>
          <a:xfrm>
            <a:off x="763181" y="2657054"/>
            <a:ext cx="1519452"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implantação</a:t>
            </a:r>
          </a:p>
        </p:txBody>
      </p:sp>
      <p:sp>
        <p:nvSpPr>
          <p:cNvPr id="14" name="Fluxograma: Vários documentos 13"/>
          <p:cNvSpPr/>
          <p:nvPr/>
        </p:nvSpPr>
        <p:spPr>
          <a:xfrm>
            <a:off x="1177190" y="4002742"/>
            <a:ext cx="159678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componentes</a:t>
            </a:r>
          </a:p>
        </p:txBody>
      </p:sp>
      <p:sp>
        <p:nvSpPr>
          <p:cNvPr id="15" name="Fluxograma: Vários documentos 14"/>
          <p:cNvSpPr/>
          <p:nvPr/>
        </p:nvSpPr>
        <p:spPr>
          <a:xfrm>
            <a:off x="2773977" y="4904077"/>
            <a:ext cx="154537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interação geral</a:t>
            </a:r>
          </a:p>
        </p:txBody>
      </p:sp>
      <p:sp>
        <p:nvSpPr>
          <p:cNvPr id="16" name="Fluxograma: Vários documentos 15"/>
          <p:cNvSpPr/>
          <p:nvPr/>
        </p:nvSpPr>
        <p:spPr>
          <a:xfrm>
            <a:off x="4580039" y="5395396"/>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atividade</a:t>
            </a:r>
          </a:p>
        </p:txBody>
      </p:sp>
      <p:sp>
        <p:nvSpPr>
          <p:cNvPr id="17" name="Fluxograma: Vários documentos 16"/>
          <p:cNvSpPr/>
          <p:nvPr/>
        </p:nvSpPr>
        <p:spPr>
          <a:xfrm>
            <a:off x="6321500" y="5185539"/>
            <a:ext cx="1419367"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a:t>Diagrama de máquina de estados</a:t>
            </a:r>
          </a:p>
        </p:txBody>
      </p:sp>
      <p:sp>
        <p:nvSpPr>
          <p:cNvPr id="18" name="Fluxograma: Vários documentos 17"/>
          <p:cNvSpPr/>
          <p:nvPr/>
        </p:nvSpPr>
        <p:spPr>
          <a:xfrm>
            <a:off x="8130768" y="4726357"/>
            <a:ext cx="1564479" cy="982639"/>
          </a:xfrm>
          <a:prstGeom prst="flowChartMultidocumen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sz="1400" b="1" dirty="0"/>
              <a:t>Diagrama de comunicação</a:t>
            </a:r>
          </a:p>
        </p:txBody>
      </p:sp>
      <p:cxnSp>
        <p:nvCxnSpPr>
          <p:cNvPr id="20" name="Conector reto 19"/>
          <p:cNvCxnSpPr>
            <a:stCxn id="8" idx="2"/>
          </p:cNvCxnSpPr>
          <p:nvPr/>
        </p:nvCxnSpPr>
        <p:spPr>
          <a:xfrm flipH="1">
            <a:off x="5513696" y="1080197"/>
            <a:ext cx="16022" cy="150959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Conector reto 21"/>
          <p:cNvCxnSpPr>
            <a:stCxn id="9" idx="2"/>
          </p:cNvCxnSpPr>
          <p:nvPr/>
        </p:nvCxnSpPr>
        <p:spPr>
          <a:xfrm flipH="1">
            <a:off x="6124681" y="1232317"/>
            <a:ext cx="1114273" cy="1509596"/>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to 23"/>
          <p:cNvCxnSpPr/>
          <p:nvPr/>
        </p:nvCxnSpPr>
        <p:spPr>
          <a:xfrm flipH="1">
            <a:off x="6338100" y="1528554"/>
            <a:ext cx="1884548" cy="1559413"/>
          </a:xfrm>
          <a:prstGeom prst="line">
            <a:avLst/>
          </a:prstGeom>
        </p:spPr>
        <p:style>
          <a:lnRef idx="1">
            <a:schemeClr val="dk1"/>
          </a:lnRef>
          <a:fillRef idx="0">
            <a:schemeClr val="dk1"/>
          </a:fillRef>
          <a:effectRef idx="0">
            <a:schemeClr val="dk1"/>
          </a:effectRef>
          <a:fontRef idx="minor">
            <a:schemeClr val="tx1"/>
          </a:fontRef>
        </p:style>
      </p:cxnSp>
      <p:cxnSp>
        <p:nvCxnSpPr>
          <p:cNvPr id="29" name="Conector reto 28"/>
          <p:cNvCxnSpPr/>
          <p:nvPr/>
        </p:nvCxnSpPr>
        <p:spPr>
          <a:xfrm flipH="1">
            <a:off x="6321500" y="2770867"/>
            <a:ext cx="3102274" cy="587533"/>
          </a:xfrm>
          <a:prstGeom prst="line">
            <a:avLst/>
          </a:prstGeom>
        </p:spPr>
        <p:style>
          <a:lnRef idx="1">
            <a:schemeClr val="dk1"/>
          </a:lnRef>
          <a:fillRef idx="0">
            <a:schemeClr val="dk1"/>
          </a:fillRef>
          <a:effectRef idx="0">
            <a:schemeClr val="dk1"/>
          </a:effectRef>
          <a:fontRef idx="minor">
            <a:schemeClr val="tx1"/>
          </a:fontRef>
        </p:style>
      </p:cxnSp>
      <p:cxnSp>
        <p:nvCxnSpPr>
          <p:cNvPr id="31" name="Conector reto 30"/>
          <p:cNvCxnSpPr>
            <a:stCxn id="12" idx="1"/>
          </p:cNvCxnSpPr>
          <p:nvPr/>
        </p:nvCxnSpPr>
        <p:spPr>
          <a:xfrm flipH="1" flipV="1">
            <a:off x="6338100" y="3613396"/>
            <a:ext cx="3085674" cy="236324"/>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p:cNvCxnSpPr/>
          <p:nvPr/>
        </p:nvCxnSpPr>
        <p:spPr>
          <a:xfrm flipH="1" flipV="1">
            <a:off x="6124681" y="3743718"/>
            <a:ext cx="2097966" cy="1124721"/>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to 34"/>
          <p:cNvCxnSpPr>
            <a:stCxn id="17" idx="0"/>
          </p:cNvCxnSpPr>
          <p:nvPr/>
        </p:nvCxnSpPr>
        <p:spPr>
          <a:xfrm flipH="1" flipV="1">
            <a:off x="5999406" y="3798971"/>
            <a:ext cx="1129425" cy="1386568"/>
          </a:xfrm>
          <a:prstGeom prst="line">
            <a:avLst/>
          </a:prstGeom>
        </p:spPr>
        <p:style>
          <a:lnRef idx="1">
            <a:schemeClr val="dk1"/>
          </a:lnRef>
          <a:fillRef idx="0">
            <a:schemeClr val="dk1"/>
          </a:fillRef>
          <a:effectRef idx="0">
            <a:schemeClr val="dk1"/>
          </a:effectRef>
          <a:fontRef idx="minor">
            <a:schemeClr val="tx1"/>
          </a:fontRef>
        </p:style>
      </p:cxnSp>
      <p:cxnSp>
        <p:nvCxnSpPr>
          <p:cNvPr id="37" name="Conector reto 36"/>
          <p:cNvCxnSpPr>
            <a:stCxn id="16" idx="0"/>
          </p:cNvCxnSpPr>
          <p:nvPr/>
        </p:nvCxnSpPr>
        <p:spPr>
          <a:xfrm flipV="1">
            <a:off x="5387370" y="3773719"/>
            <a:ext cx="316065" cy="1621677"/>
          </a:xfrm>
          <a:prstGeom prst="line">
            <a:avLst/>
          </a:prstGeom>
        </p:spPr>
        <p:style>
          <a:lnRef idx="1">
            <a:schemeClr val="dk1"/>
          </a:lnRef>
          <a:fillRef idx="0">
            <a:schemeClr val="dk1"/>
          </a:fillRef>
          <a:effectRef idx="0">
            <a:schemeClr val="dk1"/>
          </a:effectRef>
          <a:fontRef idx="minor">
            <a:schemeClr val="tx1"/>
          </a:fontRef>
        </p:style>
      </p:cxnSp>
      <p:cxnSp>
        <p:nvCxnSpPr>
          <p:cNvPr id="39" name="Conector reto 38"/>
          <p:cNvCxnSpPr>
            <a:stCxn id="15" idx="0"/>
          </p:cNvCxnSpPr>
          <p:nvPr/>
        </p:nvCxnSpPr>
        <p:spPr>
          <a:xfrm flipV="1">
            <a:off x="3652982" y="3798971"/>
            <a:ext cx="1507682" cy="1105106"/>
          </a:xfrm>
          <a:prstGeom prst="line">
            <a:avLst/>
          </a:prstGeom>
        </p:spPr>
        <p:style>
          <a:lnRef idx="1">
            <a:schemeClr val="dk1"/>
          </a:lnRef>
          <a:fillRef idx="0">
            <a:schemeClr val="dk1"/>
          </a:fillRef>
          <a:effectRef idx="0">
            <a:schemeClr val="dk1"/>
          </a:effectRef>
          <a:fontRef idx="minor">
            <a:schemeClr val="tx1"/>
          </a:fontRef>
        </p:style>
      </p:cxnSp>
      <p:cxnSp>
        <p:nvCxnSpPr>
          <p:cNvPr id="41" name="Conector reto 40"/>
          <p:cNvCxnSpPr>
            <a:stCxn id="14" idx="3"/>
          </p:cNvCxnSpPr>
          <p:nvPr/>
        </p:nvCxnSpPr>
        <p:spPr>
          <a:xfrm flipV="1">
            <a:off x="2773977" y="3507475"/>
            <a:ext cx="1878104" cy="986587"/>
          </a:xfrm>
          <a:prstGeom prst="line">
            <a:avLst/>
          </a:prstGeom>
        </p:spPr>
        <p:style>
          <a:lnRef idx="1">
            <a:schemeClr val="dk1"/>
          </a:lnRef>
          <a:fillRef idx="0">
            <a:schemeClr val="dk1"/>
          </a:fillRef>
          <a:effectRef idx="0">
            <a:schemeClr val="dk1"/>
          </a:effectRef>
          <a:fontRef idx="minor">
            <a:schemeClr val="tx1"/>
          </a:fontRef>
        </p:style>
      </p:cxnSp>
      <p:cxnSp>
        <p:nvCxnSpPr>
          <p:cNvPr id="45" name="Conector reto 44"/>
          <p:cNvCxnSpPr>
            <a:stCxn id="13" idx="3"/>
          </p:cNvCxnSpPr>
          <p:nvPr/>
        </p:nvCxnSpPr>
        <p:spPr>
          <a:xfrm>
            <a:off x="2282633" y="3148374"/>
            <a:ext cx="2325571" cy="52375"/>
          </a:xfrm>
          <a:prstGeom prst="line">
            <a:avLst/>
          </a:prstGeom>
        </p:spPr>
        <p:style>
          <a:lnRef idx="1">
            <a:schemeClr val="dk1"/>
          </a:lnRef>
          <a:fillRef idx="0">
            <a:schemeClr val="dk1"/>
          </a:fillRef>
          <a:effectRef idx="0">
            <a:schemeClr val="dk1"/>
          </a:effectRef>
          <a:fontRef idx="minor">
            <a:schemeClr val="tx1"/>
          </a:fontRef>
        </p:style>
      </p:cxnSp>
      <p:cxnSp>
        <p:nvCxnSpPr>
          <p:cNvPr id="47" name="Conector reto 46"/>
          <p:cNvCxnSpPr>
            <a:stCxn id="4" idx="3"/>
          </p:cNvCxnSpPr>
          <p:nvPr/>
        </p:nvCxnSpPr>
        <p:spPr>
          <a:xfrm>
            <a:off x="2983174" y="1747203"/>
            <a:ext cx="1918959" cy="1096394"/>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to 48"/>
          <p:cNvCxnSpPr>
            <a:stCxn id="7" idx="2"/>
          </p:cNvCxnSpPr>
          <p:nvPr/>
        </p:nvCxnSpPr>
        <p:spPr>
          <a:xfrm>
            <a:off x="3820482" y="1423097"/>
            <a:ext cx="1434829" cy="1315262"/>
          </a:xfrm>
          <a:prstGeom prst="line">
            <a:avLst/>
          </a:prstGeom>
        </p:spPr>
        <p:style>
          <a:lnRef idx="1">
            <a:schemeClr val="dk1"/>
          </a:lnRef>
          <a:fillRef idx="0">
            <a:schemeClr val="dk1"/>
          </a:fillRef>
          <a:effectRef idx="0">
            <a:schemeClr val="dk1"/>
          </a:effectRef>
          <a:fontRef idx="minor">
            <a:schemeClr val="tx1"/>
          </a:fontRef>
        </p:style>
      </p:cxnSp>
      <p:sp>
        <p:nvSpPr>
          <p:cNvPr id="3" name="Fluxograma: Disco magnético 2"/>
          <p:cNvSpPr/>
          <p:nvPr/>
        </p:nvSpPr>
        <p:spPr>
          <a:xfrm>
            <a:off x="4512712" y="2589792"/>
            <a:ext cx="2040335" cy="133322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dirty="0"/>
              <a:t>MODELOS</a:t>
            </a:r>
          </a:p>
        </p:txBody>
      </p:sp>
    </p:spTree>
    <p:extLst>
      <p:ext uri="{BB962C8B-B14F-4D97-AF65-F5344CB8AC3E}">
        <p14:creationId xmlns:p14="http://schemas.microsoft.com/office/powerpoint/2010/main" val="2208315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20000"/>
          </a:bodyPr>
          <a:lstStyle/>
          <a:p>
            <a:r>
              <a:rPr lang="pt-BR" dirty="0"/>
              <a:t>Independente da versão da UML usada, nem sempre os desenvolvedores usam todos os diagramas.</a:t>
            </a:r>
          </a:p>
          <a:p>
            <a:r>
              <a:rPr lang="pt-BR" dirty="0"/>
              <a:t>Os diagramas mais adequados ao projeto serão escolhidos.</a:t>
            </a:r>
          </a:p>
          <a:p>
            <a:r>
              <a:rPr lang="pt-BR" dirty="0"/>
              <a:t>Dentre os 13 diagramas, os mais usados e relevantes são:</a:t>
            </a:r>
          </a:p>
          <a:p>
            <a:pPr lvl="1"/>
            <a:r>
              <a:rPr lang="pt-BR" dirty="0"/>
              <a:t>Diagrama de casos de uso</a:t>
            </a:r>
          </a:p>
          <a:p>
            <a:pPr lvl="1"/>
            <a:r>
              <a:rPr lang="pt-BR" dirty="0"/>
              <a:t>Diagrama de classes</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6</a:t>
            </a:fld>
            <a:endParaRPr lang="pt-BR"/>
          </a:p>
        </p:txBody>
      </p:sp>
    </p:spTree>
    <p:extLst>
      <p:ext uri="{BB962C8B-B14F-4D97-AF65-F5344CB8AC3E}">
        <p14:creationId xmlns:p14="http://schemas.microsoft.com/office/powerpoint/2010/main" val="358809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a:t>Diagrama </a:t>
            </a:r>
            <a:r>
              <a:rPr lang="pt-BR" dirty="0"/>
              <a:t>de Casos de Uso</a:t>
            </a:r>
          </a:p>
        </p:txBody>
      </p:sp>
      <p:sp>
        <p:nvSpPr>
          <p:cNvPr id="5" name="Espaço Reservado para Conteúdo 4"/>
          <p:cNvSpPr>
            <a:spLocks noGrp="1"/>
          </p:cNvSpPr>
          <p:nvPr>
            <p:ph idx="1"/>
          </p:nvPr>
        </p:nvSpPr>
        <p:spPr>
          <a:xfrm>
            <a:off x="677333" y="2160589"/>
            <a:ext cx="10242201" cy="3880773"/>
          </a:xfrm>
        </p:spPr>
        <p:txBody>
          <a:bodyPr>
            <a:normAutofit fontScale="77500" lnSpcReduction="20000"/>
          </a:bodyPr>
          <a:lstStyle/>
          <a:p>
            <a:pPr algn="just"/>
            <a:r>
              <a:rPr lang="pt-BR" dirty="0"/>
              <a:t>A modelagem de sistemas por meio do diagrama de casos de uso é uma técnica usada para descrever e definir os requisitos funcionais de um sistema que são escritos em termos de atores externos e de casos de uso.</a:t>
            </a:r>
          </a:p>
          <a:p>
            <a:pPr algn="just"/>
            <a:r>
              <a:rPr lang="pt-BR" dirty="0"/>
              <a:t>Todos os atores representados em um diagrama de casos de uso são entidades externas ao sistema, como um usuário por exemplo.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7</a:t>
            </a:fld>
            <a:endParaRPr lang="pt-BR"/>
          </a:p>
        </p:txBody>
      </p:sp>
    </p:spTree>
    <p:extLst>
      <p:ext uri="{BB962C8B-B14F-4D97-AF65-F5344CB8AC3E}">
        <p14:creationId xmlns:p14="http://schemas.microsoft.com/office/powerpoint/2010/main" val="349721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77500" lnSpcReduction="20000"/>
          </a:bodyPr>
          <a:lstStyle/>
          <a:p>
            <a:r>
              <a:rPr lang="pt-BR" dirty="0"/>
              <a:t>Os atores iniciam a comunicação com o sistema por meio dos casos de uso, que representam uma sequência de ações executadas pelo sistema e recebem do ator, que os utiliza, dados tangíveis de um tipo ou formato já conhecido. </a:t>
            </a:r>
          </a:p>
          <a:p>
            <a:r>
              <a:rPr lang="pt-BR" dirty="0"/>
              <a:t>O objetivo final do sistema é oferecer as funcionalidades descritas pelos casos de uso.</a:t>
            </a:r>
          </a:p>
          <a:p>
            <a:r>
              <a:rPr lang="pt-BR" dirty="0"/>
              <a:t>Além disso, o objetivo também é a visualização do sistema de forma gráfica e compreensível a todos os envolvidos no projeto.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8</a:t>
            </a:fld>
            <a:endParaRPr lang="pt-BR"/>
          </a:p>
        </p:txBody>
      </p:sp>
    </p:spTree>
    <p:extLst>
      <p:ext uri="{BB962C8B-B14F-4D97-AF65-F5344CB8AC3E}">
        <p14:creationId xmlns:p14="http://schemas.microsoft.com/office/powerpoint/2010/main" val="170577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pPr marL="0" indent="0">
              <a:buNone/>
            </a:pPr>
            <a:r>
              <a:rPr lang="pt-BR" b="1" dirty="0">
                <a:solidFill>
                  <a:schemeClr val="accent1"/>
                </a:solidFill>
                <a:effectLst>
                  <a:outerShdw blurRad="38100" dist="38100" dir="2700000" algn="tl">
                    <a:srgbClr val="000000">
                      <a:alpha val="43137"/>
                    </a:srgbClr>
                  </a:outerShdw>
                </a:effectLst>
              </a:rPr>
              <a:t>SIMBOLOGIA DO DIAGRAMA DE CASO DE USO</a:t>
            </a:r>
          </a:p>
        </p:txBody>
      </p:sp>
      <p:sp>
        <p:nvSpPr>
          <p:cNvPr id="3" name="Espaço Reservado para Número de Slide 2"/>
          <p:cNvSpPr>
            <a:spLocks noGrp="1"/>
          </p:cNvSpPr>
          <p:nvPr>
            <p:ph type="sldNum" sz="quarter" idx="12"/>
          </p:nvPr>
        </p:nvSpPr>
        <p:spPr/>
        <p:txBody>
          <a:bodyPr/>
          <a:lstStyle/>
          <a:p>
            <a:fld id="{EE5929CC-B1DA-430A-ACBA-7E172CC6E9B9}" type="slidenum">
              <a:rPr lang="pt-BR" smtClean="0"/>
              <a:t>9</a:t>
            </a:fld>
            <a:endParaRPr lang="pt-BR"/>
          </a:p>
        </p:txBody>
      </p:sp>
      <p:pic>
        <p:nvPicPr>
          <p:cNvPr id="4" name="Imagem 3"/>
          <p:cNvPicPr>
            <a:picLocks noChangeAspect="1"/>
          </p:cNvPicPr>
          <p:nvPr/>
        </p:nvPicPr>
        <p:blipFill>
          <a:blip r:embed="rId2"/>
          <a:stretch>
            <a:fillRect/>
          </a:stretch>
        </p:blipFill>
        <p:spPr>
          <a:xfrm>
            <a:off x="3440296" y="1775466"/>
            <a:ext cx="5787309" cy="4647636"/>
          </a:xfrm>
          <a:prstGeom prst="rect">
            <a:avLst/>
          </a:prstGeom>
        </p:spPr>
      </p:pic>
    </p:spTree>
    <p:extLst>
      <p:ext uri="{BB962C8B-B14F-4D97-AF65-F5344CB8AC3E}">
        <p14:creationId xmlns:p14="http://schemas.microsoft.com/office/powerpoint/2010/main" val="452226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Quent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2783</Words>
  <Application>Microsoft Office PowerPoint</Application>
  <PresentationFormat>Widescreen</PresentationFormat>
  <Paragraphs>218</Paragraphs>
  <Slides>36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36</vt:i4>
      </vt:variant>
    </vt:vector>
  </HeadingPairs>
  <TitlesOfParts>
    <vt:vector size="40" baseType="lpstr">
      <vt:lpstr>Arial</vt:lpstr>
      <vt:lpstr>Calibri</vt:lpstr>
      <vt:lpstr>Verdana</vt:lpstr>
      <vt:lpstr>Circuito</vt:lpstr>
      <vt:lpstr>Programação Orientada a Objetos</vt:lpstr>
      <vt:lpstr>Diagramas da UML</vt:lpstr>
      <vt:lpstr>Apresentação do PowerPoint</vt:lpstr>
      <vt:lpstr>Apresentação do PowerPoint</vt:lpstr>
      <vt:lpstr>Apresentação do PowerPoint</vt:lpstr>
      <vt:lpstr>Apresentação do PowerPoint</vt:lpstr>
      <vt:lpstr>Diagrama de Casos de Uso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Dicas para Estudo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Programação Orientada a Objetos</dc:title>
  <dc:creator> </dc:creator>
  <cp:lastModifiedBy>Cesar Eduardo do Amaral</cp:lastModifiedBy>
  <cp:revision>66</cp:revision>
  <dcterms:created xsi:type="dcterms:W3CDTF">2019-05-16T12:47:24Z</dcterms:created>
  <dcterms:modified xsi:type="dcterms:W3CDTF">2023-04-16T20:15:35Z</dcterms:modified>
</cp:coreProperties>
</file>