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26"/>
  </p:notesMasterIdLst>
  <p:sldIdLst>
    <p:sldId id="256" r:id="rId2"/>
    <p:sldId id="426" r:id="rId3"/>
    <p:sldId id="427" r:id="rId4"/>
    <p:sldId id="428" r:id="rId5"/>
    <p:sldId id="429" r:id="rId6"/>
    <p:sldId id="432" r:id="rId7"/>
    <p:sldId id="433" r:id="rId8"/>
    <p:sldId id="503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313" r:id="rId20"/>
    <p:sldId id="550" r:id="rId21"/>
    <p:sldId id="548" r:id="rId22"/>
    <p:sldId id="549" r:id="rId23"/>
    <p:sldId id="314" r:id="rId24"/>
    <p:sldId id="31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7DD7-34E4-418A-8E9C-0B0D23483431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34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F84-CA70-45E3-B81C-CA174BBEC1BE}" type="datetime1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5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20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0220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697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1661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1392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6CE-787A-4D1A-BB05-ABE608152D42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5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8328-579C-4710-8B03-8FBB787B0D66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00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1_Conteú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17600" y="731520"/>
            <a:ext cx="10160100" cy="54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3pPr>
            <a:lvl4pPr marL="1828800" lvl="3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4pPr>
            <a:lvl5pPr marL="2286000" lvl="4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5pPr>
            <a:lvl6pPr marL="2743200" lvl="5" indent="-331527" algn="l" rtl="0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Clr>
                <a:schemeClr val="dk1"/>
              </a:buClr>
              <a:buSzPts val="1621"/>
              <a:buChar char="–"/>
              <a:defRPr/>
            </a:lvl6pPr>
            <a:lvl7pPr marL="3200400" lvl="6" indent="-331527" algn="l" rtl="0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Clr>
                <a:schemeClr val="dk1"/>
              </a:buClr>
              <a:buSzPts val="1621"/>
              <a:buChar char="–"/>
              <a:defRPr/>
            </a:lvl7pPr>
            <a:lvl8pPr marL="3657600" lvl="7" indent="-331527" algn="l" rtl="0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Clr>
                <a:schemeClr val="dk1"/>
              </a:buClr>
              <a:buSzPts val="1621"/>
              <a:buChar char="–"/>
              <a:defRPr/>
            </a:lvl8pPr>
            <a:lvl9pPr marL="4114800" lvl="8" indent="-331527" algn="l" rtl="0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Clr>
                <a:schemeClr val="dk1"/>
              </a:buClr>
              <a:buSzPts val="1621"/>
              <a:buChar char="–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169795" y="6400802"/>
            <a:ext cx="1107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0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0513-FBC8-4A48-AC61-7D511D81422A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2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0513-FBC8-4A48-AC61-7D511D81422A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9B03-F58C-45F8-961F-9B32505003A4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B11-70F0-47BA-9842-06CF9BB264F4}" type="datetime1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9BD-2ECA-4E12-9A4B-6169CD281C57}" type="datetime1">
              <a:rPr lang="pt-BR" smtClean="0"/>
              <a:t>04/04/2023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2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8A87-8CD6-488F-8C2E-1E493F0E636C}" type="datetime1">
              <a:rPr lang="pt-BR" smtClean="0"/>
              <a:t>04/04/2023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5B7A-2D2A-4BB2-9648-3F1898D4BC5A}" type="datetime1">
              <a:rPr lang="pt-BR" smtClean="0"/>
              <a:t>04/04/2023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7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E5E-00C6-466E-975C-27A35B6A21BE}" type="datetime1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2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71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associações é comum ocorrer um relacionamento em que os objetos das classes se relacionam muitos com muitos, ou seja, cada objeto da classe A se relaciona com muitos objetos da classe B, e cada objeto da classe B se relaciona com muitos objetos da classe A. </a:t>
            </a:r>
          </a:p>
          <a:p>
            <a:r>
              <a:rPr lang="pt-BR" dirty="0"/>
              <a:t>Esse tipo de cardinalidade não pode ser implementado fisicamente e deve ser resolvido criando-se uma classe intermediária.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65" y="902408"/>
            <a:ext cx="8023040" cy="49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IDENTIFICANDO GENERALIZAÇÕES / ESPECIALIZAÇÕES</a:t>
            </a:r>
          </a:p>
          <a:p>
            <a:r>
              <a:rPr lang="pt-BR" dirty="0"/>
              <a:t>Esse tipo de relacionamento, que remete ao conceito de herança, apresenta uma condição hierárquica em que as classes presentes se complementam. </a:t>
            </a:r>
          </a:p>
          <a:p>
            <a:r>
              <a:rPr lang="pt-BR" dirty="0"/>
              <a:t>Identificar esse tipo de relacionamento é complexo, mas pode ter um melhor entendimento se for questionado se uma classe possui atributos que podem ser diversificados, ou seja, dependendo da situação, pode existir ou não um determinado atributo.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67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 seguir mostra que cada objeto da classe </a:t>
            </a:r>
            <a:r>
              <a:rPr lang="pt-BR" dirty="0" err="1"/>
              <a:t>veiculoAutomotor</a:t>
            </a:r>
            <a:r>
              <a:rPr lang="pt-BR" dirty="0"/>
              <a:t> é complementado por um objeto presente em uma das subclasses </a:t>
            </a:r>
            <a:r>
              <a:rPr lang="pt-BR" dirty="0" err="1"/>
              <a:t>veiculoCarga</a:t>
            </a:r>
            <a:r>
              <a:rPr lang="pt-BR" dirty="0"/>
              <a:t> ou </a:t>
            </a:r>
            <a:r>
              <a:rPr lang="pt-BR" dirty="0" err="1"/>
              <a:t>veiculoPasseio</a:t>
            </a:r>
            <a:r>
              <a:rPr lang="pt-BR" dirty="0"/>
              <a:t>, sendo que cada subclasse possui atributos exclusivos.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92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88" y="997942"/>
            <a:ext cx="7729179" cy="46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IDENTIFICANDO COMPOSIÇÕES / AGREGAÇÕES</a:t>
            </a:r>
          </a:p>
          <a:p>
            <a:r>
              <a:rPr lang="pt-BR" dirty="0"/>
              <a:t>Esses dois tipos de relacionamento fazem parte de uma estrutura denominada "todo-parte" e indicam que um objeto é criado pela composição de objetos de duas ou mais classes. </a:t>
            </a:r>
          </a:p>
          <a:p>
            <a:r>
              <a:rPr lang="pt-BR" dirty="0"/>
              <a:t>A diferença entre um relacionamento do tipo composição e um relacionamento do tipo agregação está na dependência existente entre o objeto composto e os objetos 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9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Entretanto, a forma para identificar esses relacionamentos é a mesma e consiste em verificar se um objeto necessita de atributos presentes em outras classes para a sua criação. </a:t>
            </a:r>
          </a:p>
          <a:p>
            <a:r>
              <a:rPr lang="pt-BR" dirty="0"/>
              <a:t>Se isso ocorrer, certamente a classe em questão é formada por objetos compostos. As palavras-chaves usadas para identificar esses relacionamentos são: "consiste em", "contém", "é parte de".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9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 seguir mostra relacionamentos do tipo composição (</a:t>
            </a:r>
            <a:r>
              <a:rPr lang="pt-BR" dirty="0" err="1"/>
              <a:t>itemNota</a:t>
            </a:r>
            <a:r>
              <a:rPr lang="pt-BR" dirty="0"/>
              <a:t> e </a:t>
            </a:r>
            <a:r>
              <a:rPr lang="pt-BR" dirty="0" err="1"/>
              <a:t>notaFiscal</a:t>
            </a:r>
            <a:r>
              <a:rPr lang="pt-BR" dirty="0"/>
              <a:t>) e de agregação (</a:t>
            </a:r>
            <a:r>
              <a:rPr lang="pt-BR" dirty="0" err="1"/>
              <a:t>itemNota</a:t>
            </a:r>
            <a:r>
              <a:rPr lang="pt-BR" dirty="0"/>
              <a:t> e produto; </a:t>
            </a:r>
            <a:r>
              <a:rPr lang="pt-BR" dirty="0" err="1"/>
              <a:t>notafiscal</a:t>
            </a:r>
            <a:r>
              <a:rPr lang="pt-BR" dirty="0"/>
              <a:t> e cliente). </a:t>
            </a:r>
          </a:p>
          <a:p>
            <a:r>
              <a:rPr lang="pt-BR" dirty="0"/>
              <a:t>A leitura desse diagrama pode ser feita da seguinte forma: </a:t>
            </a:r>
            <a:r>
              <a:rPr lang="pt-BR" dirty="0" err="1"/>
              <a:t>notaFiscal</a:t>
            </a:r>
            <a:r>
              <a:rPr lang="pt-BR" dirty="0"/>
              <a:t> contém </a:t>
            </a:r>
            <a:r>
              <a:rPr lang="pt-BR" dirty="0" err="1"/>
              <a:t>itemNota</a:t>
            </a:r>
            <a:r>
              <a:rPr lang="pt-BR" dirty="0"/>
              <a:t>, que contém produto, e </a:t>
            </a:r>
            <a:r>
              <a:rPr lang="pt-BR" dirty="0" err="1"/>
              <a:t>notaFiscal</a:t>
            </a:r>
            <a:r>
              <a:rPr lang="pt-BR" dirty="0"/>
              <a:t> contém cliente, que pode ser pessoa física (</a:t>
            </a:r>
            <a:r>
              <a:rPr lang="pt-BR" dirty="0" err="1"/>
              <a:t>clientePf</a:t>
            </a:r>
            <a:r>
              <a:rPr lang="pt-BR" dirty="0"/>
              <a:t>) ou pessoa jurídica (</a:t>
            </a:r>
            <a:r>
              <a:rPr lang="pt-BR" dirty="0" err="1"/>
              <a:t>clientePj</a:t>
            </a:r>
            <a:r>
              <a:rPr lang="pt-BR" dirty="0"/>
              <a:t>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6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84" y="437841"/>
            <a:ext cx="6073668" cy="5968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93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17595" y="708600"/>
            <a:ext cx="10160100" cy="54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CENÁRIOS: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77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No conceito de classe, os objetos são instâncias que são criadas contendo, além da identificação e dos métodos, os atributos, que são as características do objeto instanciado. Esses atributos devem, portanto, guardar uma relação entre si, ou seja, devem se referir a um mesmo assunto.</a:t>
            </a:r>
          </a:p>
          <a:p>
            <a:pPr algn="just"/>
            <a:r>
              <a:rPr lang="pt-BR" dirty="0"/>
              <a:t>Por exemplo: os atributos R.A. do aluno, nome do aluno e endereço do aluno encontram-se na mesma classe, pois se referem a um assunto comum, descrever as características do objeto ALUNO.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9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QUIZIZZ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hlinkClick r:id="rId2"/>
              </a:rPr>
              <a:t>https://quizizz.com/join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4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pPr marL="0" indent="0" algn="just">
              <a:buNone/>
            </a:pPr>
            <a:r>
              <a:rPr lang="pt-B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12971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desenvolvimento de um sistema está fortemente relacionado aos dados que ele precisa para funcionar. </a:t>
            </a:r>
          </a:p>
          <a:p>
            <a:r>
              <a:rPr lang="pt-BR" dirty="0"/>
              <a:t>O levantamento dos requisitos do sistema permite identificar os atributos que são necessários e, dessa forma, agrupá-los de acordo com as necessidades.</a:t>
            </a:r>
          </a:p>
          <a:p>
            <a:r>
              <a:rPr lang="pt-BR" dirty="0"/>
              <a:t>Identificar e definir as classes de um sistema podem ser tarefas árduas, mas existem algumas questões que podem ajudar a identificá-las: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informações que devem ser armazenadas? </a:t>
            </a:r>
          </a:p>
          <a:p>
            <a:pPr lvl="1"/>
            <a:r>
              <a:rPr lang="pt-BR" dirty="0"/>
              <a:t>Se existir algum dado que tenha de ser guardado para ser, de alguma forma, utilizado posteriormente, então, esse dado é um candidato a se tornar um atributo de uma classe que deverá ser criada.</a:t>
            </a:r>
          </a:p>
          <a:p>
            <a:r>
              <a:rPr lang="pt-BR" dirty="0"/>
              <a:t>Existem sistemas externos ao modelado?</a:t>
            </a:r>
          </a:p>
          <a:p>
            <a:pPr lvl="1"/>
            <a:r>
              <a:rPr lang="pt-BR" dirty="0"/>
              <a:t>Os dados provenientes de outros sistemas, sejam eles orientados a objetos ou não, deverão ser encarados como atributos pertencentes a uma determinada classe do sistema externo.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classes de bibliotecas, componentes ou modelos externos a serem utilizados pelo sistema modelado?</a:t>
            </a:r>
          </a:p>
          <a:p>
            <a:pPr lvl="1"/>
            <a:r>
              <a:rPr lang="pt-BR" dirty="0"/>
              <a:t>Da mesma forma que os sistemas externos, esses elementos também podem ser candidatos a classes no sistema proposto.</a:t>
            </a:r>
          </a:p>
          <a:p>
            <a:r>
              <a:rPr lang="pt-BR" dirty="0"/>
              <a:t>Qual o papel dos atores dentro do sistema?</a:t>
            </a:r>
          </a:p>
          <a:p>
            <a:pPr lvl="1"/>
            <a:r>
              <a:rPr lang="pt-BR" dirty="0"/>
              <a:t>Em alguns casos, o papel de um ator é visto como uma classe em virtude de o sistema ter a necessidade de utilizar atributos que pertencem a esse ator.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4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IDENTIFICANDO ASSOCIAÇÕES</a:t>
            </a:r>
          </a:p>
          <a:p>
            <a:r>
              <a:rPr lang="pt-BR" dirty="0"/>
              <a:t>As associações identificam o relacionamento existente entre os objetos de duas classes (relacionamento binário, que é o mais comum). </a:t>
            </a:r>
          </a:p>
          <a:p>
            <a:r>
              <a:rPr lang="pt-BR" dirty="0"/>
              <a:t>Para identificar esse tipo de relacionamento, deve-se verificar se uma classe necessita incluir no seu domínio algum atributo presente em outra classe. Se houver essa necessidade, o relacionamento deve ser criado.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exemplo a seguir indica um relacionamento entre as classes prédio e apartamento. </a:t>
            </a:r>
          </a:p>
          <a:p>
            <a:r>
              <a:rPr lang="pt-BR" dirty="0"/>
              <a:t>Nesse relacionamento está demonstrado, também, que cada objeto da classe prédio se restringe a ser associado a, no mínimo, 1 e, no máximo, muitos objetos da classe apartamento.</a:t>
            </a:r>
          </a:p>
          <a:p>
            <a:r>
              <a:rPr lang="pt-BR" dirty="0"/>
              <a:t>Em contrapartida, cada objeto da classe apartamento se restringe a ser associado a somente um objeto da classe prédio.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7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5B5DD06-4568-46D7-B917-8EB51FFE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na qual se encontra a restrição do tipo muitos (representada por "*") é considerada como uma entidade fraca, sendo aquela que contém atributos da classe a que se encontra relacionada.</a:t>
            </a:r>
          </a:p>
          <a:p>
            <a:r>
              <a:rPr lang="pt-BR" dirty="0"/>
              <a:t>Quando uma classe é criada, um novo tipo também é criado, contendo todas as características dessa classe. Por esse motivo, foi estabelecido o vínculo entre as classes apresentadas por meio do atributo prédio, cujo tipo se refere à classe prédio.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0F8C95-3D3C-492B-BF36-302E9876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87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42" y="2035161"/>
            <a:ext cx="8279760" cy="21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1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1810</TotalTime>
  <Words>1486</Words>
  <Application>Microsoft Office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Wingdings 3</vt:lpstr>
      <vt:lpstr>Facetado</vt:lpstr>
      <vt:lpstr>Programação Orientada a Objetos</vt:lpstr>
      <vt:lpstr>Diagrama de 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223</cp:revision>
  <dcterms:created xsi:type="dcterms:W3CDTF">2015-08-09T04:39:01Z</dcterms:created>
  <dcterms:modified xsi:type="dcterms:W3CDTF">2023-04-05T01:12:28Z</dcterms:modified>
</cp:coreProperties>
</file>