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3C6875-26E0-4471-8EBE-377652B93CF2}">
  <a:tblStyle styleId="{A43C6875-26E0-4471-8EBE-377652B93C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b71d958b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b71d958b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71d958b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b71d958b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b71d958b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b71d958b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b71d958b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b71d958b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71d958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71d958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71d958b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71d958b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71d958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71d958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71d958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71d958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b71d958b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b71d958b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b71d958b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b71d958b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b71d958b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b71d958b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b71d958b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b71d958b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Auto Laser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James Garrett &amp; Ian Schuster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Project Progress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3D printing files for the arduino/motor/laser housing are created</a:t>
            </a:r>
            <a:endParaRPr/>
          </a:p>
          <a:p>
            <a:pPr indent="-298450" lvl="1" marL="914400" rtl="0" algn="l">
              <a:spcBef>
                <a:spcPts val="0"/>
              </a:spcBef>
              <a:spcAft>
                <a:spcPts val="0"/>
              </a:spcAft>
              <a:buSzPts val="1100"/>
              <a:buChar char="○"/>
            </a:pPr>
            <a:r>
              <a:rPr lang="en"/>
              <a:t>Printing of these begins on October 31st.</a:t>
            </a:r>
            <a:endParaRPr/>
          </a:p>
          <a:p>
            <a:pPr indent="-311150" lvl="0" marL="457200" rtl="0" algn="l">
              <a:spcBef>
                <a:spcPts val="0"/>
              </a:spcBef>
              <a:spcAft>
                <a:spcPts val="0"/>
              </a:spcAft>
              <a:buSzPts val="1300"/>
              <a:buChar char="●"/>
            </a:pPr>
            <a:r>
              <a:rPr lang="en"/>
              <a:t>Requirements are well established</a:t>
            </a:r>
            <a:endParaRPr/>
          </a:p>
          <a:p>
            <a:pPr indent="-311150" lvl="0" marL="457200" rtl="0" algn="l">
              <a:spcBef>
                <a:spcPts val="0"/>
              </a:spcBef>
              <a:spcAft>
                <a:spcPts val="0"/>
              </a:spcAft>
              <a:buSzPts val="1300"/>
              <a:buChar char="●"/>
            </a:pPr>
            <a:r>
              <a:rPr lang="en"/>
              <a:t>Timeline is established and we are ahead of schedule</a:t>
            </a:r>
            <a:endParaRPr/>
          </a:p>
          <a:p>
            <a:pPr indent="-311150" lvl="0" marL="457200" rtl="0" algn="l">
              <a:spcBef>
                <a:spcPts val="0"/>
              </a:spcBef>
              <a:spcAft>
                <a:spcPts val="0"/>
              </a:spcAft>
              <a:buSzPts val="1300"/>
              <a:buChar char="●"/>
            </a:pPr>
            <a:r>
              <a:rPr lang="en"/>
              <a:t>Responsibility per group member is well established</a:t>
            </a:r>
            <a:endParaRPr/>
          </a:p>
          <a:p>
            <a:pPr indent="-311150" lvl="0" marL="457200" rtl="0" algn="l">
              <a:spcBef>
                <a:spcPts val="0"/>
              </a:spcBef>
              <a:spcAft>
                <a:spcPts val="0"/>
              </a:spcAft>
              <a:buSzPts val="1300"/>
              <a:buChar char="●"/>
            </a:pPr>
            <a:r>
              <a:rPr lang="en"/>
              <a:t>We have effectively defined the general scope and have identified the specifics of the camera system and arduino/motor/laser system.</a:t>
            </a:r>
            <a:endParaRPr/>
          </a:p>
          <a:p>
            <a:pPr indent="-311150" lvl="0" marL="457200" rtl="0" algn="l">
              <a:spcBef>
                <a:spcPts val="0"/>
              </a:spcBef>
              <a:spcAft>
                <a:spcPts val="0"/>
              </a:spcAft>
              <a:buSzPts val="1300"/>
              <a:buChar char="●"/>
            </a:pPr>
            <a:r>
              <a:rPr lang="en"/>
              <a:t>We have agreed upon the “wants” and “needs” of the project (Examples below)</a:t>
            </a:r>
            <a:endParaRPr/>
          </a:p>
          <a:p>
            <a:pPr indent="-298450" lvl="1" marL="914400" rtl="0" algn="l">
              <a:spcBef>
                <a:spcPts val="0"/>
              </a:spcBef>
              <a:spcAft>
                <a:spcPts val="0"/>
              </a:spcAft>
              <a:buSzPts val="1100"/>
              <a:buChar char="○"/>
            </a:pPr>
            <a:r>
              <a:rPr lang="en"/>
              <a:t>Want</a:t>
            </a:r>
            <a:endParaRPr/>
          </a:p>
          <a:p>
            <a:pPr indent="-298450" lvl="2" marL="1371600" rtl="0" algn="l">
              <a:spcBef>
                <a:spcPts val="0"/>
              </a:spcBef>
              <a:spcAft>
                <a:spcPts val="0"/>
              </a:spcAft>
              <a:buSzPts val="1100"/>
              <a:buChar char="■"/>
            </a:pPr>
            <a:r>
              <a:rPr lang="en"/>
              <a:t>It would be nice to be able to have the system track a </a:t>
            </a:r>
            <a:r>
              <a:rPr i="1" lang="en"/>
              <a:t>moving</a:t>
            </a:r>
            <a:r>
              <a:rPr lang="en"/>
              <a:t> balloon in real time.</a:t>
            </a:r>
            <a:endParaRPr/>
          </a:p>
          <a:p>
            <a:pPr indent="-298450" lvl="1" marL="914400" rtl="0" algn="l">
              <a:spcBef>
                <a:spcPts val="0"/>
              </a:spcBef>
              <a:spcAft>
                <a:spcPts val="0"/>
              </a:spcAft>
              <a:buSzPts val="1100"/>
              <a:buChar char="○"/>
            </a:pPr>
            <a:r>
              <a:rPr lang="en"/>
              <a:t>Need</a:t>
            </a:r>
            <a:endParaRPr/>
          </a:p>
          <a:p>
            <a:pPr indent="-298450" lvl="2" marL="1371600" rtl="0" algn="l">
              <a:spcBef>
                <a:spcPts val="0"/>
              </a:spcBef>
              <a:spcAft>
                <a:spcPts val="0"/>
              </a:spcAft>
              <a:buSzPts val="1100"/>
              <a:buChar char="■"/>
            </a:pPr>
            <a:r>
              <a:rPr lang="en"/>
              <a:t>The system needs to be able to identify a balloon from an image and move the laser to point at the coordinates of that balloon.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Accomplishments</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Having trained an AI that can identify balloons via camera input and potentially differentiate based on color and/or </a:t>
            </a:r>
            <a:r>
              <a:rPr lang="en"/>
              <a:t>symbols</a:t>
            </a:r>
            <a:r>
              <a:rPr lang="en"/>
              <a:t> on said balloons.</a:t>
            </a:r>
            <a:br>
              <a:rPr lang="en"/>
            </a:br>
            <a:endParaRPr/>
          </a:p>
          <a:p>
            <a:pPr indent="0" lvl="0" marL="0" rtl="0" algn="l">
              <a:spcBef>
                <a:spcPts val="1200"/>
              </a:spcBef>
              <a:spcAft>
                <a:spcPts val="1200"/>
              </a:spcAft>
              <a:buNone/>
            </a:pPr>
            <a:r>
              <a:rPr lang="en"/>
              <a:t>Building a physical laser pointer system which can take in x/y coordinates and on/off commands for controlling a laser.</a:t>
            </a:r>
            <a:br>
              <a:rPr lang="en"/>
            </a:br>
            <a:br>
              <a:rPr lang="en"/>
            </a:br>
            <a:r>
              <a:rPr lang="en"/>
              <a:t>Having a fully functioning system that can find and pop balloons in a room automatically at the push of a button.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Division of Work</a:t>
            </a:r>
            <a:endParaRPr/>
          </a:p>
        </p:txBody>
      </p:sp>
      <p:sp>
        <p:nvSpPr>
          <p:cNvPr id="201" name="Google Shape;201;p24"/>
          <p:cNvSpPr txBox="1"/>
          <p:nvPr>
            <p:ph idx="1" type="body"/>
          </p:nvPr>
        </p:nvSpPr>
        <p:spPr>
          <a:xfrm>
            <a:off x="1297500" y="1042500"/>
            <a:ext cx="7585800" cy="370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James</a:t>
            </a:r>
            <a:r>
              <a:rPr lang="en"/>
              <a:t>:</a:t>
            </a:r>
            <a:endParaRPr/>
          </a:p>
          <a:p>
            <a:pPr indent="-311150" lvl="0" marL="457200" rtl="0" algn="l">
              <a:spcBef>
                <a:spcPts val="1200"/>
              </a:spcBef>
              <a:spcAft>
                <a:spcPts val="0"/>
              </a:spcAft>
              <a:buSzPts val="1300"/>
              <a:buChar char="●"/>
            </a:pPr>
            <a:r>
              <a:rPr lang="en"/>
              <a:t>3D printing and </a:t>
            </a:r>
            <a:r>
              <a:rPr lang="en"/>
              <a:t>assembling the physical laser pointer system</a:t>
            </a:r>
            <a:endParaRPr/>
          </a:p>
          <a:p>
            <a:pPr indent="-311150" lvl="0" marL="457200" rtl="0" algn="l">
              <a:spcBef>
                <a:spcPts val="0"/>
              </a:spcBef>
              <a:spcAft>
                <a:spcPts val="0"/>
              </a:spcAft>
              <a:buSzPts val="1300"/>
              <a:buChar char="●"/>
            </a:pPr>
            <a:r>
              <a:rPr lang="en"/>
              <a:t>Linking arduino up with the motor and the laser pointer in the system</a:t>
            </a:r>
            <a:endParaRPr/>
          </a:p>
          <a:p>
            <a:pPr indent="0" lvl="0" marL="0" rtl="0" algn="l">
              <a:spcBef>
                <a:spcPts val="1200"/>
              </a:spcBef>
              <a:spcAft>
                <a:spcPts val="0"/>
              </a:spcAft>
              <a:buNone/>
            </a:pPr>
            <a:r>
              <a:rPr b="1" lang="en"/>
              <a:t>Ian:</a:t>
            </a:r>
            <a:endParaRPr b="1"/>
          </a:p>
          <a:p>
            <a:pPr indent="-311150" lvl="0" marL="457200" rtl="0" algn="l">
              <a:spcBef>
                <a:spcPts val="1200"/>
              </a:spcBef>
              <a:spcAft>
                <a:spcPts val="0"/>
              </a:spcAft>
              <a:buSzPts val="1300"/>
              <a:buChar char="●"/>
            </a:pPr>
            <a:r>
              <a:rPr lang="en"/>
              <a:t>M</a:t>
            </a:r>
            <a:r>
              <a:rPr lang="en"/>
              <a:t>apping x/y coordinates from the AI to commands for the laser pointer system.</a:t>
            </a:r>
            <a:endParaRPr/>
          </a:p>
          <a:p>
            <a:pPr indent="-311150" lvl="0" marL="457200" rtl="0" algn="l">
              <a:spcBef>
                <a:spcPts val="0"/>
              </a:spcBef>
              <a:spcAft>
                <a:spcPts val="0"/>
              </a:spcAft>
              <a:buSzPts val="1300"/>
              <a:buChar char="●"/>
            </a:pPr>
            <a:r>
              <a:rPr lang="en"/>
              <a:t>Script which cycles through which balloon is currently being targeted, whether it has popped yet, and next target.</a:t>
            </a:r>
            <a:endParaRPr/>
          </a:p>
          <a:p>
            <a:pPr indent="0" lvl="0" marL="0" rtl="0" algn="l">
              <a:spcBef>
                <a:spcPts val="1200"/>
              </a:spcBef>
              <a:spcAft>
                <a:spcPts val="0"/>
              </a:spcAft>
              <a:buNone/>
            </a:pPr>
            <a:r>
              <a:rPr b="1" lang="en"/>
              <a:t>Shared:</a:t>
            </a:r>
            <a:endParaRPr b="1"/>
          </a:p>
          <a:p>
            <a:pPr indent="-311150" lvl="0" marL="457200" rtl="0" algn="l">
              <a:spcBef>
                <a:spcPts val="1200"/>
              </a:spcBef>
              <a:spcAft>
                <a:spcPts val="0"/>
              </a:spcAft>
              <a:buSzPts val="1300"/>
              <a:buChar char="●"/>
            </a:pPr>
            <a:r>
              <a:rPr lang="en"/>
              <a:t>High level design of project</a:t>
            </a:r>
            <a:endParaRPr/>
          </a:p>
          <a:p>
            <a:pPr indent="-311150" lvl="0" marL="457200" rtl="0" algn="l">
              <a:spcBef>
                <a:spcPts val="0"/>
              </a:spcBef>
              <a:spcAft>
                <a:spcPts val="0"/>
              </a:spcAft>
              <a:buSzPts val="1300"/>
              <a:buChar char="●"/>
            </a:pPr>
            <a:r>
              <a:rPr lang="en"/>
              <a:t>Investigation of different AI libraries and frameworks</a:t>
            </a:r>
            <a:endParaRPr/>
          </a:p>
          <a:p>
            <a:pPr indent="-311150" lvl="0" marL="457200" rtl="0" algn="l">
              <a:spcBef>
                <a:spcPts val="0"/>
              </a:spcBef>
              <a:spcAft>
                <a:spcPts val="0"/>
              </a:spcAft>
              <a:buSzPts val="1300"/>
              <a:buChar char="●"/>
            </a:pPr>
            <a:r>
              <a:rPr lang="en"/>
              <a:t>Training of AI</a:t>
            </a:r>
            <a:endParaRPr/>
          </a:p>
          <a:p>
            <a:pPr indent="-311150" lvl="0" marL="457200" rtl="0" algn="l">
              <a:spcBef>
                <a:spcPts val="0"/>
              </a:spcBef>
              <a:spcAft>
                <a:spcPts val="0"/>
              </a:spcAft>
              <a:buSzPts val="1300"/>
              <a:buChar char="●"/>
            </a:pPr>
            <a:r>
              <a:rPr lang="en"/>
              <a:t>Obtaining required materials</a:t>
            </a:r>
            <a:endParaRPr/>
          </a:p>
          <a:p>
            <a:pPr indent="-311150" lvl="0" marL="457200" rtl="0" algn="l">
              <a:spcBef>
                <a:spcPts val="0"/>
              </a:spcBef>
              <a:spcAft>
                <a:spcPts val="0"/>
              </a:spcAft>
              <a:buSzPts val="1300"/>
              <a:buChar char="●"/>
            </a:pPr>
            <a:r>
              <a:rPr lang="en"/>
              <a:t>Demoing final product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Demo at Expo</a:t>
            </a:r>
            <a:endParaRPr/>
          </a:p>
        </p:txBody>
      </p:sp>
      <p:sp>
        <p:nvSpPr>
          <p:cNvPr id="207" name="Google Shape;207;p25"/>
          <p:cNvSpPr txBox="1"/>
          <p:nvPr>
            <p:ph idx="1" type="body"/>
          </p:nvPr>
        </p:nvSpPr>
        <p:spPr>
          <a:xfrm>
            <a:off x="1297500" y="1567550"/>
            <a:ext cx="7038900" cy="263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expected demo will have us bringing in several balloons and our laser pointer system and demoing the system finding and popping the balloons. Depending on how precise our AI </a:t>
            </a:r>
            <a:r>
              <a:rPr lang="en"/>
              <a:t>targeting</a:t>
            </a:r>
            <a:r>
              <a:rPr lang="en"/>
              <a:t> system is we may also take in viewer input on which </a:t>
            </a:r>
            <a:r>
              <a:rPr lang="en"/>
              <a:t>balloons</a:t>
            </a:r>
            <a:r>
              <a:rPr lang="en"/>
              <a:t> should be popped based upon color and or symbols on the balloons.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Auto Laser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Purpose</a:t>
            </a:r>
            <a:br>
              <a:rPr b="1" lang="en" u="sng"/>
            </a:br>
            <a:r>
              <a:rPr lang="en"/>
              <a:t>Create a controllable laser pointer whose movement is coordinated based on a trained A.I. which detects and tracks objects such as balloons.</a:t>
            </a:r>
            <a:endParaRPr/>
          </a:p>
          <a:p>
            <a:pPr indent="0" lvl="0" marL="0" rtl="0" algn="l">
              <a:spcBef>
                <a:spcPts val="1200"/>
              </a:spcBef>
              <a:spcAft>
                <a:spcPts val="1200"/>
              </a:spcAft>
              <a:buNone/>
            </a:pPr>
            <a:r>
              <a:rPr b="1" lang="en" u="sng"/>
              <a:t>Goal</a:t>
            </a:r>
            <a:br>
              <a:rPr b="1" lang="en"/>
            </a:br>
            <a:r>
              <a:rPr lang="en"/>
              <a:t>Have the A.I. direct the laser pointer to point toward balloons with specific shapes </a:t>
            </a:r>
            <a:r>
              <a:rPr lang="en"/>
              <a:t>drawn on them. Then wait for that balloon to be popped before moving to the next target.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 and Advisor</a:t>
            </a:r>
            <a:endParaRPr/>
          </a:p>
        </p:txBody>
      </p:sp>
      <p:graphicFrame>
        <p:nvGraphicFramePr>
          <p:cNvPr id="147" name="Google Shape;147;p15"/>
          <p:cNvGraphicFramePr/>
          <p:nvPr/>
        </p:nvGraphicFramePr>
        <p:xfrm>
          <a:off x="952500" y="1428750"/>
          <a:ext cx="3000000" cy="3000000"/>
        </p:xfrm>
        <a:graphic>
          <a:graphicData uri="http://schemas.openxmlformats.org/drawingml/2006/table">
            <a:tbl>
              <a:tblPr>
                <a:noFill/>
                <a:tableStyleId>{A43C6875-26E0-4471-8EBE-377652B93CF2}</a:tableStyleId>
              </a:tblPr>
              <a:tblGrid>
                <a:gridCol w="3619500"/>
                <a:gridCol w="3619500"/>
              </a:tblGrid>
              <a:tr h="381000">
                <a:tc>
                  <a:txBody>
                    <a:bodyPr/>
                    <a:lstStyle/>
                    <a:p>
                      <a:pPr indent="0" lvl="0" marL="0" rtl="0" algn="l">
                        <a:spcBef>
                          <a:spcPts val="0"/>
                        </a:spcBef>
                        <a:spcAft>
                          <a:spcPts val="0"/>
                        </a:spcAft>
                        <a:buNone/>
                      </a:pPr>
                      <a:r>
                        <a:rPr b="1" lang="en">
                          <a:solidFill>
                            <a:schemeClr val="lt1"/>
                          </a:solidFill>
                        </a:rPr>
                        <a:t>Members</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Contact Info</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James Garrett</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garretjb@mail.uc.edu</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lt1"/>
                          </a:solidFill>
                          <a:latin typeface="Lato"/>
                          <a:ea typeface="Lato"/>
                          <a:cs typeface="Lato"/>
                          <a:sym typeface="Lato"/>
                        </a:rPr>
                        <a:t>Ian Schuster</a:t>
                      </a:r>
                      <a:endParaRPr sz="15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schustic@mail.uc.edu</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latin typeface="Lato"/>
                          <a:ea typeface="Lato"/>
                          <a:cs typeface="Lato"/>
                          <a:sym typeface="Lato"/>
                        </a:rPr>
                        <a:t>Advisor</a:t>
                      </a:r>
                      <a:endParaRPr b="1" sz="15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Professor </a:t>
                      </a:r>
                      <a:r>
                        <a:rPr lang="en" sz="1300">
                          <a:solidFill>
                            <a:schemeClr val="lt1"/>
                          </a:solidFill>
                          <a:latin typeface="Lato"/>
                          <a:ea typeface="Lato"/>
                          <a:cs typeface="Lato"/>
                          <a:sym typeface="Lato"/>
                        </a:rPr>
                        <a:t>Fred Annexstein</a:t>
                      </a:r>
                      <a:endParaRPr sz="1300">
                        <a:solidFill>
                          <a:schemeClr val="lt1"/>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fred.annexstein@uc.edu</a:t>
                      </a:r>
                      <a:endParaRPr sz="1300">
                        <a:solidFill>
                          <a:schemeClr val="lt1"/>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Abstract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project consists of a </a:t>
            </a:r>
            <a:r>
              <a:rPr b="1" lang="en"/>
              <a:t>camera</a:t>
            </a:r>
            <a:r>
              <a:rPr lang="en"/>
              <a:t>, an </a:t>
            </a:r>
            <a:r>
              <a:rPr b="1" lang="en"/>
              <a:t>arduino</a:t>
            </a:r>
            <a:r>
              <a:rPr lang="en"/>
              <a:t> and </a:t>
            </a:r>
            <a:r>
              <a:rPr b="1" lang="en"/>
              <a:t>motor</a:t>
            </a:r>
            <a:r>
              <a:rPr lang="en"/>
              <a:t>, a </a:t>
            </a:r>
            <a:r>
              <a:rPr b="1" lang="en"/>
              <a:t>laser pointer</a:t>
            </a:r>
            <a:r>
              <a:rPr lang="en"/>
              <a:t> powerful enough to pop balloons, and an A</a:t>
            </a:r>
            <a:r>
              <a:rPr b="1" lang="en"/>
              <a:t>rtificial Intelligence</a:t>
            </a:r>
            <a:r>
              <a:rPr lang="en"/>
              <a:t> that we must train to detect specific objects and shapes within its </a:t>
            </a:r>
            <a:r>
              <a:rPr b="1" lang="en"/>
              <a:t>environment</a:t>
            </a:r>
            <a:r>
              <a:rPr lang="en"/>
              <a:t>. The </a:t>
            </a:r>
            <a:r>
              <a:rPr b="1" lang="en"/>
              <a:t>environment</a:t>
            </a:r>
            <a:r>
              <a:rPr lang="en"/>
              <a:t> is defined as </a:t>
            </a:r>
            <a:r>
              <a:rPr i="1" lang="en"/>
              <a:t>the vector space which is observed by the camera at the time of operation</a:t>
            </a:r>
            <a:r>
              <a:rPr lang="en"/>
              <a:t>. The A.I. must be able to </a:t>
            </a:r>
            <a:r>
              <a:rPr i="1" lang="en"/>
              <a:t>process the camera</a:t>
            </a:r>
            <a:r>
              <a:rPr lang="en"/>
              <a:t> data to identify the position of the targets within the environment. Then, the A.I. will send this positional data to the Arduino. </a:t>
            </a:r>
            <a:r>
              <a:rPr i="1" lang="en"/>
              <a:t>The Arduino and motor must be calibrated to operate strictly within the bounds of the environment</a:t>
            </a:r>
            <a:r>
              <a:rPr lang="en"/>
              <a:t> defined by the camera data. Once this is calibrated, the Arduino will send the appropriate commands to the motor which will point the laser at the coordinates where the target is located.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9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a:t>
            </a:r>
            <a:endParaRPr/>
          </a:p>
        </p:txBody>
      </p:sp>
      <p:sp>
        <p:nvSpPr>
          <p:cNvPr id="159" name="Google Shape;159;p17"/>
          <p:cNvSpPr txBox="1"/>
          <p:nvPr>
            <p:ph idx="1" type="body"/>
          </p:nvPr>
        </p:nvSpPr>
        <p:spPr>
          <a:xfrm>
            <a:off x="1297500" y="1285875"/>
            <a:ext cx="70389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C9D1D9"/>
                </a:solidFill>
                <a:highlight>
                  <a:srgbClr val="0D1117"/>
                </a:highlight>
                <a:latin typeface="Arial"/>
                <a:ea typeface="Arial"/>
                <a:cs typeface="Arial"/>
                <a:sym typeface="Arial"/>
              </a:rPr>
              <a:t>As an end user, I want to be able to have the system pop visible balloons with a laser.</a:t>
            </a:r>
            <a:endParaRPr sz="14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 sz="1400">
                <a:solidFill>
                  <a:srgbClr val="C9D1D9"/>
                </a:solidFill>
                <a:highlight>
                  <a:srgbClr val="0D1117"/>
                </a:highlight>
                <a:latin typeface="Arial"/>
                <a:ea typeface="Arial"/>
                <a:cs typeface="Arial"/>
                <a:sym typeface="Arial"/>
              </a:rPr>
              <a:t>As an end user, I want to be able to select a symbol from a list of symbols so that the artificial intelligence may target the symbol with the laser.</a:t>
            </a:r>
            <a:endParaRPr sz="14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 sz="1400">
                <a:solidFill>
                  <a:srgbClr val="C9D1D9"/>
                </a:solidFill>
                <a:highlight>
                  <a:srgbClr val="0D1117"/>
                </a:highlight>
                <a:latin typeface="Arial"/>
                <a:ea typeface="Arial"/>
                <a:cs typeface="Arial"/>
                <a:sym typeface="Arial"/>
              </a:rPr>
              <a:t>As an end user, I want the artificial intelligence to detect only </a:t>
            </a:r>
            <a:r>
              <a:rPr i="1" lang="en" sz="1400">
                <a:solidFill>
                  <a:srgbClr val="C9D1D9"/>
                </a:solidFill>
                <a:highlight>
                  <a:srgbClr val="0D1117"/>
                </a:highlight>
                <a:latin typeface="Arial"/>
                <a:ea typeface="Arial"/>
                <a:cs typeface="Arial"/>
                <a:sym typeface="Arial"/>
              </a:rPr>
              <a:t>balloons</a:t>
            </a:r>
            <a:r>
              <a:rPr lang="en" sz="1400">
                <a:solidFill>
                  <a:srgbClr val="C9D1D9"/>
                </a:solidFill>
                <a:highlight>
                  <a:srgbClr val="0D1117"/>
                </a:highlight>
                <a:latin typeface="Arial"/>
                <a:ea typeface="Arial"/>
                <a:cs typeface="Arial"/>
                <a:sym typeface="Arial"/>
              </a:rPr>
              <a:t> that have symbols on them so that random objects do not get burnt.</a:t>
            </a:r>
            <a:endParaRPr sz="14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 sz="1400">
                <a:solidFill>
                  <a:srgbClr val="C9D1D9"/>
                </a:solidFill>
                <a:highlight>
                  <a:srgbClr val="0D1117"/>
                </a:highlight>
                <a:latin typeface="Arial"/>
                <a:ea typeface="Arial"/>
                <a:cs typeface="Arial"/>
                <a:sym typeface="Arial"/>
              </a:rPr>
              <a:t>As an end user, I want to be able to stop the laser at any point (like a kill switch) in the event of an emergency.</a:t>
            </a:r>
            <a:endParaRPr sz="1400">
              <a:solidFill>
                <a:srgbClr val="C9D1D9"/>
              </a:solidFill>
              <a:highlight>
                <a:srgbClr val="0D1117"/>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329650" y="383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 D0</a:t>
            </a:r>
            <a:endParaRPr/>
          </a:p>
        </p:txBody>
      </p:sp>
      <p:pic>
        <p:nvPicPr>
          <p:cNvPr id="165" name="Google Shape;165;p18"/>
          <p:cNvPicPr preferRelativeResize="0"/>
          <p:nvPr/>
        </p:nvPicPr>
        <p:blipFill>
          <a:blip r:embed="rId3">
            <a:alphaModFix/>
          </a:blip>
          <a:stretch>
            <a:fillRect/>
          </a:stretch>
        </p:blipFill>
        <p:spPr>
          <a:xfrm>
            <a:off x="152399" y="1460250"/>
            <a:ext cx="8839201" cy="1808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329650" y="383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 D1</a:t>
            </a:r>
            <a:endParaRPr/>
          </a:p>
        </p:txBody>
      </p:sp>
      <p:pic>
        <p:nvPicPr>
          <p:cNvPr id="171" name="Google Shape;171;p19"/>
          <p:cNvPicPr preferRelativeResize="0"/>
          <p:nvPr/>
        </p:nvPicPr>
        <p:blipFill>
          <a:blip r:embed="rId3">
            <a:alphaModFix/>
          </a:blip>
          <a:stretch>
            <a:fillRect/>
          </a:stretch>
        </p:blipFill>
        <p:spPr>
          <a:xfrm>
            <a:off x="500953" y="1149500"/>
            <a:ext cx="8142093" cy="354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329650" y="383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 D2</a:t>
            </a:r>
            <a:endParaRPr/>
          </a:p>
        </p:txBody>
      </p:sp>
      <p:pic>
        <p:nvPicPr>
          <p:cNvPr id="177" name="Google Shape;177;p20"/>
          <p:cNvPicPr preferRelativeResize="0"/>
          <p:nvPr/>
        </p:nvPicPr>
        <p:blipFill>
          <a:blip r:embed="rId3">
            <a:alphaModFix/>
          </a:blip>
          <a:stretch>
            <a:fillRect/>
          </a:stretch>
        </p:blipFill>
        <p:spPr>
          <a:xfrm>
            <a:off x="1805650" y="1213800"/>
            <a:ext cx="6086891" cy="354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Project Constraints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u="sng"/>
              <a:t>Economic</a:t>
            </a:r>
            <a:r>
              <a:rPr b="1" lang="en" u="sng"/>
              <a:t> Constraint</a:t>
            </a:r>
            <a:br>
              <a:rPr b="1" lang="en" u="sng"/>
            </a:br>
            <a:r>
              <a:rPr lang="en" sz="1200"/>
              <a:t>This project requires a </a:t>
            </a:r>
            <a:r>
              <a:rPr lang="en" sz="1200"/>
              <a:t>powerful</a:t>
            </a:r>
            <a:r>
              <a:rPr lang="en" sz="1200"/>
              <a:t> enough laser to pop balloons. These types of lasers tend to be more expensive than typical keychain lasers and will likely be about half of our budget ($100-$250). Other costs include 3D printing materials, a motor and arduino, and lots of balloons.</a:t>
            </a:r>
            <a:endParaRPr b="1" u="sng"/>
          </a:p>
          <a:p>
            <a:pPr indent="0" lvl="0" marL="0" rtl="0" algn="l">
              <a:spcBef>
                <a:spcPts val="1200"/>
              </a:spcBef>
              <a:spcAft>
                <a:spcPts val="0"/>
              </a:spcAft>
              <a:buNone/>
            </a:pPr>
            <a:r>
              <a:rPr b="1" lang="en" u="sng"/>
              <a:t>Safety Constraint</a:t>
            </a:r>
            <a:br>
              <a:rPr b="1" lang="en" u="sng"/>
            </a:br>
            <a:r>
              <a:rPr lang="en" sz="1200"/>
              <a:t>Since this project includes the usage of a powerful laser, a </a:t>
            </a:r>
            <a:r>
              <a:rPr lang="en" sz="1200"/>
              <a:t>malfunction</a:t>
            </a:r>
            <a:r>
              <a:rPr lang="en" sz="1200"/>
              <a:t> in the software could be harmful to anything within the vicinity of the laser. Therefore, proper safety precautions will have to be taken during project development. The system will need (at minimum) an emergency shut-off which will immediately </a:t>
            </a:r>
            <a:r>
              <a:rPr lang="en" sz="1200"/>
              <a:t>disable the laser.</a:t>
            </a:r>
            <a:endParaRPr sz="1200"/>
          </a:p>
          <a:p>
            <a:pPr indent="0" lvl="0" marL="0" rtl="0" algn="l">
              <a:spcBef>
                <a:spcPts val="1200"/>
              </a:spcBef>
              <a:spcAft>
                <a:spcPts val="1200"/>
              </a:spcAft>
              <a:buNone/>
            </a:pPr>
            <a:r>
              <a:rPr b="1" lang="en" u="sng"/>
              <a:t>Scope Constraint</a:t>
            </a:r>
            <a:br>
              <a:rPr b="1" lang="en" u="sng"/>
            </a:br>
            <a:r>
              <a:rPr lang="en"/>
              <a:t>The training of the A.I. requires decently powerful hardware. Therefore, it can not be determined yet if the system will be able to handle continuous video feedback. The precision of the system will also determine how specific the targeting can get in terms of recognizing color or symbols on the balloons.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