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media/image13.png" ContentType="image/png"/>
  <Override PartName="/ppt/media/image11.png" ContentType="image/png"/>
  <Override PartName="/ppt/media/image10.png" ContentType="image/png"/>
  <Override PartName="/ppt/media/image12.png" ContentType="image/png"/>
  <Override PartName="/ppt/media/image9.jpeg" ContentType="image/jpeg"/>
  <Override PartName="/ppt/media/image1.jpeg" ContentType="image/jpeg"/>
  <Override PartName="/ppt/media/image8.png" ContentType="image/png"/>
  <Override PartName="/ppt/media/image7.png" ContentType="image/png"/>
  <Override PartName="/ppt/media/image3.png" ContentType="image/png"/>
  <Override PartName="/ppt/media/image5.jpeg" ContentType="image/jpeg"/>
  <Override PartName="/ppt/media/image4.png" ContentType="image/png"/>
  <Override PartName="/ppt/media/image2.png" ContentType="image/png"/>
  <Override PartName="/ppt/media/image6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972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231600" y="36817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17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600" y="36817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9720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972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231600" y="36817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17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1600" y="36817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9720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972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231600" y="36817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17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600" y="36817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9720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Shape 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8520" cy="6855840"/>
          </a:xfrm>
          <a:prstGeom prst="rect">
            <a:avLst/>
          </a:prstGeom>
        </p:spPr>
      </p:pic>
      <p:sp>
        <p:nvSpPr>
          <p:cNvPr id="1" name="CustomShape 1"/>
          <p:cNvSpPr/>
          <p:nvPr/>
        </p:nvSpPr>
        <p:spPr>
          <a:xfrm>
            <a:off x="608040" y="609480"/>
            <a:ext cx="10972440" cy="5638320"/>
          </a:xfrm>
          <a:prstGeom prst="rect">
            <a:avLst/>
          </a:prstGeom>
          <a:ln w="15840">
            <a:solidFill>
              <a:srgbClr val="83992a"/>
            </a:solidFill>
            <a:miter/>
          </a:ln>
        </p:spPr>
      </p:sp>
      <p:pic>
        <p:nvPicPr>
          <p:cNvPr descr="" id="2" name="Shape 8"/>
          <p:cNvPicPr/>
          <p:nvPr/>
        </p:nvPicPr>
        <p:blipFill>
          <a:blip r:embed="rId4"/>
          <a:stretch>
            <a:fillRect/>
          </a:stretch>
        </p:blipFill>
        <p:spPr>
          <a:xfrm>
            <a:off x="-15840" y="3153960"/>
            <a:ext cx="776880" cy="606240"/>
          </a:xfrm>
          <a:prstGeom prst="rect">
            <a:avLst/>
          </a:prstGeom>
        </p:spPr>
      </p:pic>
      <p:pic>
        <p:nvPicPr>
          <p:cNvPr descr="" id="3" name="Shape 9"/>
          <p:cNvPicPr/>
          <p:nvPr/>
        </p:nvPicPr>
        <p:blipFill>
          <a:blip r:embed="rId5"/>
          <a:stretch>
            <a:fillRect/>
          </a:stretch>
        </p:blipFill>
        <p:spPr>
          <a:xfrm>
            <a:off x="11436840" y="3153960"/>
            <a:ext cx="776880" cy="606240"/>
          </a:xfrm>
          <a:prstGeom prst="rect">
            <a:avLst/>
          </a:prstGeom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2014920" y="1752480"/>
            <a:ext cx="8158320" cy="1822320"/>
          </a:xfrm>
          <a:prstGeom prst="rect">
            <a:avLst/>
          </a:prstGeom>
        </p:spPr>
        <p:txBody>
          <a:bodyPr anchor="b" bIns="91440" tIns="91440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2014920" y="3845880"/>
            <a:ext cx="8158320" cy="954360"/>
          </a:xfrm>
          <a:prstGeom prst="rect">
            <a:avLst/>
          </a:prstGeom>
        </p:spPr>
        <p:txBody>
          <a:bodyPr bIns="91440" tIns="9144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6" name="PlaceHolder 4"/>
          <p:cNvSpPr>
            <a:spLocks noGrp="1"/>
          </p:cNvSpPr>
          <p:nvPr>
            <p:ph type="dt"/>
          </p:nvPr>
        </p:nvSpPr>
        <p:spPr>
          <a:xfrm>
            <a:off x="8677440" y="5969160"/>
            <a:ext cx="1599840" cy="279000"/>
          </a:xfrm>
          <a:prstGeom prst="rect">
            <a:avLst/>
          </a:prstGeom>
        </p:spPr>
        <p:txBody>
          <a:bodyPr anchor="ctr" bIns="91440" tIns="91440"/>
          <a:p>
            <a:endParaRPr/>
          </a:p>
        </p:txBody>
      </p:sp>
      <p:sp>
        <p:nvSpPr>
          <p:cNvPr id="7" name="PlaceHolder 5"/>
          <p:cNvSpPr>
            <a:spLocks noGrp="1"/>
          </p:cNvSpPr>
          <p:nvPr>
            <p:ph type="ftr"/>
          </p:nvPr>
        </p:nvSpPr>
        <p:spPr>
          <a:xfrm>
            <a:off x="1295280" y="5969160"/>
            <a:ext cx="7305480" cy="279000"/>
          </a:xfrm>
          <a:prstGeom prst="rect">
            <a:avLst/>
          </a:prstGeom>
        </p:spPr>
        <p:txBody>
          <a:bodyPr anchor="ctr" bIns="91440" tIns="91440"/>
          <a:p>
            <a:endParaRPr/>
          </a:p>
        </p:txBody>
      </p:sp>
      <p:sp>
        <p:nvSpPr>
          <p:cNvPr id="8" name="PlaceHolder 6"/>
          <p:cNvSpPr>
            <a:spLocks noGrp="1"/>
          </p:cNvSpPr>
          <p:nvPr>
            <p:ph type="sldNum"/>
          </p:nvPr>
        </p:nvSpPr>
        <p:spPr>
          <a:xfrm>
            <a:off x="10353960" y="5969160"/>
            <a:ext cx="542160" cy="279000"/>
          </a:xfrm>
          <a:prstGeom prst="rect">
            <a:avLst/>
          </a:prstGeom>
        </p:spPr>
        <p:txBody>
          <a:bodyPr anchor="ctr" bIns="91440" tIns="91440"/>
          <a:p>
            <a:endParaRPr/>
          </a:p>
        </p:txBody>
      </p:sp>
      <p:sp>
        <p:nvSpPr>
          <p:cNvPr id="9" name="CustomShape 7"/>
          <p:cNvSpPr/>
          <p:nvPr/>
        </p:nvSpPr>
        <p:spPr>
          <a:xfrm>
            <a:off x="2012760" y="3710520"/>
            <a:ext cx="8163000" cy="360"/>
          </a:xfrm>
          <a:prstGeom prst="straightConnector1">
            <a:avLst/>
          </a:prstGeom>
          <a:ln w="15840">
            <a:solidFill>
              <a:srgbClr val="83992a"/>
            </a:solidFill>
            <a:round/>
          </a:ln>
        </p:spPr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2" name="Shape 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8520" cy="6855840"/>
          </a:xfrm>
          <a:prstGeom prst="rect">
            <a:avLst/>
          </a:prstGeom>
        </p:spPr>
      </p:pic>
      <p:sp>
        <p:nvSpPr>
          <p:cNvPr id="43" name="CustomShape 1"/>
          <p:cNvSpPr/>
          <p:nvPr/>
        </p:nvSpPr>
        <p:spPr>
          <a:xfrm>
            <a:off x="608040" y="609480"/>
            <a:ext cx="10972440" cy="5638320"/>
          </a:xfrm>
          <a:prstGeom prst="rect">
            <a:avLst/>
          </a:prstGeom>
          <a:ln w="15840">
            <a:solidFill>
              <a:srgbClr val="83992a"/>
            </a:solidFill>
            <a:miter/>
          </a:ln>
        </p:spPr>
      </p:sp>
      <p:pic>
        <p:nvPicPr>
          <p:cNvPr descr="" id="44" name="Shape 8"/>
          <p:cNvPicPr/>
          <p:nvPr/>
        </p:nvPicPr>
        <p:blipFill>
          <a:blip r:embed="rId4"/>
          <a:stretch>
            <a:fillRect/>
          </a:stretch>
        </p:blipFill>
        <p:spPr>
          <a:xfrm>
            <a:off x="-15840" y="3153960"/>
            <a:ext cx="776880" cy="606240"/>
          </a:xfrm>
          <a:prstGeom prst="rect">
            <a:avLst/>
          </a:prstGeom>
        </p:spPr>
      </p:pic>
      <p:pic>
        <p:nvPicPr>
          <p:cNvPr descr="" id="45" name="Shape 9"/>
          <p:cNvPicPr/>
          <p:nvPr/>
        </p:nvPicPr>
        <p:blipFill>
          <a:blip r:embed="rId5"/>
          <a:stretch>
            <a:fillRect/>
          </a:stretch>
        </p:blipFill>
        <p:spPr>
          <a:xfrm>
            <a:off x="11436840" y="3153960"/>
            <a:ext cx="776880" cy="606240"/>
          </a:xfrm>
          <a:prstGeom prst="rect">
            <a:avLst/>
          </a:prstGeom>
        </p:spPr>
      </p:pic>
      <p:sp>
        <p:nvSpPr>
          <p:cNvPr id="46" name="CustomShape 2"/>
          <p:cNvSpPr/>
          <p:nvPr/>
        </p:nvSpPr>
        <p:spPr>
          <a:xfrm>
            <a:off x="1396080" y="2421360"/>
            <a:ext cx="9406800" cy="360"/>
          </a:xfrm>
          <a:prstGeom prst="straightConnector1">
            <a:avLst/>
          </a:prstGeom>
          <a:ln w="15840">
            <a:solidFill>
              <a:srgbClr val="83992a"/>
            </a:solidFill>
            <a:round/>
          </a:ln>
        </p:spPr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 bIns="91440" tIns="91440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bIns="91440" tIns="9144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8677440" y="5969160"/>
            <a:ext cx="1599840" cy="279000"/>
          </a:xfrm>
          <a:prstGeom prst="rect">
            <a:avLst/>
          </a:prstGeom>
        </p:spPr>
        <p:txBody>
          <a:bodyPr anchor="ctr" bIns="91440" tIns="91440"/>
          <a:p>
            <a:endParaRPr/>
          </a:p>
        </p:txBody>
      </p:sp>
      <p:sp>
        <p:nvSpPr>
          <p:cNvPr id="50" name="PlaceHolder 6"/>
          <p:cNvSpPr>
            <a:spLocks noGrp="1"/>
          </p:cNvSpPr>
          <p:nvPr>
            <p:ph type="ftr"/>
          </p:nvPr>
        </p:nvSpPr>
        <p:spPr>
          <a:xfrm>
            <a:off x="1295280" y="5969160"/>
            <a:ext cx="7305480" cy="279000"/>
          </a:xfrm>
          <a:prstGeom prst="rect">
            <a:avLst/>
          </a:prstGeom>
        </p:spPr>
        <p:txBody>
          <a:bodyPr anchor="ctr" bIns="91440" tIns="91440"/>
          <a:p>
            <a:endParaRPr/>
          </a:p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>
            <a:off x="10353960" y="5969160"/>
            <a:ext cx="542160" cy="279000"/>
          </a:xfrm>
          <a:prstGeom prst="rect">
            <a:avLst/>
          </a:prstGeom>
        </p:spPr>
        <p:txBody>
          <a:bodyPr anchor="ctr" bIns="91440" tIns="91440"/>
          <a:p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84" name="Shape 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8520" cy="6855840"/>
          </a:xfrm>
          <a:prstGeom prst="rect">
            <a:avLst/>
          </a:prstGeom>
        </p:spPr>
      </p:pic>
      <p:sp>
        <p:nvSpPr>
          <p:cNvPr id="85" name="CustomShape 1"/>
          <p:cNvSpPr/>
          <p:nvPr/>
        </p:nvSpPr>
        <p:spPr>
          <a:xfrm>
            <a:off x="608040" y="609480"/>
            <a:ext cx="10972440" cy="5638320"/>
          </a:xfrm>
          <a:prstGeom prst="rect">
            <a:avLst/>
          </a:prstGeom>
          <a:ln w="15840">
            <a:solidFill>
              <a:srgbClr val="83992a"/>
            </a:solidFill>
            <a:miter/>
          </a:ln>
        </p:spPr>
      </p:sp>
      <p:pic>
        <p:nvPicPr>
          <p:cNvPr descr="" id="86" name="Shape 8"/>
          <p:cNvPicPr/>
          <p:nvPr/>
        </p:nvPicPr>
        <p:blipFill>
          <a:blip r:embed="rId4"/>
          <a:stretch>
            <a:fillRect/>
          </a:stretch>
        </p:blipFill>
        <p:spPr>
          <a:xfrm>
            <a:off x="-15840" y="3153960"/>
            <a:ext cx="776880" cy="606240"/>
          </a:xfrm>
          <a:prstGeom prst="rect">
            <a:avLst/>
          </a:prstGeom>
        </p:spPr>
      </p:pic>
      <p:pic>
        <p:nvPicPr>
          <p:cNvPr descr="" id="87" name="Shape 9"/>
          <p:cNvPicPr/>
          <p:nvPr/>
        </p:nvPicPr>
        <p:blipFill>
          <a:blip r:embed="rId5"/>
          <a:stretch>
            <a:fillRect/>
          </a:stretch>
        </p:blipFill>
        <p:spPr>
          <a:xfrm>
            <a:off x="11436840" y="3153960"/>
            <a:ext cx="776880" cy="606240"/>
          </a:xfrm>
          <a:prstGeom prst="rect">
            <a:avLst/>
          </a:prstGeom>
        </p:spPr>
      </p:pic>
      <p:sp>
        <p:nvSpPr>
          <p:cNvPr id="88" name="PlaceHolder 2"/>
          <p:cNvSpPr>
            <a:spLocks noGrp="1"/>
          </p:cNvSpPr>
          <p:nvPr>
            <p:ph type="dt"/>
          </p:nvPr>
        </p:nvSpPr>
        <p:spPr>
          <a:xfrm>
            <a:off x="8677440" y="5969160"/>
            <a:ext cx="1599840" cy="279000"/>
          </a:xfrm>
          <a:prstGeom prst="rect">
            <a:avLst/>
          </a:prstGeom>
        </p:spPr>
        <p:txBody>
          <a:bodyPr anchor="ctr" bIns="91440" tIns="9144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ftr"/>
          </p:nvPr>
        </p:nvSpPr>
        <p:spPr>
          <a:xfrm>
            <a:off x="1295280" y="5969160"/>
            <a:ext cx="7305480" cy="279000"/>
          </a:xfrm>
          <a:prstGeom prst="rect">
            <a:avLst/>
          </a:prstGeom>
        </p:spPr>
        <p:txBody>
          <a:bodyPr anchor="ctr" bIns="91440" tIns="9144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sldNum"/>
          </p:nvPr>
        </p:nvSpPr>
        <p:spPr>
          <a:xfrm>
            <a:off x="10353960" y="5969160"/>
            <a:ext cx="542160" cy="279000"/>
          </a:xfrm>
          <a:prstGeom prst="rect">
            <a:avLst/>
          </a:prstGeom>
        </p:spPr>
        <p:txBody>
          <a:bodyPr anchor="ctr" bIns="91440" tIns="91440"/>
          <a:p>
            <a:endParaRPr/>
          </a:p>
        </p:txBody>
      </p:sp>
      <p:sp>
        <p:nvSpPr>
          <p:cNvPr id="91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2014920" y="1752480"/>
            <a:ext cx="8158320" cy="182232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Garamond"/>
                <a:ea typeface="Garamond"/>
              </a:rPr>
              <a:t>The Room 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2014920" y="3845880"/>
            <a:ext cx="8158320" cy="95436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aramond"/>
                <a:ea typeface="Garamond"/>
              </a:rPr>
              <a:t>Ian Camp, Timothy Chen, Pix Mapanao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262626"/>
                </a:solidFill>
                <a:latin typeface="Garamond"/>
                <a:ea typeface="Garamond"/>
              </a:rPr>
              <a:t>Credits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262626"/>
                </a:solidFill>
                <a:latin typeface="Garamond"/>
                <a:ea typeface="Garamond"/>
              </a:rPr>
              <a:t>Ian Camp – Game Engineer, Game Designer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262626"/>
                </a:solidFill>
                <a:latin typeface="Garamond"/>
                <a:ea typeface="Garamond"/>
              </a:rPr>
              <a:t>Timothy Chen – Game Designer, Resource Wrangler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262626"/>
                </a:solidFill>
                <a:latin typeface="Garamond"/>
                <a:ea typeface="Garamond"/>
              </a:rPr>
              <a:t>Pix Mapanao – Assistant Engineer, Game Designer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68" name="Shape 230"/>
          <p:cNvPicPr/>
          <p:nvPr/>
        </p:nvPicPr>
        <p:blipFill>
          <a:blip r:embed="rId1"/>
          <a:stretch>
            <a:fillRect/>
          </a:stretch>
        </p:blipFill>
        <p:spPr>
          <a:xfrm>
            <a:off x="3380760" y="583920"/>
            <a:ext cx="5446080" cy="5621760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262626"/>
                </a:solidFill>
                <a:latin typeface="Garamond"/>
                <a:ea typeface="Garamond"/>
              </a:rPr>
              <a:t>Description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/>
          <a:p>
            <a:pPr>
              <a:lnSpc>
                <a:spcPct val="115000"/>
              </a:lnSpc>
              <a:buFont typeface="Garamond"/>
              <a:buChar char="•"/>
            </a:pPr>
            <a:r>
              <a:rPr lang="en-US" sz="2200">
                <a:solidFill>
                  <a:srgbClr val="262626"/>
                </a:solidFill>
                <a:latin typeface="Garamond"/>
                <a:ea typeface="Garamond"/>
              </a:rPr>
              <a:t>The Room is a treasure hunt dungeon crawler. </a:t>
            </a:r>
            <a:endParaRPr/>
          </a:p>
          <a:p>
            <a:pPr>
              <a:lnSpc>
                <a:spcPct val="115000"/>
              </a:lnSpc>
              <a:buFont typeface="Garamond"/>
              <a:buChar char="•"/>
            </a:pPr>
            <a:r>
              <a:rPr lang="en-US" sz="2200">
                <a:solidFill>
                  <a:srgbClr val="262626"/>
                </a:solidFill>
                <a:latin typeface="Garamond"/>
                <a:ea typeface="Garamond"/>
              </a:rPr>
              <a:t>The goal of the game is to find the Tri-Force artifact located in a dungeon populated by infected creatures to escape. </a:t>
            </a:r>
            <a:endParaRPr/>
          </a:p>
          <a:p>
            <a:pPr>
              <a:lnSpc>
                <a:spcPct val="115000"/>
              </a:lnSpc>
              <a:buFont typeface="Garamond"/>
              <a:buChar char="•"/>
            </a:pPr>
            <a:r>
              <a:rPr lang="en-US" sz="2200">
                <a:solidFill>
                  <a:srgbClr val="262626"/>
                </a:solidFill>
                <a:latin typeface="Garamond"/>
                <a:ea typeface="Garamond"/>
              </a:rPr>
              <a:t>Instead of traditional dungeon crawlers, where the player is able to find a way to fight back, there is no such hope for you. </a:t>
            </a:r>
            <a:endParaRPr/>
          </a:p>
          <a:p>
            <a:pPr>
              <a:lnSpc>
                <a:spcPct val="115000"/>
              </a:lnSpc>
              <a:buFont typeface="Garamond"/>
              <a:buChar char="•"/>
            </a:pPr>
            <a:r>
              <a:rPr lang="en-US" sz="2200">
                <a:solidFill>
                  <a:srgbClr val="262626"/>
                </a:solidFill>
                <a:latin typeface="Garamond"/>
                <a:ea typeface="Garamond"/>
              </a:rPr>
              <a:t>You must avoid contact with the creatures &amp; find the Tri-Force before you are infected.</a:t>
            </a:r>
            <a:endParaRPr/>
          </a:p>
          <a:p>
            <a:pPr>
              <a:lnSpc>
                <a:spcPct val="115000"/>
              </a:lnSpc>
              <a:buFont typeface="Garamond"/>
              <a:buChar char="•"/>
            </a:pP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262626"/>
                </a:solidFill>
                <a:latin typeface="Garamond"/>
                <a:ea typeface="Garamond"/>
              </a:rPr>
              <a:t>Implementation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5301360" y="3650040"/>
            <a:ext cx="1751400" cy="773640"/>
          </a:xfrm>
          <a:prstGeom prst="flowChartAlternateProcess">
            <a:avLst/>
          </a:prstGeom>
          <a:solidFill>
            <a:srgbClr val="dadada"/>
          </a:solidFill>
          <a:ln w="19080">
            <a:solidFill>
              <a:srgbClr val="212121"/>
            </a:solidFill>
            <a:round/>
          </a:ln>
        </p:spPr>
        <p:txBody>
          <a:bodyPr anchor="ctr" bIns="91440" tIns="9144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aramond"/>
                <a:ea typeface="Garamond"/>
              </a:rPr>
              <a:t>Main.cpp</a:t>
            </a:r>
            <a:endParaRPr/>
          </a:p>
        </p:txBody>
      </p:sp>
      <p:sp>
        <p:nvSpPr>
          <p:cNvPr id="131" name="CustomShape 3"/>
          <p:cNvSpPr/>
          <p:nvPr/>
        </p:nvSpPr>
        <p:spPr>
          <a:xfrm>
            <a:off x="7146720" y="2550240"/>
            <a:ext cx="1425600" cy="773640"/>
          </a:xfrm>
          <a:prstGeom prst="snip1Rect">
            <a:avLst>
              <a:gd fmla="val 16667" name="adj"/>
            </a:avLst>
          </a:prstGeom>
          <a:solidFill>
            <a:srgbClr val="dadada"/>
          </a:solidFill>
          <a:ln w="19080">
            <a:solidFill>
              <a:srgbClr val="212121"/>
            </a:solidFill>
            <a:round/>
          </a:ln>
        </p:spPr>
        <p:txBody>
          <a:bodyPr anchor="ctr" bIns="91440" tIns="9144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aramond"/>
                <a:ea typeface="Garamond"/>
              </a:rPr>
              <a:t>Room.h</a:t>
            </a:r>
            <a:endParaRPr/>
          </a:p>
        </p:txBody>
      </p:sp>
      <p:sp>
        <p:nvSpPr>
          <p:cNvPr id="132" name="CustomShape 4"/>
          <p:cNvSpPr/>
          <p:nvPr/>
        </p:nvSpPr>
        <p:spPr>
          <a:xfrm>
            <a:off x="3530880" y="4424040"/>
            <a:ext cx="1602360" cy="773640"/>
          </a:xfrm>
          <a:prstGeom prst="snip1Rect">
            <a:avLst>
              <a:gd fmla="val 16667" name="adj"/>
            </a:avLst>
          </a:prstGeom>
          <a:solidFill>
            <a:srgbClr val="dadada"/>
          </a:solidFill>
          <a:ln w="19080">
            <a:solidFill>
              <a:srgbClr val="212121"/>
            </a:solidFill>
            <a:round/>
          </a:ln>
        </p:spPr>
        <p:txBody>
          <a:bodyPr anchor="ctr" bIns="91440" tIns="9144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aramond"/>
                <a:ea typeface="Garamond"/>
              </a:rPr>
              <a:t>SOIL.h</a:t>
            </a:r>
            <a:endParaRPr/>
          </a:p>
        </p:txBody>
      </p:sp>
      <p:sp>
        <p:nvSpPr>
          <p:cNvPr id="133" name="CustomShape 5"/>
          <p:cNvSpPr/>
          <p:nvPr/>
        </p:nvSpPr>
        <p:spPr>
          <a:xfrm>
            <a:off x="7292520" y="4575960"/>
            <a:ext cx="1602360" cy="773640"/>
          </a:xfrm>
          <a:prstGeom prst="snip1Rect">
            <a:avLst>
              <a:gd fmla="val 16667" name="adj"/>
            </a:avLst>
          </a:prstGeom>
          <a:solidFill>
            <a:srgbClr val="dadada"/>
          </a:solidFill>
          <a:ln w="19080">
            <a:solidFill>
              <a:srgbClr val="212121"/>
            </a:solidFill>
            <a:round/>
          </a:ln>
        </p:spPr>
        <p:txBody>
          <a:bodyPr anchor="ctr" bIns="91440" tIns="9144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aramond"/>
                <a:ea typeface="Garamond"/>
              </a:rPr>
              <a:t>Collision.h</a:t>
            </a:r>
            <a:endParaRPr/>
          </a:p>
        </p:txBody>
      </p:sp>
      <p:sp>
        <p:nvSpPr>
          <p:cNvPr id="134" name="CustomShape 6"/>
          <p:cNvSpPr/>
          <p:nvPr/>
        </p:nvSpPr>
        <p:spPr>
          <a:xfrm>
            <a:off x="3585240" y="2679120"/>
            <a:ext cx="1602360" cy="773640"/>
          </a:xfrm>
          <a:prstGeom prst="snip1Rect">
            <a:avLst>
              <a:gd fmla="val 16667" name="adj"/>
            </a:avLst>
          </a:prstGeom>
          <a:solidFill>
            <a:srgbClr val="dadada"/>
          </a:solidFill>
          <a:ln w="19080">
            <a:solidFill>
              <a:srgbClr val="212121"/>
            </a:solidFill>
            <a:round/>
          </a:ln>
        </p:spPr>
        <p:txBody>
          <a:bodyPr anchor="ctr" bIns="91440" tIns="9144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aramond"/>
                <a:ea typeface="Garamond"/>
              </a:rPr>
              <a:t>Rectangle.h</a:t>
            </a:r>
            <a:endParaRPr/>
          </a:p>
        </p:txBody>
      </p:sp>
      <p:sp>
        <p:nvSpPr>
          <p:cNvPr id="135" name="CustomShape 7"/>
          <p:cNvSpPr/>
          <p:nvPr/>
        </p:nvSpPr>
        <p:spPr>
          <a:xfrm>
            <a:off x="1332720" y="3216960"/>
            <a:ext cx="1602360" cy="6516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dadada"/>
          </a:solidFill>
          <a:ln w="19080">
            <a:solidFill>
              <a:srgbClr val="212121"/>
            </a:solidFill>
            <a:round/>
          </a:ln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aramond"/>
                <a:ea typeface="Garamond"/>
              </a:rPr>
              <a:t>Enemies.h</a:t>
            </a:r>
            <a:endParaRPr/>
          </a:p>
        </p:txBody>
      </p:sp>
      <p:sp>
        <p:nvSpPr>
          <p:cNvPr id="136" name="CustomShape 8"/>
          <p:cNvSpPr/>
          <p:nvPr/>
        </p:nvSpPr>
        <p:spPr>
          <a:xfrm>
            <a:off x="1607760" y="2482560"/>
            <a:ext cx="1425600" cy="6516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dadada"/>
          </a:solidFill>
          <a:ln w="19080">
            <a:solidFill>
              <a:srgbClr val="212121"/>
            </a:solidFill>
            <a:round/>
          </a:ln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aramond"/>
                <a:ea typeface="Garamond"/>
              </a:rPr>
              <a:t>Player.h</a:t>
            </a:r>
            <a:endParaRPr/>
          </a:p>
        </p:txBody>
      </p:sp>
      <p:sp>
        <p:nvSpPr>
          <p:cNvPr id="137" name="CustomShape 9"/>
          <p:cNvSpPr/>
          <p:nvPr/>
        </p:nvSpPr>
        <p:spPr>
          <a:xfrm rot="10800000">
            <a:off x="5133600" y="3422160"/>
            <a:ext cx="298440" cy="230760"/>
          </a:xfrm>
          <a:prstGeom prst="straightConnector1">
            <a:avLst/>
          </a:prstGeom>
          <a:ln w="19080">
            <a:solidFill>
              <a:srgbClr val="212121"/>
            </a:solidFill>
            <a:round/>
          </a:ln>
        </p:spPr>
      </p:sp>
      <p:sp>
        <p:nvSpPr>
          <p:cNvPr id="138" name="CustomShape 10"/>
          <p:cNvSpPr/>
          <p:nvPr/>
        </p:nvSpPr>
        <p:spPr>
          <a:xfrm rot="10800000">
            <a:off x="3034080" y="2808720"/>
            <a:ext cx="551160" cy="257400"/>
          </a:xfrm>
          <a:prstGeom prst="straightConnector1">
            <a:avLst/>
          </a:prstGeom>
          <a:ln w="19080">
            <a:solidFill>
              <a:srgbClr val="212121"/>
            </a:solidFill>
            <a:round/>
          </a:ln>
        </p:spPr>
      </p:sp>
      <p:sp>
        <p:nvSpPr>
          <p:cNvPr id="139" name="CustomShape 11"/>
          <p:cNvSpPr/>
          <p:nvPr/>
        </p:nvSpPr>
        <p:spPr>
          <a:xfrm flipH="1">
            <a:off x="2935440" y="3066120"/>
            <a:ext cx="649440" cy="476640"/>
          </a:xfrm>
          <a:prstGeom prst="straightConnector1">
            <a:avLst/>
          </a:prstGeom>
          <a:ln w="19080">
            <a:solidFill>
              <a:srgbClr val="212121"/>
            </a:solidFill>
            <a:round/>
          </a:ln>
        </p:spPr>
      </p:sp>
      <p:sp>
        <p:nvSpPr>
          <p:cNvPr id="140" name="CustomShape 12"/>
          <p:cNvSpPr/>
          <p:nvPr/>
        </p:nvSpPr>
        <p:spPr>
          <a:xfrm flipH="1">
            <a:off x="5092560" y="4304880"/>
            <a:ext cx="208080" cy="203400"/>
          </a:xfrm>
          <a:prstGeom prst="straightConnector1">
            <a:avLst/>
          </a:prstGeom>
          <a:ln w="19080">
            <a:solidFill>
              <a:srgbClr val="212121"/>
            </a:solidFill>
            <a:round/>
          </a:ln>
        </p:spPr>
      </p:sp>
      <p:sp>
        <p:nvSpPr>
          <p:cNvPr id="141" name="CustomShape 13"/>
          <p:cNvSpPr/>
          <p:nvPr/>
        </p:nvSpPr>
        <p:spPr>
          <a:xfrm>
            <a:off x="7021080" y="4372920"/>
            <a:ext cx="298080" cy="216720"/>
          </a:xfrm>
          <a:prstGeom prst="straightConnector1">
            <a:avLst/>
          </a:prstGeom>
          <a:ln w="19080">
            <a:solidFill>
              <a:srgbClr val="212121"/>
            </a:solidFill>
            <a:round/>
          </a:ln>
        </p:spPr>
      </p:sp>
      <p:sp>
        <p:nvSpPr>
          <p:cNvPr id="142" name="CustomShape 14"/>
          <p:cNvSpPr/>
          <p:nvPr/>
        </p:nvSpPr>
        <p:spPr>
          <a:xfrm flipH="1" rot="10800000">
            <a:off x="6966720" y="3324600"/>
            <a:ext cx="892800" cy="325440"/>
          </a:xfrm>
          <a:prstGeom prst="straightConnector1">
            <a:avLst/>
          </a:prstGeom>
          <a:ln w="19080">
            <a:solidFill>
              <a:srgbClr val="212121"/>
            </a:solidFill>
            <a:round/>
          </a:ln>
        </p:spPr>
      </p:sp>
      <p:sp>
        <p:nvSpPr>
          <p:cNvPr id="143" name="CustomShape 15"/>
          <p:cNvSpPr/>
          <p:nvPr/>
        </p:nvSpPr>
        <p:spPr>
          <a:xfrm>
            <a:off x="8704800" y="3150720"/>
            <a:ext cx="2790000" cy="773640"/>
          </a:xfrm>
          <a:prstGeom prst="snip1Rect">
            <a:avLst>
              <a:gd fmla="val 16667" name="adj"/>
            </a:avLst>
          </a:prstGeom>
          <a:solidFill>
            <a:srgbClr val="dadada"/>
          </a:solidFill>
          <a:ln w="19080">
            <a:solidFill>
              <a:srgbClr val="212121"/>
            </a:solidFill>
            <a:round/>
          </a:ln>
        </p:spPr>
        <p:txBody>
          <a:bodyPr anchor="ctr" bIns="91440" tIns="9144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aramond"/>
                <a:ea typeface="Garamond"/>
              </a:rPr>
              <a:t>GenerateDungeon.h</a:t>
            </a:r>
            <a:endParaRPr/>
          </a:p>
        </p:txBody>
      </p:sp>
      <p:sp>
        <p:nvSpPr>
          <p:cNvPr id="144" name="CustomShape 16"/>
          <p:cNvSpPr/>
          <p:nvPr/>
        </p:nvSpPr>
        <p:spPr>
          <a:xfrm rot="10800000">
            <a:off x="7859880" y="3324600"/>
            <a:ext cx="844920" cy="213120"/>
          </a:xfrm>
          <a:prstGeom prst="straightConnector1">
            <a:avLst/>
          </a:prstGeom>
          <a:ln w="19080">
            <a:solidFill>
              <a:srgbClr val="212121"/>
            </a:solidFill>
            <a:round/>
          </a:ln>
        </p:spPr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Programs &amp; Libraries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200000"/>
              </a:lnSpc>
              <a:buFont typeface="Garamond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FreeGLUT - OpenGL Utility Toolkit</a:t>
            </a:r>
            <a:endParaRPr/>
          </a:p>
          <a:p>
            <a:pPr>
              <a:lnSpc>
                <a:spcPct val="200000"/>
              </a:lnSpc>
              <a:buFont typeface="Garamond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SOIL -(Simple OpenGL Image Library) load textures</a:t>
            </a:r>
            <a:endParaRPr/>
          </a:p>
          <a:p>
            <a:pPr>
              <a:lnSpc>
                <a:spcPct val="200000"/>
              </a:lnSpc>
              <a:buFont typeface="Garamond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Gedit  - Text editor to write the code</a:t>
            </a:r>
            <a:endParaRPr/>
          </a:p>
          <a:p>
            <a:pPr>
              <a:lnSpc>
                <a:spcPct val="200000"/>
              </a:lnSpc>
              <a:buFont typeface="Garamond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C++ - The Language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Dungeon Floor Generation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1645920" y="3108960"/>
            <a:ext cx="9144360" cy="33184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Font typeface="Garamond"/>
              <a:buChar char="•"/>
            </a:pPr>
            <a:r>
              <a:rPr lang="en-US" sz="2300">
                <a:solidFill>
                  <a:srgbClr val="000000"/>
                </a:solidFill>
                <a:latin typeface="Garamond"/>
                <a:ea typeface="Garamond"/>
              </a:rPr>
              <a:t>Grid size and number of min/max rooms specified.</a:t>
            </a:r>
            <a:endParaRPr/>
          </a:p>
          <a:p>
            <a:pPr>
              <a:lnSpc>
                <a:spcPct val="100000"/>
              </a:lnSpc>
              <a:buFont typeface="Garamond"/>
              <a:buChar char="•"/>
            </a:pPr>
            <a:r>
              <a:rPr lang="en-US" sz="2300">
                <a:solidFill>
                  <a:srgbClr val="000000"/>
                </a:solidFill>
                <a:latin typeface="Garamond"/>
                <a:ea typeface="Garamond"/>
              </a:rPr>
              <a:t>Creates a 2D grid vector to store Room objects.</a:t>
            </a:r>
            <a:endParaRPr/>
          </a:p>
          <a:p>
            <a:pPr>
              <a:lnSpc>
                <a:spcPct val="100000"/>
              </a:lnSpc>
              <a:buFont typeface="Garamond"/>
              <a:buChar char="•"/>
            </a:pPr>
            <a:r>
              <a:rPr lang="en-US" sz="2300">
                <a:solidFill>
                  <a:srgbClr val="000000"/>
                </a:solidFill>
                <a:latin typeface="Garamond"/>
                <a:ea typeface="Garamond"/>
              </a:rPr>
              <a:t>Places a Room at the center of the grid as a starting point.</a:t>
            </a:r>
            <a:endParaRPr/>
          </a:p>
          <a:p>
            <a:pPr>
              <a:lnSpc>
                <a:spcPct val="100000"/>
              </a:lnSpc>
              <a:buFont typeface="Garamond"/>
              <a:buChar char="•"/>
            </a:pPr>
            <a:r>
              <a:rPr lang="en-US" sz="2300">
                <a:solidFill>
                  <a:srgbClr val="000000"/>
                </a:solidFill>
                <a:latin typeface="Garamond"/>
                <a:ea typeface="Garamond"/>
              </a:rPr>
              <a:t>Randomly select an existing room then randomly choose an open position next to it to place a new Room.</a:t>
            </a:r>
            <a:endParaRPr/>
          </a:p>
          <a:p>
            <a:pPr>
              <a:lnSpc>
                <a:spcPct val="100000"/>
              </a:lnSpc>
              <a:buFont typeface="Garamond"/>
              <a:buChar char="•"/>
            </a:pPr>
            <a:r>
              <a:rPr lang="en-US" sz="2300">
                <a:solidFill>
                  <a:srgbClr val="000000"/>
                </a:solidFill>
                <a:latin typeface="Garamond"/>
                <a:ea typeface="Garamond"/>
              </a:rPr>
              <a:t>Continue until Room limit reached.</a:t>
            </a:r>
            <a:endParaRPr/>
          </a:p>
        </p:txBody>
      </p:sp>
      <p:sp>
        <p:nvSpPr>
          <p:cNvPr id="149" name="CustomShape 3"/>
          <p:cNvSpPr/>
          <p:nvPr/>
        </p:nvSpPr>
        <p:spPr>
          <a:xfrm>
            <a:off x="820800" y="2436120"/>
            <a:ext cx="3659760" cy="656640"/>
          </a:xfrm>
          <a:prstGeom prst="snip1Rect">
            <a:avLst>
              <a:gd fmla="val 16667" name="adj"/>
            </a:avLst>
          </a:prstGeom>
          <a:solidFill>
            <a:srgbClr val="dadada"/>
          </a:solidFill>
          <a:ln w="19080">
            <a:solidFill>
              <a:srgbClr val="212121"/>
            </a:solidFill>
            <a:round/>
          </a:ln>
        </p:spPr>
        <p:txBody>
          <a:bodyPr anchor="ctr" bIns="91440" tIns="9144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aramond"/>
                <a:ea typeface="Garamond"/>
              </a:rPr>
              <a:t>GenerateDungeon.h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Rooms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3897360" y="2557080"/>
            <a:ext cx="6998760" cy="33184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>
                <a:solidFill>
                  <a:srgbClr val="000000"/>
                </a:solidFill>
                <a:latin typeface="Garamond"/>
                <a:ea typeface="Garamond"/>
              </a:rPr>
              <a:t> </a:t>
            </a:r>
            <a:r>
              <a:rPr lang="en-US" sz="3000">
                <a:solidFill>
                  <a:srgbClr val="000000"/>
                </a:solidFill>
                <a:latin typeface="Garamond"/>
                <a:ea typeface="Garamond"/>
              </a:rPr>
              <a:t>Contains :</a:t>
            </a:r>
            <a:endParaRPr/>
          </a:p>
          <a:p>
            <a:pPr>
              <a:lnSpc>
                <a:spcPct val="100000"/>
              </a:lnSpc>
              <a:buFont typeface="Garamond"/>
              <a:buChar char="•"/>
            </a:pPr>
            <a:r>
              <a:rPr lang="en-US" sz="3000">
                <a:solidFill>
                  <a:srgbClr val="000000"/>
                </a:solidFill>
                <a:latin typeface="Garamond"/>
                <a:ea typeface="Garamond"/>
              </a:rPr>
              <a:t>Dungeon coordinates</a:t>
            </a:r>
            <a:endParaRPr/>
          </a:p>
          <a:p>
            <a:pPr>
              <a:lnSpc>
                <a:spcPct val="100000"/>
              </a:lnSpc>
              <a:buFont typeface="Garamond"/>
              <a:buChar char="•"/>
            </a:pPr>
            <a:r>
              <a:rPr lang="en-US" sz="3000">
                <a:solidFill>
                  <a:srgbClr val="000000"/>
                </a:solidFill>
                <a:latin typeface="Garamond"/>
                <a:ea typeface="Garamond"/>
              </a:rPr>
              <a:t>Enemies</a:t>
            </a:r>
            <a:endParaRPr/>
          </a:p>
          <a:p>
            <a:pPr>
              <a:lnSpc>
                <a:spcPct val="100000"/>
              </a:lnSpc>
              <a:buFont typeface="Garamond"/>
              <a:buChar char="•"/>
            </a:pPr>
            <a:r>
              <a:rPr lang="en-US" sz="3000">
                <a:solidFill>
                  <a:srgbClr val="000000"/>
                </a:solidFill>
                <a:latin typeface="Garamond"/>
                <a:ea typeface="Garamond"/>
              </a:rPr>
              <a:t>Doors</a:t>
            </a:r>
            <a:endParaRPr/>
          </a:p>
          <a:p>
            <a:pPr>
              <a:lnSpc>
                <a:spcPct val="100000"/>
              </a:lnSpc>
              <a:buFont typeface="Garamond"/>
              <a:buChar char="•"/>
            </a:pPr>
            <a:r>
              <a:rPr lang="en-US" sz="3000">
                <a:solidFill>
                  <a:srgbClr val="000000"/>
                </a:solidFill>
                <a:latin typeface="Garamond"/>
                <a:ea typeface="Garamond"/>
              </a:rPr>
              <a:t>Triforce (Can only be one)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2" name="CustomShape 3"/>
          <p:cNvSpPr/>
          <p:nvPr/>
        </p:nvSpPr>
        <p:spPr>
          <a:xfrm>
            <a:off x="1539720" y="2685960"/>
            <a:ext cx="1425600" cy="773640"/>
          </a:xfrm>
          <a:prstGeom prst="snip1Rect">
            <a:avLst>
              <a:gd fmla="val 16667" name="adj"/>
            </a:avLst>
          </a:prstGeom>
          <a:solidFill>
            <a:srgbClr val="dadada"/>
          </a:solidFill>
          <a:ln w="19080">
            <a:solidFill>
              <a:srgbClr val="212121"/>
            </a:solidFill>
            <a:round/>
          </a:ln>
        </p:spPr>
        <p:txBody>
          <a:bodyPr anchor="ctr" bIns="91440" tIns="9144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aramond"/>
                <a:ea typeface="Garamond"/>
              </a:rPr>
              <a:t>Room.h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Rectangles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1505880" y="2557080"/>
            <a:ext cx="1751400" cy="773640"/>
          </a:xfrm>
          <a:prstGeom prst="snip1Rect">
            <a:avLst>
              <a:gd fmla="val 16667" name="adj"/>
            </a:avLst>
          </a:prstGeom>
          <a:solidFill>
            <a:srgbClr val="dadada"/>
          </a:solidFill>
          <a:ln w="19080">
            <a:solidFill>
              <a:srgbClr val="212121"/>
            </a:solidFill>
            <a:round/>
          </a:ln>
        </p:spPr>
        <p:txBody>
          <a:bodyPr anchor="ctr" bIns="91440" tIns="9144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aramond"/>
                <a:ea typeface="Garamond"/>
              </a:rPr>
              <a:t>Rectangles.h</a:t>
            </a:r>
            <a:endParaRPr/>
          </a:p>
        </p:txBody>
      </p:sp>
      <p:sp>
        <p:nvSpPr>
          <p:cNvPr id="155" name="CustomShape 3"/>
          <p:cNvSpPr/>
          <p:nvPr/>
        </p:nvSpPr>
        <p:spPr>
          <a:xfrm>
            <a:off x="9769680" y="5490360"/>
            <a:ext cx="1751400" cy="6516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dadada"/>
          </a:solidFill>
          <a:ln w="19080">
            <a:solidFill>
              <a:srgbClr val="212121"/>
            </a:solidFill>
            <a:round/>
          </a:ln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aramond"/>
                <a:ea typeface="Garamond"/>
              </a:rPr>
              <a:t>Enemies.h</a:t>
            </a:r>
            <a:endParaRPr/>
          </a:p>
        </p:txBody>
      </p:sp>
      <p:sp>
        <p:nvSpPr>
          <p:cNvPr id="156" name="CustomShape 4"/>
          <p:cNvSpPr/>
          <p:nvPr/>
        </p:nvSpPr>
        <p:spPr>
          <a:xfrm>
            <a:off x="7623720" y="5490360"/>
            <a:ext cx="1751400" cy="6516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dadada"/>
          </a:solidFill>
          <a:ln w="19080">
            <a:solidFill>
              <a:srgbClr val="212121"/>
            </a:solidFill>
            <a:round/>
          </a:ln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aramond"/>
                <a:ea typeface="Garamond"/>
              </a:rPr>
              <a:t>Player.h</a:t>
            </a:r>
            <a:endParaRPr/>
          </a:p>
        </p:txBody>
      </p:sp>
      <p:sp>
        <p:nvSpPr>
          <p:cNvPr id="157" name="CustomShape 5"/>
          <p:cNvSpPr/>
          <p:nvPr/>
        </p:nvSpPr>
        <p:spPr>
          <a:xfrm>
            <a:off x="5294520" y="3693960"/>
            <a:ext cx="1602360" cy="1642680"/>
          </a:xfrm>
          <a:prstGeom prst="rect">
            <a:avLst/>
          </a:prstGeom>
        </p:spPr>
      </p:sp>
      <p:sp>
        <p:nvSpPr>
          <p:cNvPr id="158" name="CustomShape 6"/>
          <p:cNvSpPr/>
          <p:nvPr/>
        </p:nvSpPr>
        <p:spPr>
          <a:xfrm>
            <a:off x="3544560" y="2556720"/>
            <a:ext cx="6436800" cy="277956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Font typeface="Garamond"/>
              <a:buChar char="●"/>
            </a:pPr>
            <a:r>
              <a:rPr lang="en-US" sz="3000">
                <a:solidFill>
                  <a:srgbClr val="000000"/>
                </a:solidFill>
                <a:latin typeface="Garamond"/>
                <a:ea typeface="Garamond"/>
              </a:rPr>
              <a:t>Dictates boundaries for objects in the game</a:t>
            </a:r>
            <a:endParaRPr/>
          </a:p>
          <a:p>
            <a:pPr>
              <a:lnSpc>
                <a:spcPct val="100000"/>
              </a:lnSpc>
              <a:buFont typeface="Garamond"/>
              <a:buChar char="●"/>
            </a:pPr>
            <a:r>
              <a:rPr lang="en-US" sz="3000">
                <a:solidFill>
                  <a:srgbClr val="000000"/>
                </a:solidFill>
                <a:latin typeface="Garamond"/>
                <a:ea typeface="Garamond"/>
              </a:rPr>
              <a:t>Holds data for the position, width, height, &amp; texture</a:t>
            </a:r>
            <a:endParaRPr/>
          </a:p>
          <a:p>
            <a:pPr>
              <a:lnSpc>
                <a:spcPct val="100000"/>
              </a:lnSpc>
              <a:buFont typeface="Garamond"/>
              <a:buChar char="●"/>
            </a:pPr>
            <a:r>
              <a:rPr lang="en-US" sz="3000">
                <a:solidFill>
                  <a:srgbClr val="000000"/>
                </a:solidFill>
                <a:latin typeface="Garamond"/>
                <a:ea typeface="Garamond"/>
              </a:rPr>
              <a:t>Draw function puts textures onto the screen. </a:t>
            </a:r>
            <a:endParaRPr/>
          </a:p>
        </p:txBody>
      </p:sp>
      <p:sp>
        <p:nvSpPr>
          <p:cNvPr id="159" name="CustomShape 7"/>
          <p:cNvSpPr/>
          <p:nvPr/>
        </p:nvSpPr>
        <p:spPr>
          <a:xfrm>
            <a:off x="5710680" y="5490360"/>
            <a:ext cx="1518840" cy="65160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aramond"/>
                <a:ea typeface="Garamond"/>
              </a:rPr>
              <a:t>Parent of: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Player</a:t>
            </a:r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3191400" y="2557080"/>
            <a:ext cx="7704720" cy="33184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Font typeface="Garamond"/>
              <a:buChar char="•"/>
            </a:pPr>
            <a:r>
              <a:rPr lang="en-US" sz="2500">
                <a:solidFill>
                  <a:srgbClr val="000000"/>
                </a:solidFill>
                <a:latin typeface="Garamond"/>
                <a:ea typeface="Garamond"/>
              </a:rPr>
              <a:t>Child of Rectangles</a:t>
            </a:r>
            <a:endParaRPr/>
          </a:p>
          <a:p>
            <a:pPr>
              <a:lnSpc>
                <a:spcPct val="100000"/>
              </a:lnSpc>
              <a:buFont typeface="Garamond"/>
              <a:buChar char="•"/>
            </a:pPr>
            <a:r>
              <a:rPr lang="en-US" sz="2500">
                <a:solidFill>
                  <a:srgbClr val="000000"/>
                </a:solidFill>
                <a:latin typeface="Garamond"/>
                <a:ea typeface="Garamond"/>
              </a:rPr>
              <a:t>One image file with many sprites (spritesheet)</a:t>
            </a:r>
            <a:endParaRPr/>
          </a:p>
          <a:p>
            <a:pPr>
              <a:lnSpc>
                <a:spcPct val="100000"/>
              </a:lnSpc>
              <a:buFont typeface="Garamond"/>
              <a:buChar char="•"/>
            </a:pPr>
            <a:r>
              <a:rPr lang="en-US" sz="2500">
                <a:solidFill>
                  <a:srgbClr val="000000"/>
                </a:solidFill>
                <a:latin typeface="Garamond"/>
                <a:ea typeface="Garamond"/>
              </a:rPr>
              <a:t>Movement of player determines the view window of the sprite sheet.</a:t>
            </a:r>
            <a:endParaRPr/>
          </a:p>
          <a:p>
            <a:pPr>
              <a:lnSpc>
                <a:spcPct val="100000"/>
              </a:lnSpc>
              <a:buFont typeface="Garamond"/>
              <a:buChar char="•"/>
            </a:pPr>
            <a:r>
              <a:rPr lang="en-US" sz="2500">
                <a:solidFill>
                  <a:srgbClr val="000000"/>
                </a:solidFill>
                <a:latin typeface="Garamond"/>
                <a:ea typeface="Garamond"/>
              </a:rPr>
              <a:t>Player movement determined by key presses which change his velocity.</a:t>
            </a:r>
            <a:endParaRPr/>
          </a:p>
        </p:txBody>
      </p:sp>
      <p:sp>
        <p:nvSpPr>
          <p:cNvPr id="162" name="CustomShape 3"/>
          <p:cNvSpPr/>
          <p:nvPr/>
        </p:nvSpPr>
        <p:spPr>
          <a:xfrm>
            <a:off x="1295280" y="2557080"/>
            <a:ext cx="1751400" cy="6516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dadada"/>
          </a:solidFill>
          <a:ln w="19080">
            <a:solidFill>
              <a:srgbClr val="212121"/>
            </a:solidFill>
            <a:round/>
          </a:ln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aramond"/>
                <a:ea typeface="Garamond"/>
              </a:rPr>
              <a:t>Player.h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Enemies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3047040" y="2417400"/>
            <a:ext cx="8193600" cy="369360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Font typeface="Garamond"/>
              <a:buChar char="•"/>
            </a:pPr>
            <a:r>
              <a:rPr lang="en-US" sz="2400">
                <a:solidFill>
                  <a:srgbClr val="000000"/>
                </a:solidFill>
                <a:latin typeface="Garamond"/>
                <a:ea typeface="Garamond"/>
              </a:rPr>
              <a:t>Child of Rectangles</a:t>
            </a:r>
            <a:endParaRPr/>
          </a:p>
          <a:p>
            <a:pPr>
              <a:lnSpc>
                <a:spcPct val="100000"/>
              </a:lnSpc>
              <a:buFont typeface="Garamond"/>
              <a:buChar char="•"/>
            </a:pPr>
            <a:r>
              <a:rPr lang="en-US" sz="2400">
                <a:solidFill>
                  <a:srgbClr val="000000"/>
                </a:solidFill>
                <a:latin typeface="Garamond"/>
                <a:ea typeface="Garamond"/>
              </a:rPr>
              <a:t>Vector of Enemies are stored in a room object </a:t>
            </a:r>
            <a:endParaRPr/>
          </a:p>
          <a:p>
            <a:pPr>
              <a:lnSpc>
                <a:spcPct val="100000"/>
              </a:lnSpc>
              <a:buFont typeface="Garamond"/>
              <a:buChar char="•"/>
            </a:pPr>
            <a:r>
              <a:rPr lang="en-US" sz="2400">
                <a:solidFill>
                  <a:srgbClr val="000000"/>
                </a:solidFill>
                <a:latin typeface="Garamond"/>
                <a:ea typeface="Garamond"/>
              </a:rPr>
              <a:t>Rooms randomly makes 0-5 enemies and decides which texture each uses upon generating the dungeon floor.</a:t>
            </a:r>
            <a:endParaRPr/>
          </a:p>
          <a:p>
            <a:pPr>
              <a:lnSpc>
                <a:spcPct val="100000"/>
              </a:lnSpc>
              <a:buFont typeface="Garamond"/>
              <a:buChar char="•"/>
            </a:pPr>
            <a:r>
              <a:rPr lang="en-US" sz="2400">
                <a:solidFill>
                  <a:srgbClr val="000000"/>
                </a:solidFill>
                <a:latin typeface="Garamond"/>
                <a:ea typeface="Garamond"/>
              </a:rPr>
              <a:t>Has a random countdown that changes enemy speed and direction</a:t>
            </a:r>
            <a:endParaRPr/>
          </a:p>
          <a:p>
            <a:pPr>
              <a:lnSpc>
                <a:spcPct val="100000"/>
              </a:lnSpc>
              <a:buFont typeface="Garamond"/>
              <a:buChar char="•"/>
            </a:pPr>
            <a:r>
              <a:rPr lang="en-US" sz="2400">
                <a:solidFill>
                  <a:srgbClr val="000000"/>
                </a:solidFill>
                <a:latin typeface="Garamond"/>
                <a:ea typeface="Garamond"/>
              </a:rPr>
              <a:t>All enemy sprites are in one image file</a:t>
            </a:r>
            <a:endParaRPr/>
          </a:p>
        </p:txBody>
      </p:sp>
      <p:sp>
        <p:nvSpPr>
          <p:cNvPr id="165" name="CustomShape 3"/>
          <p:cNvSpPr/>
          <p:nvPr/>
        </p:nvSpPr>
        <p:spPr>
          <a:xfrm>
            <a:off x="1295280" y="2570400"/>
            <a:ext cx="1751400" cy="6516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dadada"/>
          </a:solidFill>
          <a:ln w="19080">
            <a:solidFill>
              <a:srgbClr val="212121"/>
            </a:solidFill>
            <a:round/>
          </a:ln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aramond"/>
                <a:ea typeface="Garamond"/>
              </a:rPr>
              <a:t>Enemies.h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