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70" r:id="rId6"/>
    <p:sldId id="271" r:id="rId7"/>
    <p:sldId id="259" r:id="rId8"/>
    <p:sldId id="260" r:id="rId9"/>
    <p:sldId id="272" r:id="rId10"/>
    <p:sldId id="273" r:id="rId11"/>
    <p:sldId id="274" r:id="rId12"/>
    <p:sldId id="275" r:id="rId13"/>
    <p:sldId id="261" r:id="rId14"/>
    <p:sldId id="262" r:id="rId15"/>
    <p:sldId id="263" r:id="rId16"/>
    <p:sldId id="276" r:id="rId17"/>
    <p:sldId id="264" r:id="rId18"/>
    <p:sldId id="265" r:id="rId19"/>
    <p:sldId id="279" r:id="rId20"/>
    <p:sldId id="278" r:id="rId21"/>
    <p:sldId id="266" r:id="rId22"/>
    <p:sldId id="283" r:id="rId23"/>
    <p:sldId id="267" r:id="rId24"/>
    <p:sldId id="269" r:id="rId25"/>
    <p:sldId id="2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3A38-6435-9442-A310-D3B35A13993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uncgen2019.buschlab.org/downloads/command-line/myc-targets.tsv" TargetMode="External"/><Relationship Id="rId2" Type="http://schemas.openxmlformats.org/officeDocument/2006/relationships/hyperlink" Target="https://funcgen2019.buschlab.org/downloads/command-line/example.t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orflab.ucdavis.edu/bootcamp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Line for Data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507"/>
          </a:xfrm>
        </p:spPr>
        <p:txBody>
          <a:bodyPr>
            <a:normAutofit fontScale="92500"/>
          </a:bodyPr>
          <a:lstStyle/>
          <a:p>
            <a:r>
              <a:rPr lang="en-US" dirty="0"/>
              <a:t>Can format column data tidily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column -t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-t is short for “table”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6AD72-30E5-0844-BA74-DFF7EE48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3567069"/>
            <a:ext cx="7556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2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77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truncate data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| head -10 | column -t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Gives top 10 lines of output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Change the number to get a different number of 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98E0A-AF77-1346-B807-B4DC8422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3703391"/>
            <a:ext cx="6223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6403"/>
          </a:xfrm>
        </p:spPr>
        <p:txBody>
          <a:bodyPr>
            <a:normAutofit fontScale="92500"/>
          </a:bodyPr>
          <a:lstStyle/>
          <a:p>
            <a:r>
              <a:rPr lang="en-US" dirty="0"/>
              <a:t>Can also truncate data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| tail -10 | column -t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Gives last 10 lines of output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Change the number to get a different number of lines</a:t>
            </a: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CEF60-71D9-6F4E-A6CD-4DCF8FCD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3742028"/>
            <a:ext cx="71247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28794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AWK is a powerful command line tool used for text processing</a:t>
            </a:r>
          </a:p>
          <a:p>
            <a:r>
              <a:rPr lang="en-US" dirty="0"/>
              <a:t>Can filter based on a specific column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(get up genes)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(get genes on chromosome 2)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-F"\t" </a:t>
            </a:r>
            <a:r>
              <a:rPr lang="en-US" dirty="0">
                <a:ea typeface="Courier New" charset="0"/>
                <a:cs typeface="Courier New" charset="0"/>
              </a:rPr>
              <a:t>tells AWK that the file is delimited with tabs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$4 is the 4</a:t>
            </a:r>
            <a:r>
              <a:rPr lang="en-US" baseline="30000" dirty="0">
                <a:ea typeface="Courier New" charset="0"/>
                <a:cs typeface="Courier New" charset="0"/>
              </a:rPr>
              <a:t>th</a:t>
            </a:r>
            <a:r>
              <a:rPr lang="en-US" dirty="0">
                <a:ea typeface="Courier New" charset="0"/>
                <a:cs typeface="Courier New" charset="0"/>
              </a:rPr>
              <a:t> column; == checks for equality (whereas = indicates assignment)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EF46C-CE25-9646-B470-896BA8E51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373363"/>
            <a:ext cx="11353800" cy="21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2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on multiple columns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3433"/>
          </a:xfrm>
        </p:spPr>
        <p:txBody>
          <a:bodyPr/>
          <a:lstStyle/>
          <a:p>
            <a:r>
              <a:rPr lang="en-US" dirty="0"/>
              <a:t>Could just pipe two AWK commands together:</a:t>
            </a:r>
            <a:br>
              <a:rPr lang="en-US" dirty="0"/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'$5 == "2"' | more</a:t>
            </a:r>
          </a:p>
          <a:p>
            <a:r>
              <a:rPr lang="en-US" dirty="0"/>
              <a:t>But can combine terms with &amp;&amp;:</a:t>
            </a:r>
            <a:br>
              <a:rPr lang="en-US" dirty="0"/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 &amp;&amp; 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577AE-C69D-024B-8948-88C15D61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493995"/>
            <a:ext cx="11353800" cy="19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AWK and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991"/>
          </a:xfrm>
        </p:spPr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-f1-3,10 | column -t | 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AA548-37AB-774B-BC04-3935BC8E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3262022"/>
            <a:ext cx="7124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-f1,10,3 | column -t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Note that name column is 3</a:t>
            </a:r>
            <a:r>
              <a:rPr lang="en-US" baseline="30000" dirty="0">
                <a:ea typeface="Courier New" charset="0"/>
                <a:cs typeface="Courier New" charset="0"/>
              </a:rPr>
              <a:t>rd</a:t>
            </a:r>
            <a:r>
              <a:rPr lang="en-US" dirty="0">
                <a:ea typeface="Courier New" charset="0"/>
                <a:cs typeface="Courier New" charset="0"/>
              </a:rPr>
              <a:t>, not 2</a:t>
            </a:r>
            <a:r>
              <a:rPr lang="en-US" baseline="30000" dirty="0">
                <a:ea typeface="Courier New" charset="0"/>
                <a:cs typeface="Courier New" charset="0"/>
              </a:rPr>
              <a:t>nd</a:t>
            </a:r>
            <a:r>
              <a:rPr lang="en-US" dirty="0">
                <a:ea typeface="Courier New" charset="0"/>
                <a:cs typeface="Courier New" charset="0"/>
              </a:rPr>
              <a:t>, as requested - can’t reorder columns with cut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59AAF-4966-3C48-8B26-E68FE2EC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3686175"/>
            <a:ext cx="51562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9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cut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924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 { print $1 "\t" $10 "\t" $2 "\t" $3 "\t" $4 }'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column -t | more </a:t>
            </a:r>
            <a:br>
              <a:rPr lang="en-US" dirty="0"/>
            </a:br>
            <a:r>
              <a:rPr lang="en-US" dirty="0"/>
              <a:t>(can change order of columns, but can’t do ranges)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"\t"</a:t>
            </a:r>
            <a:r>
              <a:rPr lang="en-US" dirty="0"/>
              <a:t> indicates a tab should be printed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B3B4A-7960-9C44-81E3-AAEBE4E4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3544865"/>
            <a:ext cx="9055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Reorder data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sort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sort -g -k4 | more</a:t>
            </a:r>
          </a:p>
          <a:p>
            <a:r>
              <a:rPr lang="en-US" dirty="0"/>
              <a:t>-g means sort numerically</a:t>
            </a:r>
          </a:p>
          <a:p>
            <a:r>
              <a:rPr lang="en-US" dirty="0"/>
              <a:t>-k4 means sort by the 4</a:t>
            </a:r>
            <a:r>
              <a:rPr lang="en-US" baseline="30000" dirty="0"/>
              <a:t>th</a:t>
            </a:r>
            <a:r>
              <a:rPr lang="en-US" dirty="0"/>
              <a:t> column (log</a:t>
            </a:r>
            <a:r>
              <a:rPr lang="en-US" baseline="-25000" dirty="0"/>
              <a:t>2</a:t>
            </a:r>
            <a:r>
              <a:rPr lang="en-US" dirty="0"/>
              <a:t> fold change)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2926D5-5A5B-C846-AEDC-4A2EA423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892745"/>
            <a:ext cx="9245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7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sort -r -g -k4 | more</a:t>
            </a:r>
          </a:p>
          <a:p>
            <a:r>
              <a:rPr lang="en-US" dirty="0"/>
              <a:t>-r means reverse the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4370B-FC68-F949-B6F7-2958236C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3757808"/>
            <a:ext cx="100711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Excel?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1350"/>
          </a:xfrm>
        </p:spPr>
        <p:txBody>
          <a:bodyPr/>
          <a:lstStyle/>
          <a:p>
            <a:r>
              <a:rPr lang="en-US" dirty="0"/>
              <a:t>You can, but command line is quicker, more flexible and reproducible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A3622-0231-AA4A-8FC4-C33A5369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7" y="3210742"/>
            <a:ext cx="11445025" cy="31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9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/>
          <a:lstStyle/>
          <a:p>
            <a:r>
              <a:rPr lang="en-US" dirty="0"/>
              <a:t>Extract data by search term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ENSDARG00000068567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shh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BA4C9-6E7F-404C-BFC0-19B0E284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11" y="4240685"/>
            <a:ext cx="11230377" cy="8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2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Extract using list of search terms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-f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myc-targets.tsv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-f is short for “file”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94B85-B03F-3046-982B-A6430CEE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966364"/>
            <a:ext cx="11353800" cy="19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5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86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Exclude lines that match a search term</a:t>
            </a:r>
          </a:p>
          <a:p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grep -v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protein_coding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example.tsv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grep -v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GeneID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example.tsv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-v is short for “</a:t>
            </a:r>
            <a:r>
              <a:rPr lang="en-US" dirty="0" err="1">
                <a:ea typeface="Courier New" charset="0"/>
                <a:cs typeface="Courier New" charset="0"/>
              </a:rPr>
              <a:t>in</a:t>
            </a:r>
            <a:r>
              <a:rPr lang="en-US" b="1" dirty="0" err="1">
                <a:ea typeface="Courier New" charset="0"/>
                <a:cs typeface="Courier New" charset="0"/>
              </a:rPr>
              <a:t>V</a:t>
            </a:r>
            <a:r>
              <a:rPr lang="en-US" dirty="0" err="1">
                <a:ea typeface="Courier New" charset="0"/>
                <a:cs typeface="Courier New" charset="0"/>
              </a:rPr>
              <a:t>ert</a:t>
            </a:r>
            <a:r>
              <a:rPr lang="en-US" dirty="0">
                <a:ea typeface="Courier New" charset="0"/>
                <a:cs typeface="Courier New" charset="0"/>
              </a:rPr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99804-AC0A-744E-8D6D-C3445FB7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0" y="3850732"/>
            <a:ext cx="10985679" cy="19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5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849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/>
              <a:t> stands for ”word count”</a:t>
            </a:r>
          </a:p>
          <a:p>
            <a:r>
              <a:rPr lang="en-US" dirty="0"/>
              <a:t>Count number of lines returned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myc-targets.tsv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-f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myc-targets.tsv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-l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-l is short for “lines”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D060C-893A-414C-AD96-8946EAD3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032" y="4414055"/>
            <a:ext cx="5562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9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5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Take care - file will be overwritten without any warning if it already exists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89EBB-CCEA-0142-8BBD-0CEDBAB4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1" y="3808442"/>
            <a:ext cx="11011437" cy="10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1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54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 -1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09892-6FBF-E84B-8DE8-7EA3F23E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9" y="3983232"/>
            <a:ext cx="11363362" cy="14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3402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53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can, and probably should, if you’re going to do analysis in R</a:t>
            </a:r>
          </a:p>
          <a:p>
            <a:r>
              <a:rPr lang="en-US" dirty="0"/>
              <a:t>But command line can be quicker if you’re filtering or reformatting data to use in another tool</a:t>
            </a:r>
          </a:p>
          <a:p>
            <a:r>
              <a:rPr lang="en-US" dirty="0"/>
              <a:t>R loads all data into memory first, so can be easier to filter and trim big data on command line before loading into 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CDBA9D-A666-3049-B13D-CD356B96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1015" y="3979571"/>
            <a:ext cx="2477842" cy="1916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22435-D8AC-934E-9AE4-00F3B8D06F92}"/>
              </a:ext>
            </a:extLst>
          </p:cNvPr>
          <p:cNvSpPr txBox="1"/>
          <p:nvPr/>
        </p:nvSpPr>
        <p:spPr>
          <a:xfrm>
            <a:off x="7624292" y="5896134"/>
            <a:ext cx="393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Hadley Wickham and others at RStudio [CC BY-SA 4.0]</a:t>
            </a:r>
          </a:p>
        </p:txBody>
      </p:sp>
    </p:spTree>
    <p:extLst>
      <p:ext uri="{BB962C8B-B14F-4D97-AF65-F5344CB8AC3E}">
        <p14:creationId xmlns:p14="http://schemas.microsoft.com/office/powerpoint/2010/main" val="35854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726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the </a:t>
            </a:r>
            <a:r>
              <a:rPr lang="en-US" dirty="0" err="1"/>
              <a:t>Ensembl</a:t>
            </a:r>
            <a:r>
              <a:rPr lang="en-US" dirty="0"/>
              <a:t> ID, adjusted p-value and name of the top 10 most significantly DE genes on chromosome 2 that are down at least two-fold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'$3 &lt; 0.05 &amp;&amp; $4 &lt; 1 &amp;&amp; 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 1,3,10 | head -10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711D0-1AFD-6449-B83A-B0EE050A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641316"/>
            <a:ext cx="8623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8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9E0D-534C-2B45-8798-D9E19080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7F1F-9044-DC41-A777-289264C0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data used here can be downloaded from:</a:t>
            </a:r>
          </a:p>
          <a:p>
            <a:pPr lvl="1"/>
            <a:r>
              <a:rPr lang="en-US" dirty="0">
                <a:hlinkClick r:id="rId2"/>
              </a:rPr>
              <a:t>https://funcgen2019.buschlab.org/downloads/command-line/example.tsv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https://funcgen2019.buschlab.org/downloads/command-line/myc-targets.tsv</a:t>
            </a:r>
            <a:endParaRPr lang="en-US" dirty="0"/>
          </a:p>
          <a:p>
            <a:r>
              <a:rPr lang="en-US" dirty="0"/>
              <a:t>Both files are also available on </a:t>
            </a:r>
            <a:r>
              <a:rPr lang="en-US" dirty="0" err="1"/>
              <a:t>penelopeprime</a:t>
            </a:r>
            <a:r>
              <a:rPr lang="en-US"/>
              <a:t>.</a:t>
            </a:r>
            <a:endParaRPr lang="en-US" dirty="0"/>
          </a:p>
          <a:p>
            <a:r>
              <a:rPr lang="en-US" dirty="0"/>
              <a:t>Mutants homozygous for two neural crest transcription factors are compared to wild-type siblings</a:t>
            </a:r>
            <a:br>
              <a:rPr lang="en-US" dirty="0"/>
            </a:br>
            <a:r>
              <a:rPr lang="en-US" sz="1800" dirty="0"/>
              <a:t>(“The gene regulatory basis of genetic compensation during neural crest induction”)</a:t>
            </a:r>
          </a:p>
          <a:p>
            <a:r>
              <a:rPr lang="en-US" dirty="0"/>
              <a:t>Columns are: </a:t>
            </a:r>
            <a:r>
              <a:rPr lang="en-US" dirty="0" err="1"/>
              <a:t>Ensembl</a:t>
            </a:r>
            <a:r>
              <a:rPr lang="en-US" dirty="0"/>
              <a:t> gene ID (ENSDARG), p-value, adjusted p-value, log</a:t>
            </a:r>
            <a:r>
              <a:rPr lang="en-US" baseline="-25000" dirty="0"/>
              <a:t>2</a:t>
            </a:r>
            <a:r>
              <a:rPr lang="en-US" dirty="0"/>
              <a:t> fold change, chromosome, gene start (in bp), gene end (in bp), strand (1 or -1), biotype (e.g. protein coding), name and description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300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6D24-A871-CE40-B0C8-ABE4085A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B682-29BA-1741-82D7-2693CACB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covering commands to:</a:t>
            </a:r>
          </a:p>
          <a:p>
            <a:pPr lvl="1"/>
            <a:r>
              <a:rPr lang="en-US" dirty="0"/>
              <a:t>View directory contents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Change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Copy files or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Move or rename files and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Delete files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/>
              <a:t>) or directories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dirty="0"/>
              <a:t>)</a:t>
            </a:r>
          </a:p>
          <a:p>
            <a:r>
              <a:rPr lang="en-US" dirty="0"/>
              <a:t>To learn about these, see:</a:t>
            </a:r>
            <a:br>
              <a:rPr lang="en-US" dirty="0"/>
            </a:br>
            <a:r>
              <a:rPr lang="en-US" dirty="0">
                <a:hlinkClick r:id="rId2"/>
              </a:rPr>
              <a:t>http://korflab.ucdavis.edu/bootcamp.html</a:t>
            </a:r>
            <a:endParaRPr lang="en-US" dirty="0"/>
          </a:p>
          <a:p>
            <a:r>
              <a:rPr lang="en-US" dirty="0"/>
              <a:t>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command to find out about these or other commands, for example: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cut</a:t>
            </a:r>
          </a:p>
        </p:txBody>
      </p:sp>
    </p:spTree>
    <p:extLst>
      <p:ext uri="{BB962C8B-B14F-4D97-AF65-F5344CB8AC3E}">
        <p14:creationId xmlns:p14="http://schemas.microsoft.com/office/powerpoint/2010/main" val="320754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8484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Look at a file a page at a time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</a:t>
            </a:r>
            <a:r>
              <a:rPr lang="en-US" dirty="0"/>
              <a:t> (or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)</a:t>
            </a: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BA1F8-25FE-3D47-95C5-DF18A4C2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94" y="2342367"/>
            <a:ext cx="10622806" cy="2833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D551D7-0329-2449-8C78-F67986FCFFE1}"/>
              </a:ext>
            </a:extLst>
          </p:cNvPr>
          <p:cNvSpPr txBox="1"/>
          <p:nvPr/>
        </p:nvSpPr>
        <p:spPr>
          <a:xfrm>
            <a:off x="838200" y="517569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Enter</a:t>
            </a:r>
            <a:r>
              <a:rPr lang="en-US" dirty="0"/>
              <a:t> to get another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Space</a:t>
            </a:r>
            <a:r>
              <a:rPr lang="en-US" dirty="0"/>
              <a:t> or </a:t>
            </a:r>
            <a:r>
              <a:rPr lang="en-US" b="1" dirty="0" err="1"/>
              <a:t>PgDn</a:t>
            </a:r>
            <a:r>
              <a:rPr lang="en-US" dirty="0"/>
              <a:t> to see the next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b</a:t>
            </a:r>
            <a:r>
              <a:rPr lang="en-US" dirty="0"/>
              <a:t> or </a:t>
            </a:r>
            <a:r>
              <a:rPr lang="en-US" b="1" dirty="0" err="1"/>
              <a:t>PgUp</a:t>
            </a:r>
            <a:r>
              <a:rPr lang="en-US" dirty="0"/>
              <a:t> to go back a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q</a:t>
            </a:r>
            <a:r>
              <a:rPr lang="en-US" dirty="0"/>
              <a:t> to quit</a:t>
            </a:r>
          </a:p>
        </p:txBody>
      </p:sp>
    </p:spTree>
    <p:extLst>
      <p:ext uri="{BB962C8B-B14F-4D97-AF65-F5344CB8AC3E}">
        <p14:creationId xmlns:p14="http://schemas.microsoft.com/office/powerpoint/2010/main" val="69368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9"/>
            <a:ext cx="10515600" cy="19253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 specific columns of your file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</a:t>
            </a: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Will only show columns 1 (ID), 3 (adjusted p-value), 4 (log</a:t>
            </a:r>
            <a:r>
              <a:rPr lang="en-US" baseline="-25000" dirty="0">
                <a:ea typeface="Courier New" charset="0"/>
                <a:cs typeface="Courier New" charset="0"/>
              </a:rPr>
              <a:t>2</a:t>
            </a:r>
            <a:r>
              <a:rPr lang="en-US" dirty="0">
                <a:ea typeface="Courier New" charset="0"/>
                <a:cs typeface="Courier New" charset="0"/>
              </a:rPr>
              <a:t> fold change) and 10 (name)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-f is short for “fields”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9C8F5-7D90-B447-AB92-C1C26B27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3567069"/>
            <a:ext cx="80137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8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507"/>
          </a:xfrm>
        </p:spPr>
        <p:txBody>
          <a:bodyPr>
            <a:normAutofit fontScale="92500"/>
          </a:bodyPr>
          <a:lstStyle/>
          <a:p>
            <a:r>
              <a:rPr lang="en-US" dirty="0"/>
              <a:t>Can join two commands with a </a:t>
            </a:r>
            <a:r>
              <a:rPr lang="en-US" b="1" dirty="0"/>
              <a:t>pipe</a:t>
            </a:r>
            <a:r>
              <a:rPr lang="en-US" dirty="0"/>
              <a:t> |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The output of the </a:t>
            </a:r>
            <a:r>
              <a:rPr lang="en-US" b="1" dirty="0">
                <a:ea typeface="Courier New" charset="0"/>
                <a:cs typeface="Courier New" charset="0"/>
              </a:rPr>
              <a:t>cut</a:t>
            </a:r>
            <a:r>
              <a:rPr lang="en-US" dirty="0">
                <a:ea typeface="Courier New" charset="0"/>
                <a:cs typeface="Courier New" charset="0"/>
              </a:rPr>
              <a:t> command becomes the input of the </a:t>
            </a:r>
            <a:r>
              <a:rPr lang="en-US" b="1" dirty="0">
                <a:ea typeface="Courier New" charset="0"/>
                <a:cs typeface="Courier New" charset="0"/>
              </a:rPr>
              <a:t>more</a:t>
            </a:r>
            <a:r>
              <a:rPr lang="en-US" dirty="0">
                <a:ea typeface="Courier New" charset="0"/>
                <a:cs typeface="Courier New" charset="0"/>
              </a:rPr>
              <a:t> 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05D70-0041-A54D-882B-EFEA0885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3567069"/>
            <a:ext cx="80899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7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1171</Words>
  <Application>Microsoft Macintosh PowerPoint</Application>
  <PresentationFormat>Widescreen</PresentationFormat>
  <Paragraphs>112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Command Line for Data Filtering</vt:lpstr>
      <vt:lpstr>Why not just use Excel?</vt:lpstr>
      <vt:lpstr>Why not just use R?</vt:lpstr>
      <vt:lpstr>Example</vt:lpstr>
      <vt:lpstr>Example data</vt:lpstr>
      <vt:lpstr>Other commands</vt:lpstr>
      <vt:lpstr>more</vt:lpstr>
      <vt:lpstr>cut</vt:lpstr>
      <vt:lpstr>Pipe</vt:lpstr>
      <vt:lpstr>column</vt:lpstr>
      <vt:lpstr>head</vt:lpstr>
      <vt:lpstr>tail</vt:lpstr>
      <vt:lpstr>AWK</vt:lpstr>
      <vt:lpstr>Filtering on multiple columns with AWK</vt:lpstr>
      <vt:lpstr>Combining AWK and cut</vt:lpstr>
      <vt:lpstr>Reordering columns</vt:lpstr>
      <vt:lpstr>Replacing cut with AWK</vt:lpstr>
      <vt:lpstr>sort</vt:lpstr>
      <vt:lpstr>More sort</vt:lpstr>
      <vt:lpstr>grep</vt:lpstr>
      <vt:lpstr>More grep</vt:lpstr>
      <vt:lpstr>Even more grep</vt:lpstr>
      <vt:lpstr>wc</vt:lpstr>
      <vt:lpstr>Redirecting to a file</vt:lpstr>
      <vt:lpstr>Appending to a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Sealy</dc:creator>
  <cp:lastModifiedBy>Ian Sealy</cp:lastModifiedBy>
  <cp:revision>54</cp:revision>
  <cp:lastPrinted>2018-10-16T09:04:12Z</cp:lastPrinted>
  <dcterms:created xsi:type="dcterms:W3CDTF">2018-10-15T14:29:53Z</dcterms:created>
  <dcterms:modified xsi:type="dcterms:W3CDTF">2019-11-11T22:01:17Z</dcterms:modified>
</cp:coreProperties>
</file>