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8" r:id="rId6"/>
    <p:sldId id="301" r:id="rId7"/>
    <p:sldId id="302" r:id="rId8"/>
    <p:sldId id="303" r:id="rId9"/>
    <p:sldId id="304" r:id="rId10"/>
    <p:sldId id="321" r:id="rId11"/>
    <p:sldId id="328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Ubuntu Condensed" panose="020F0502020204030204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6dff299b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36dff299b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fba7b8dc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fba7b8dc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99bfa8f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99bfa8f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good transcript on clone sequence, but spindly transcript with intron in 5’ UTR on WGS sequence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2b5c38a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2b5c38a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N50 = measure of how contiguous genome is (50% of sequence is in contigs longer than 7 Mbp)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Ideogram shows locations of alternative scaffolds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2b5c38a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2b5c38a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Ensembl archives always brown colour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e2b5c38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e2b5c38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fba7b8dc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fba7b8dc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fba7b8dc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fba7b8dc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fba7b8dc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fba7b8dc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fba7b8dc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fba7b8dc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ch Lab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-32900" y="-39475"/>
            <a:ext cx="9229500" cy="2836800"/>
          </a:xfrm>
          <a:prstGeom prst="rect">
            <a:avLst/>
          </a:prstGeom>
          <a:solidFill>
            <a:srgbClr val="6DBAC1"/>
          </a:solidFill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 Condensed"/>
              <a:buNone/>
              <a:defRPr sz="28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2365700" y="511725"/>
            <a:ext cx="48321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22270" t="13962" r="23266" b="29737"/>
          <a:stretch/>
        </p:blipFill>
        <p:spPr>
          <a:xfrm>
            <a:off x="0" y="3933075"/>
            <a:ext cx="1170975" cy="12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  <a:solidFill>
            <a:srgbClr val="6DBAC1"/>
          </a:solidFill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 Condensed"/>
              <a:buNone/>
              <a:defRPr sz="28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embl.org/info/website/archives/assembly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54.ensembl.org/" TargetMode="External"/><Relationship Id="rId5" Type="http://schemas.openxmlformats.org/officeDocument/2006/relationships/hyperlink" Target="http://e77.ensembl.org/" TargetMode="External"/><Relationship Id="rId4" Type="http://schemas.openxmlformats.org/officeDocument/2006/relationships/hyperlink" Target="http://e91.ensembl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-32900" y="-39475"/>
            <a:ext cx="9229500" cy="28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Extra </a:t>
            </a:r>
            <a:r>
              <a:rPr lang="en-GB" dirty="0" err="1"/>
              <a:t>Ensembl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8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UCSC &amp; Ensembl Differences</a:t>
            </a:r>
            <a:endParaRPr/>
          </a:p>
        </p:txBody>
      </p:sp>
      <p:sp>
        <p:nvSpPr>
          <p:cNvPr id="523" name="Google Shape;523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Ensembl:</a:t>
            </a:r>
            <a:r>
              <a:rPr lang="en-GB">
                <a:solidFill>
                  <a:schemeClr val="dk1"/>
                </a:solidFill>
              </a:rPr>
              <a:t> 1</a:t>
            </a:r>
            <a:br>
              <a:rPr lang="en-GB">
                <a:solidFill>
                  <a:schemeClr val="dk1"/>
                </a:solidFill>
              </a:rPr>
            </a:br>
            <a:r>
              <a:rPr lang="en-GB" b="1"/>
              <a:t>UCSC:</a:t>
            </a:r>
            <a:r>
              <a:rPr lang="en-GB"/>
              <a:t> chr1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Ensembl:</a:t>
            </a:r>
            <a:r>
              <a:rPr lang="en-GB">
                <a:solidFill>
                  <a:schemeClr val="dk1"/>
                </a:solidFill>
              </a:rPr>
              <a:t> 1-based coordinates (bases numbered)</a:t>
            </a:r>
            <a:br>
              <a:rPr lang="en-GB"/>
            </a:br>
            <a:r>
              <a:rPr lang="en-GB" b="1"/>
              <a:t>UCSC:</a:t>
            </a:r>
            <a:r>
              <a:rPr lang="en-GB"/>
              <a:t> 0-based coordinates (numbers between bases)</a:t>
            </a:r>
            <a:endParaRPr/>
          </a:p>
        </p:txBody>
      </p:sp>
      <p:pic>
        <p:nvPicPr>
          <p:cNvPr id="524" name="Google Shape;52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300" y="2626625"/>
            <a:ext cx="7667402" cy="14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78"/>
          <p:cNvSpPr txBox="1">
            <a:spLocks noGrp="1"/>
          </p:cNvSpPr>
          <p:nvPr>
            <p:ph type="body" idx="1"/>
          </p:nvPr>
        </p:nvSpPr>
        <p:spPr>
          <a:xfrm>
            <a:off x="311700" y="4300200"/>
            <a:ext cx="85206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/>
              <a:t>G</a:t>
            </a:r>
            <a:r>
              <a:rPr lang="en-GB"/>
              <a:t> is </a:t>
            </a:r>
            <a:r>
              <a:rPr lang="en-GB" b="1"/>
              <a:t>1:4-4</a:t>
            </a:r>
            <a:r>
              <a:rPr lang="en-GB"/>
              <a:t> in Ensembl coordinates but </a:t>
            </a:r>
            <a:r>
              <a:rPr lang="en-GB" b="1"/>
              <a:t>1:3-4</a:t>
            </a:r>
            <a:r>
              <a:rPr lang="en-GB"/>
              <a:t> in UCSC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5"/>
          <p:cNvSpPr txBox="1">
            <a:spLocks noGrp="1"/>
          </p:cNvSpPr>
          <p:nvPr>
            <p:ph type="ctrTitle"/>
          </p:nvPr>
        </p:nvSpPr>
        <p:spPr>
          <a:xfrm>
            <a:off x="-32900" y="-39475"/>
            <a:ext cx="9229500" cy="28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572" name="Google Shape;572;p8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Zebrafish Genome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GRCz11</a:t>
            </a:r>
            <a:r>
              <a:rPr lang="en-GB"/>
              <a:t> (danRer11) - latest assembly, released in 2017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Sequencing strategy: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90% clone by clone sequencing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High quality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10% whole genome shotgun sequencing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Lower quality</a:t>
            </a:r>
            <a:endParaRPr b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Fills gaps between clones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Identified by accessions beginning with </a:t>
            </a:r>
            <a:r>
              <a:rPr lang="en-GB" b="1"/>
              <a:t>CABZ</a:t>
            </a:r>
            <a:endParaRPr b="1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" y="3384179"/>
            <a:ext cx="9144003" cy="175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Zebrafish Genome History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60800" cy="32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Genome project started in </a:t>
            </a:r>
            <a:r>
              <a:rPr lang="en-GB" b="1"/>
              <a:t>2001</a:t>
            </a:r>
            <a:r>
              <a:rPr lang="en-GB"/>
              <a:t> at Sanger Institute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Initially sequenced pool of </a:t>
            </a:r>
            <a:r>
              <a:rPr lang="en-GB" b="1"/>
              <a:t>Tübingen</a:t>
            </a:r>
            <a:r>
              <a:rPr lang="en-GB"/>
              <a:t> zebrafish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zebrafish </a:t>
            </a:r>
            <a:r>
              <a:rPr lang="en-GB" b="1"/>
              <a:t>very polymorphic</a:t>
            </a:r>
            <a:r>
              <a:rPr lang="en-GB"/>
              <a:t> compared to humans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 much variation to join clones, so lots of </a:t>
            </a:r>
            <a:r>
              <a:rPr lang="en-GB" b="1"/>
              <a:t>gaps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+ same region represented by 2+ clones, leading to </a:t>
            </a:r>
            <a:r>
              <a:rPr lang="en-GB" b="1"/>
              <a:t>artificial duplication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Later used </a:t>
            </a:r>
            <a:r>
              <a:rPr lang="en-GB" b="1"/>
              <a:t>double haploid</a:t>
            </a:r>
            <a:r>
              <a:rPr lang="en-GB"/>
              <a:t> Tübingen fish for some clones and most WGS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</a:t>
            </a:r>
            <a:r>
              <a:rPr lang="en-GB" b="1"/>
              <a:t>925 gaps</a:t>
            </a:r>
            <a:r>
              <a:rPr lang="en-GB"/>
              <a:t> between scaffolds and </a:t>
            </a:r>
            <a:r>
              <a:rPr lang="en-GB" b="1"/>
              <a:t>N50 &gt; 7 Mbp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GRCz11 contains </a:t>
            </a:r>
            <a:r>
              <a:rPr lang="en-GB" b="1">
                <a:solidFill>
                  <a:schemeClr val="dk1"/>
                </a:solidFill>
              </a:rPr>
              <a:t>alternative</a:t>
            </a:r>
            <a:r>
              <a:rPr lang="en-GB">
                <a:solidFill>
                  <a:schemeClr val="dk1"/>
                </a:solidFill>
              </a:rPr>
              <a:t> scaffolds</a:t>
            </a:r>
            <a:endParaRPr/>
          </a:p>
        </p:txBody>
      </p:sp>
      <p:grpSp>
        <p:nvGrpSpPr>
          <p:cNvPr id="92" name="Google Shape;92;p18"/>
          <p:cNvGrpSpPr/>
          <p:nvPr/>
        </p:nvGrpSpPr>
        <p:grpSpPr>
          <a:xfrm>
            <a:off x="6172488" y="1410350"/>
            <a:ext cx="2971537" cy="2822425"/>
            <a:chOff x="6172488" y="1410350"/>
            <a:chExt cx="2971537" cy="2822425"/>
          </a:xfrm>
        </p:grpSpPr>
        <p:pic>
          <p:nvPicPr>
            <p:cNvPr id="93" name="Google Shape;9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72488" y="1410350"/>
              <a:ext cx="2971537" cy="257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8"/>
            <p:cNvSpPr txBox="1"/>
            <p:nvPr/>
          </p:nvSpPr>
          <p:spPr>
            <a:xfrm>
              <a:off x="6802225" y="3940275"/>
              <a:ext cx="2265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latin typeface="Roboto"/>
                  <a:ea typeface="Roboto"/>
                  <a:cs typeface="Roboto"/>
                  <a:sym typeface="Roboto"/>
                </a:rPr>
                <a:t>From https://www.ncbi.nlm.nih.gov/grc/zebrafish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8"/>
          <p:cNvSpPr txBox="1"/>
          <p:nvPr/>
        </p:nvSpPr>
        <p:spPr>
          <a:xfrm>
            <a:off x="311700" y="4084125"/>
            <a:ext cx="8509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When downloading sequence from Ensembl FTP site, "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toplevel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" includes alternative sequence, but "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primary_assembly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" doesn't and is probably what you want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Older Assemblies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28800" cy="14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Previous assemblies available in Ensembl </a:t>
            </a:r>
            <a:r>
              <a:rPr lang="en-GB" b="1"/>
              <a:t>archives</a:t>
            </a:r>
            <a:r>
              <a:rPr lang="en-GB"/>
              <a:t>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www.ensembl.org/info/website/archives/assembly.html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GRCz10 / danRer10: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http://e91.ensembl.org/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Zv9 / danRer7: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http://e77.ensembl.org/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Zv8 / danRer6: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http://e54.ensembl.org</a:t>
            </a:r>
            <a:r>
              <a:rPr lang="en-GB" u="sng">
                <a:solidFill>
                  <a:schemeClr val="hlink"/>
                </a:solidFill>
                <a:hlinkClick r:id="rId6"/>
              </a:rPr>
              <a:t>/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4100" y="2376600"/>
            <a:ext cx="4086273" cy="2690250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" name="Google Shape;103;p19"/>
          <p:cNvSpPr txBox="1"/>
          <p:nvPr/>
        </p:nvSpPr>
        <p:spPr>
          <a:xfrm>
            <a:off x="311700" y="2783325"/>
            <a:ext cx="4404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Even </a:t>
            </a: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older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assemblies available in UCSC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Numbering coordinated when </a:t>
            </a: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GRC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(Genome Reference Consortium) took over managing zebrafish assembly from Sanger Institute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 Names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Names assigned to Ensembl genes automatically based on </a:t>
            </a:r>
            <a:r>
              <a:rPr lang="en-GB" b="1"/>
              <a:t>sequence similarity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Mistakes are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Names can 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ZFIN gene symbols</a:t>
            </a:r>
            <a:r>
              <a:rPr lang="en-GB"/>
              <a:t> (i.e. the name assigned by ZFIN) are preferred (&gt;23,000 genes), but other databases are also used, e.g. HGNC for ~150 genes, miRBase for ~300 genes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Description indicates source of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Genes without a match are given a name based on the sequence used to identify them, e.g AL645792.1 (clone) or </a:t>
            </a:r>
            <a:r>
              <a:rPr lang="en-GB" b="1"/>
              <a:t>CABZ</a:t>
            </a:r>
            <a:r>
              <a:rPr lang="en-GB"/>
              <a:t>01052570.1 (WGS)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75" y="4187700"/>
            <a:ext cx="7469443" cy="817325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1" name="Google Shape;151;p25"/>
          <p:cNvSpPr/>
          <p:nvPr/>
        </p:nvSpPr>
        <p:spPr>
          <a:xfrm>
            <a:off x="3624150" y="4530175"/>
            <a:ext cx="885000" cy="237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Synteny Example</a:t>
            </a:r>
            <a:endParaRPr/>
          </a:p>
        </p:txBody>
      </p:sp>
      <p:sp>
        <p:nvSpPr>
          <p:cNvPr id="385" name="Google Shape;38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zebrafish orthologue listed for human RBM20 gene (ENSG00000203867)</a:t>
            </a:r>
            <a:endParaRPr/>
          </a:p>
        </p:txBody>
      </p:sp>
      <p:grpSp>
        <p:nvGrpSpPr>
          <p:cNvPr id="386" name="Google Shape;386;p58"/>
          <p:cNvGrpSpPr/>
          <p:nvPr/>
        </p:nvGrpSpPr>
        <p:grpSpPr>
          <a:xfrm>
            <a:off x="1435113" y="1893923"/>
            <a:ext cx="6293473" cy="2401650"/>
            <a:chOff x="1435113" y="1893923"/>
            <a:chExt cx="6293473" cy="2401650"/>
          </a:xfrm>
        </p:grpSpPr>
        <p:pic>
          <p:nvPicPr>
            <p:cNvPr id="387" name="Google Shape;387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5113" y="1893923"/>
              <a:ext cx="6293473" cy="2401650"/>
            </a:xfrm>
            <a:prstGeom prst="rect">
              <a:avLst/>
            </a:prstGeom>
            <a:noFill/>
            <a:ln w="19050" cap="flat" cmpd="sng">
              <a:solidFill>
                <a:srgbClr val="0D353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88" name="Google Shape;388;p58"/>
            <p:cNvSpPr/>
            <p:nvPr/>
          </p:nvSpPr>
          <p:spPr>
            <a:xfrm>
              <a:off x="1735400" y="4042325"/>
              <a:ext cx="1435800" cy="2532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Synteny Example</a:t>
            </a:r>
            <a:endParaRPr/>
          </a:p>
        </p:txBody>
      </p:sp>
      <p:sp>
        <p:nvSpPr>
          <p:cNvPr id="394" name="Google Shape;394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we look at the region around RBM20 in human and then click on </a:t>
            </a:r>
            <a:r>
              <a:rPr lang="en-GB" b="1"/>
              <a:t>Synteny</a:t>
            </a:r>
            <a:r>
              <a:rPr lang="en-GB"/>
              <a:t> we see conservation of synteny with zebrafish chr22</a:t>
            </a:r>
            <a:endParaRPr/>
          </a:p>
        </p:txBody>
      </p:sp>
      <p:pic>
        <p:nvPicPr>
          <p:cNvPr id="395" name="Google Shape;39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4775"/>
            <a:ext cx="8839199" cy="2346180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Synteny Example</a:t>
            </a:r>
            <a:endParaRPr/>
          </a:p>
        </p:txBody>
      </p:sp>
      <p:sp>
        <p:nvSpPr>
          <p:cNvPr id="401" name="Google Shape;40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we look at the chr22 region in zebrafish then all the surrounding genes are the same and RBM20 is likely to be BX649294.1</a:t>
            </a:r>
            <a:endParaRPr/>
          </a:p>
        </p:txBody>
      </p:sp>
      <p:pic>
        <p:nvPicPr>
          <p:cNvPr id="402" name="Google Shape;40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213" y="3299325"/>
            <a:ext cx="6401775" cy="1699213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3" name="Google Shape;40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03306"/>
            <a:ext cx="8839199" cy="865094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>
            <a:spLocks noGrp="1"/>
          </p:cNvSpPr>
          <p:nvPr>
            <p:ph type="title"/>
          </p:nvPr>
        </p:nvSpPr>
        <p:spPr>
          <a:xfrm>
            <a:off x="-32900" y="-39475"/>
            <a:ext cx="92295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Synteny Example</a:t>
            </a:r>
            <a:endParaRPr/>
          </a:p>
        </p:txBody>
      </p:sp>
      <p:sp>
        <p:nvSpPr>
          <p:cNvPr id="409" name="Google Shape;409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Erroneously labelled as processed transcript and so not in protein gene tree, so not labelled as orthologue or named by orthology</a:t>
            </a:r>
            <a:endParaRPr/>
          </a:p>
        </p:txBody>
      </p:sp>
      <p:pic>
        <p:nvPicPr>
          <p:cNvPr id="410" name="Google Shape;41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513" y="1957625"/>
            <a:ext cx="6212672" cy="3089225"/>
          </a:xfrm>
          <a:prstGeom prst="rect">
            <a:avLst/>
          </a:prstGeom>
          <a:noFill/>
          <a:ln w="19050" cap="flat" cmpd="sng">
            <a:solidFill>
              <a:srgbClr val="0D353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526</Words>
  <Application>Microsoft Macintosh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Ubuntu Condensed</vt:lpstr>
      <vt:lpstr>Roboto</vt:lpstr>
      <vt:lpstr>Arial</vt:lpstr>
      <vt:lpstr>Courier New</vt:lpstr>
      <vt:lpstr>Simple Light</vt:lpstr>
      <vt:lpstr>Extra Ensembl</vt:lpstr>
      <vt:lpstr>Zebrafish Genome</vt:lpstr>
      <vt:lpstr>Zebrafish Genome History</vt:lpstr>
      <vt:lpstr>Older Assemblies</vt:lpstr>
      <vt:lpstr>Gene Names</vt:lpstr>
      <vt:lpstr>Synteny Example</vt:lpstr>
      <vt:lpstr>Synteny Example</vt:lpstr>
      <vt:lpstr>Synteny Example</vt:lpstr>
      <vt:lpstr>Synteny Example</vt:lpstr>
      <vt:lpstr>UCSC &amp; Ensembl Differences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Ensembl</dc:title>
  <cp:lastModifiedBy>Ian Sealy</cp:lastModifiedBy>
  <cp:revision>1</cp:revision>
  <dcterms:modified xsi:type="dcterms:W3CDTF">2022-09-28T10:24:45Z</dcterms:modified>
</cp:coreProperties>
</file>