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9" r:id="rId3"/>
    <p:sldId id="257" r:id="rId4"/>
    <p:sldId id="258" r:id="rId5"/>
    <p:sldId id="273" r:id="rId6"/>
    <p:sldId id="259" r:id="rId7"/>
    <p:sldId id="260" r:id="rId8"/>
    <p:sldId id="261" r:id="rId9"/>
    <p:sldId id="264" r:id="rId10"/>
    <p:sldId id="265" r:id="rId11"/>
    <p:sldId id="262" r:id="rId12"/>
    <p:sldId id="271" r:id="rId13"/>
    <p:sldId id="274" r:id="rId14"/>
    <p:sldId id="272" r:id="rId15"/>
    <p:sldId id="275" r:id="rId16"/>
    <p:sldId id="276" r:id="rId17"/>
    <p:sldId id="277" r:id="rId18"/>
    <p:sldId id="263" r:id="rId19"/>
    <p:sldId id="266" r:id="rId20"/>
    <p:sldId id="268" r:id="rId21"/>
    <p:sldId id="267" r:id="rId22"/>
    <p:sldId id="287" r:id="rId23"/>
    <p:sldId id="288" r:id="rId24"/>
    <p:sldId id="289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1385-325E-3F4B-8853-2A4194F7957F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F1A4-148A-C34E-999E-C561B4EE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6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0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FEA2-F85B-6849-B33D-5ABE12B4D783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93457"/>
            <a:ext cx="12192000" cy="1762505"/>
          </a:xfrm>
        </p:spPr>
        <p:txBody>
          <a:bodyPr/>
          <a:lstStyle/>
          <a:p>
            <a:r>
              <a:rPr lang="en-US" dirty="0"/>
              <a:t>Guidelines for Experimental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General Considerations &amp;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spike-ins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5827" cy="4351338"/>
          </a:xfrm>
        </p:spPr>
        <p:txBody>
          <a:bodyPr/>
          <a:lstStyle/>
          <a:p>
            <a:r>
              <a:rPr lang="en-US" dirty="0"/>
              <a:t>ERCC spike-ins – set of transcripts of various lengths and concentrations</a:t>
            </a:r>
          </a:p>
          <a:p>
            <a:r>
              <a:rPr lang="en-US" dirty="0"/>
              <a:t>Suggested to aid </a:t>
            </a:r>
            <a:r>
              <a:rPr lang="en-US" dirty="0" err="1"/>
              <a:t>normalisation</a:t>
            </a:r>
            <a:endParaRPr lang="en-US" dirty="0"/>
          </a:p>
          <a:p>
            <a:r>
              <a:rPr lang="en-US" dirty="0"/>
              <a:t>But are expensive and don’t actually improve </a:t>
            </a:r>
            <a:r>
              <a:rPr lang="en-US" dirty="0" err="1"/>
              <a:t>normalisation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96" y="1690688"/>
            <a:ext cx="3810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4292" y="5423327"/>
            <a:ext cx="520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https://</a:t>
            </a:r>
            <a:r>
              <a:rPr lang="en-US" sz="1200" dirty="0" err="1"/>
              <a:t>www.nist.gov</a:t>
            </a:r>
            <a:r>
              <a:rPr lang="en-US" sz="1200" dirty="0"/>
              <a:t>/programs-projects/external-</a:t>
            </a:r>
            <a:r>
              <a:rPr lang="en-US" sz="1200" dirty="0" err="1"/>
              <a:t>rna</a:t>
            </a:r>
            <a:r>
              <a:rPr lang="en-US" sz="1200" dirty="0"/>
              <a:t>-controls-consortium</a:t>
            </a:r>
          </a:p>
        </p:txBody>
      </p:sp>
    </p:spTree>
    <p:extLst>
      <p:ext uri="{BB962C8B-B14F-4D97-AF65-F5344CB8AC3E}">
        <p14:creationId xmlns:p14="http://schemas.microsoft.com/office/powerpoint/2010/main" val="74698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effects are technical variation between groups of samples</a:t>
            </a:r>
          </a:p>
          <a:p>
            <a:r>
              <a:rPr lang="en-US" dirty="0"/>
              <a:t>RNA prep and library prep are very sensitive to batch effects</a:t>
            </a:r>
          </a:p>
          <a:p>
            <a:r>
              <a:rPr lang="en-US" dirty="0"/>
              <a:t>Make sure all samples are prepared in the same way as far as possible</a:t>
            </a:r>
          </a:p>
          <a:p>
            <a:pPr lvl="1"/>
            <a:r>
              <a:rPr lang="en-US" dirty="0"/>
              <a:t>e.g. all samples prepared by same person at same time using same reagents</a:t>
            </a:r>
          </a:p>
          <a:p>
            <a:r>
              <a:rPr lang="en-US" dirty="0"/>
              <a:t>Otherwise control for batch in analysis</a:t>
            </a:r>
          </a:p>
          <a:p>
            <a:pPr lvl="1"/>
            <a:r>
              <a:rPr lang="en-US" dirty="0"/>
              <a:t>But requires more samples to maintain power</a:t>
            </a:r>
          </a:p>
        </p:txBody>
      </p:sp>
    </p:spTree>
    <p:extLst>
      <p:ext uri="{BB962C8B-B14F-4D97-AF65-F5344CB8AC3E}">
        <p14:creationId xmlns:p14="http://schemas.microsoft.com/office/powerpoint/2010/main" val="167628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batch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106014"/>
              </p:ext>
            </p:extLst>
          </p:nvPr>
        </p:nvGraphicFramePr>
        <p:xfrm>
          <a:off x="374737" y="1562578"/>
          <a:ext cx="25688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Genotype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000369"/>
              </p:ext>
            </p:extLst>
          </p:nvPr>
        </p:nvGraphicFramePr>
        <p:xfrm>
          <a:off x="7812065" y="1571929"/>
          <a:ext cx="383400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Genotype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008517"/>
              </p:ext>
            </p:extLst>
          </p:nvPr>
        </p:nvGraphicFramePr>
        <p:xfrm>
          <a:off x="3460836" y="1571929"/>
          <a:ext cx="38340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Genotype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36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r>
              <a:rPr lang="en-US" dirty="0"/>
              <a:t>Don’t confound batch with conditions – otherwise analysis impossible</a:t>
            </a:r>
          </a:p>
          <a:p>
            <a:pPr lvl="1"/>
            <a:r>
              <a:rPr lang="en-US" dirty="0"/>
              <a:t>Best to </a:t>
            </a:r>
            <a:r>
              <a:rPr lang="en-US" dirty="0" err="1"/>
              <a:t>randomise</a:t>
            </a:r>
            <a:r>
              <a:rPr lang="en-US" dirty="0"/>
              <a:t> samples, so batches evenly distributed across conditions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568375"/>
              </p:ext>
            </p:extLst>
          </p:nvPr>
        </p:nvGraphicFramePr>
        <p:xfrm>
          <a:off x="1229639" y="2974340"/>
          <a:ext cx="38340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Genotype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038771"/>
              </p:ext>
            </p:extLst>
          </p:nvPr>
        </p:nvGraphicFramePr>
        <p:xfrm>
          <a:off x="7519792" y="2974340"/>
          <a:ext cx="38340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Genotype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wild_type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knockout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clutch_2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59783" y="6446837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Narrow" charset="0"/>
                <a:ea typeface="Arial Narrow" charset="0"/>
                <a:cs typeface="Arial Narrow" charset="0"/>
              </a:rPr>
              <a:t>Confounded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0857" y="6446837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Narrow" charset="0"/>
                <a:ea typeface="Arial Narrow" charset="0"/>
                <a:cs typeface="Arial Narrow" charset="0"/>
              </a:rPr>
              <a:t>Not confounded</a:t>
            </a:r>
          </a:p>
        </p:txBody>
      </p:sp>
    </p:spTree>
    <p:extLst>
      <p:ext uri="{BB962C8B-B14F-4D97-AF65-F5344CB8AC3E}">
        <p14:creationId xmlns:p14="http://schemas.microsoft.com/office/powerpoint/2010/main" val="168084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Clutch batch effect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47" y="1481867"/>
            <a:ext cx="5210105" cy="5376133"/>
          </a:xfrm>
        </p:spPr>
      </p:pic>
    </p:spTree>
    <p:extLst>
      <p:ext uri="{BB962C8B-B14F-4D97-AF65-F5344CB8AC3E}">
        <p14:creationId xmlns:p14="http://schemas.microsoft.com/office/powerpoint/2010/main" val="70943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effect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1700" y="2718141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Narrow" charset="0"/>
                <a:ea typeface="Arial Narrow" charset="0"/>
                <a:cs typeface="Arial Narrow" charset="0"/>
              </a:rPr>
              <a:t>Phenotypic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42270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Narrow" charset="0"/>
                <a:ea typeface="Arial Narrow" charset="0"/>
                <a:cs typeface="Arial Narrow" charset="0"/>
              </a:rPr>
              <a:t>Non-phenotypic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649995"/>
              </p:ext>
            </p:extLst>
          </p:nvPr>
        </p:nvGraphicFramePr>
        <p:xfrm>
          <a:off x="8166969" y="1938097"/>
          <a:ext cx="3507289" cy="4605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61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61">
                <a:tc>
                  <a:txBody>
                    <a:bodyPr/>
                    <a:lstStyle/>
                    <a:p>
                      <a:r>
                        <a:rPr lang="en-US" dirty="0"/>
                        <a:t>A vs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61">
                <a:tc>
                  <a:txBody>
                    <a:bodyPr/>
                    <a:lstStyle/>
                    <a:p>
                      <a:r>
                        <a:rPr lang="en-US" dirty="0"/>
                        <a:t>C vs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61">
                <a:tc>
                  <a:txBody>
                    <a:bodyPr/>
                    <a:lstStyle/>
                    <a:p>
                      <a:r>
                        <a:rPr lang="en-US" dirty="0"/>
                        <a:t>D vs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761">
                <a:tc>
                  <a:txBody>
                    <a:bodyPr/>
                    <a:lstStyle/>
                    <a:p>
                      <a:r>
                        <a:rPr lang="en-US" dirty="0"/>
                        <a:t>E vs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761">
                <a:tc>
                  <a:txBody>
                    <a:bodyPr/>
                    <a:lstStyle/>
                    <a:p>
                      <a:r>
                        <a:rPr lang="en-US" dirty="0"/>
                        <a:t>G vs</a:t>
                      </a:r>
                      <a:r>
                        <a:rPr lang="en-US" baseline="0" dirty="0"/>
                        <a:t>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761">
                <a:tc>
                  <a:txBody>
                    <a:bodyPr/>
                    <a:lstStyle/>
                    <a:p>
                      <a:r>
                        <a:rPr lang="en-US" dirty="0"/>
                        <a:t>A vs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761">
                <a:tc>
                  <a:txBody>
                    <a:bodyPr/>
                    <a:lstStyle/>
                    <a:p>
                      <a:r>
                        <a:rPr lang="en-US" dirty="0"/>
                        <a:t>Random 12 vs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761">
                <a:tc>
                  <a:txBody>
                    <a:bodyPr/>
                    <a:lstStyle/>
                    <a:p>
                      <a:r>
                        <a:rPr lang="en-US" dirty="0"/>
                        <a:t>Col 1 vs Col</a:t>
                      </a:r>
                      <a:r>
                        <a:rPr lang="en-US" baseline="0" dirty="0"/>
                        <a:t>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51" y="2193979"/>
            <a:ext cx="5851062" cy="40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effect 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5826" y="1918028"/>
            <a:ext cx="3737974" cy="1864832"/>
          </a:xfrm>
        </p:spPr>
        <p:txBody>
          <a:bodyPr/>
          <a:lstStyle/>
          <a:p>
            <a:r>
              <a:rPr lang="en-US" dirty="0"/>
              <a:t>96 wild-type embryos</a:t>
            </a:r>
          </a:p>
          <a:p>
            <a:r>
              <a:rPr lang="en-US" dirty="0"/>
              <a:t>RNA extracted in rows, but libraries made in columns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456691" cy="4536145"/>
          </a:xfrm>
          <a:prstGeom prst="rect">
            <a:avLst/>
          </a:prstGeom>
        </p:spPr>
      </p:pic>
      <p:graphicFrame>
        <p:nvGraphicFramePr>
          <p:cNvPr id="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788170"/>
              </p:ext>
            </p:extLst>
          </p:nvPr>
        </p:nvGraphicFramePr>
        <p:xfrm>
          <a:off x="7731168" y="4010200"/>
          <a:ext cx="35072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5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vs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r>
                        <a:rPr lang="en-US" dirty="0"/>
                        <a:t>1 vs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0" dirty="0"/>
                        <a:t> vs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55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plate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62" y="1690688"/>
            <a:ext cx="6953174" cy="4906954"/>
          </a:xfrm>
        </p:spPr>
      </p:pic>
    </p:spTree>
    <p:extLst>
      <p:ext uri="{BB962C8B-B14F-4D97-AF65-F5344CB8AC3E}">
        <p14:creationId xmlns:p14="http://schemas.microsoft.com/office/powerpoint/2010/main" val="99396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78249" cy="4351338"/>
          </a:xfrm>
        </p:spPr>
        <p:txBody>
          <a:bodyPr>
            <a:normAutofit/>
          </a:bodyPr>
          <a:lstStyle/>
          <a:p>
            <a:r>
              <a:rPr lang="en-US" dirty="0"/>
              <a:t>Sequencing is quite consistent, but still best to pool samples and sequence across multiple lanes</a:t>
            </a:r>
          </a:p>
          <a:p>
            <a:pPr lvl="1"/>
            <a:r>
              <a:rPr lang="en-US" dirty="0"/>
              <a:t>Reason why difficult to add more samples to an experiment</a:t>
            </a:r>
          </a:p>
          <a:p>
            <a:r>
              <a:rPr lang="en-US" dirty="0"/>
              <a:t>Multiplexed libraries need to be balanced to ensure even read depth</a:t>
            </a:r>
          </a:p>
          <a:p>
            <a:r>
              <a:rPr lang="en-US" dirty="0"/>
              <a:t>Can check with </a:t>
            </a:r>
            <a:r>
              <a:rPr lang="en-US" dirty="0" err="1"/>
              <a:t>MiSeq</a:t>
            </a:r>
            <a:r>
              <a:rPr lang="en-US" dirty="0"/>
              <a:t> run</a:t>
            </a:r>
          </a:p>
          <a:p>
            <a:r>
              <a:rPr lang="en-US" dirty="0"/>
              <a:t>We prefer to exclude outliers (low read depth)</a:t>
            </a:r>
          </a:p>
          <a:p>
            <a:pPr lvl="1"/>
            <a:r>
              <a:rPr lang="en-US" dirty="0"/>
              <a:t>Another reason to have lots of samples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1825625"/>
            <a:ext cx="3289300" cy="246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4756" y="4001294"/>
            <a:ext cx="1047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Illumina</a:t>
            </a:r>
          </a:p>
        </p:txBody>
      </p:sp>
    </p:spTree>
    <p:extLst>
      <p:ext uri="{BB962C8B-B14F-4D97-AF65-F5344CB8AC3E}">
        <p14:creationId xmlns:p14="http://schemas.microsoft.com/office/powerpoint/2010/main" val="181145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0934" cy="4351338"/>
          </a:xfrm>
        </p:spPr>
        <p:txBody>
          <a:bodyPr/>
          <a:lstStyle/>
          <a:p>
            <a:r>
              <a:rPr lang="en-US" dirty="0"/>
              <a:t>Important to </a:t>
            </a:r>
            <a:r>
              <a:rPr lang="en-US" dirty="0" err="1"/>
              <a:t>visualise</a:t>
            </a:r>
            <a:r>
              <a:rPr lang="en-US" dirty="0"/>
              <a:t> your data at each stage of analysis</a:t>
            </a:r>
          </a:p>
          <a:p>
            <a:r>
              <a:rPr lang="en-US" dirty="0"/>
              <a:t>e.g. PCA to identify outliers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8368"/>
            <a:ext cx="5998464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experimental design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38200" y="1828800"/>
            <a:ext cx="9846501" cy="1002082"/>
            <a:chOff x="838200" y="1828800"/>
            <a:chExt cx="9846501" cy="1002082"/>
          </a:xfrm>
        </p:grpSpPr>
        <p:sp>
          <p:nvSpPr>
            <p:cNvPr id="5" name="Frame 4"/>
            <p:cNvSpPr/>
            <p:nvPr/>
          </p:nvSpPr>
          <p:spPr>
            <a:xfrm>
              <a:off x="838200" y="1828800"/>
              <a:ext cx="2193099" cy="1002082"/>
            </a:xfrm>
            <a:prstGeom prst="frame">
              <a:avLst>
                <a:gd name="adj1" fmla="val 375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3031299" y="1828800"/>
              <a:ext cx="1051142" cy="1002082"/>
            </a:xfrm>
            <a:prstGeom prst="frame">
              <a:avLst>
                <a:gd name="adj1" fmla="val 375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4082441" y="1828800"/>
              <a:ext cx="1051142" cy="1002082"/>
            </a:xfrm>
            <a:prstGeom prst="frame">
              <a:avLst>
                <a:gd name="adj1" fmla="val 375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ame 15"/>
            <p:cNvSpPr/>
            <p:nvPr/>
          </p:nvSpPr>
          <p:spPr>
            <a:xfrm>
              <a:off x="5133582" y="1828800"/>
              <a:ext cx="5551119" cy="1002082"/>
            </a:xfrm>
            <a:prstGeom prst="frame">
              <a:avLst>
                <a:gd name="adj1" fmla="val 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6624" y="2165031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 Narrow" charset="0"/>
                  <a:ea typeface="Arial Narrow" charset="0"/>
                  <a:cs typeface="Arial Narrow" charset="0"/>
                </a:rPr>
                <a:t>Design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9246" y="2160564"/>
              <a:ext cx="1135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 Narrow" charset="0"/>
                  <a:ea typeface="Arial Narrow" charset="0"/>
                  <a:cs typeface="Arial Narrow" charset="0"/>
                </a:rPr>
                <a:t>Sequencing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89041" y="216056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 Narrow" charset="0"/>
                  <a:ea typeface="Arial Narrow" charset="0"/>
                  <a:cs typeface="Arial Narrow" charset="0"/>
                </a:rPr>
                <a:t>QC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72163" y="2160564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 Narrow" charset="0"/>
                  <a:ea typeface="Arial Narrow" charset="0"/>
                  <a:cs typeface="Arial Narrow" charset="0"/>
                </a:rPr>
                <a:t>Analysis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8200" y="3747370"/>
            <a:ext cx="9846501" cy="1004170"/>
            <a:chOff x="838200" y="3747370"/>
            <a:chExt cx="9846501" cy="1004170"/>
          </a:xfrm>
        </p:grpSpPr>
        <p:sp>
          <p:nvSpPr>
            <p:cNvPr id="6" name="Frame 5"/>
            <p:cNvSpPr/>
            <p:nvPr/>
          </p:nvSpPr>
          <p:spPr>
            <a:xfrm>
              <a:off x="838200" y="3747370"/>
              <a:ext cx="602294" cy="1002082"/>
            </a:xfrm>
            <a:prstGeom prst="frame">
              <a:avLst>
                <a:gd name="adj1" fmla="val 375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ame 10"/>
            <p:cNvSpPr/>
            <p:nvPr/>
          </p:nvSpPr>
          <p:spPr>
            <a:xfrm>
              <a:off x="1440494" y="3747370"/>
              <a:ext cx="1051142" cy="1002082"/>
            </a:xfrm>
            <a:prstGeom prst="frame">
              <a:avLst>
                <a:gd name="adj1" fmla="val 375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ame 14"/>
            <p:cNvSpPr/>
            <p:nvPr/>
          </p:nvSpPr>
          <p:spPr>
            <a:xfrm>
              <a:off x="2491636" y="3749458"/>
              <a:ext cx="1051142" cy="1002082"/>
            </a:xfrm>
            <a:prstGeom prst="frame">
              <a:avLst>
                <a:gd name="adj1" fmla="val 375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ame 16"/>
            <p:cNvSpPr/>
            <p:nvPr/>
          </p:nvSpPr>
          <p:spPr>
            <a:xfrm>
              <a:off x="3556870" y="3747370"/>
              <a:ext cx="7127831" cy="1002082"/>
            </a:xfrm>
            <a:prstGeom prst="frame">
              <a:avLst>
                <a:gd name="adj1" fmla="val 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33601" y="4079134"/>
              <a:ext cx="2374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 Narrow" charset="0"/>
                  <a:ea typeface="Arial Narrow" charset="0"/>
                  <a:cs typeface="Arial Narrow" charset="0"/>
                </a:rPr>
                <a:t>Experiment hard to </a:t>
              </a:r>
              <a:r>
                <a:rPr lang="en-US" sz="1600" b="1" dirty="0" err="1">
                  <a:latin typeface="Arial Narrow" charset="0"/>
                  <a:ea typeface="Arial Narrow" charset="0"/>
                  <a:cs typeface="Arial Narrow" charset="0"/>
                </a:rPr>
                <a:t>analyse</a:t>
              </a:r>
              <a:endParaRPr lang="en-US" sz="1600" b="1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8199" y="5012499"/>
            <a:ext cx="7837399" cy="1002082"/>
            <a:chOff x="838199" y="5012499"/>
            <a:chExt cx="7837399" cy="1002082"/>
          </a:xfrm>
        </p:grpSpPr>
        <p:sp>
          <p:nvSpPr>
            <p:cNvPr id="7" name="Frame 6"/>
            <p:cNvSpPr/>
            <p:nvPr/>
          </p:nvSpPr>
          <p:spPr>
            <a:xfrm>
              <a:off x="838199" y="5012499"/>
              <a:ext cx="602296" cy="1002082"/>
            </a:xfrm>
            <a:prstGeom prst="frame">
              <a:avLst>
                <a:gd name="adj1" fmla="val 375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ame 9"/>
            <p:cNvSpPr/>
            <p:nvPr/>
          </p:nvSpPr>
          <p:spPr>
            <a:xfrm>
              <a:off x="1440494" y="5012499"/>
              <a:ext cx="1051142" cy="1002082"/>
            </a:xfrm>
            <a:prstGeom prst="frame">
              <a:avLst>
                <a:gd name="adj1" fmla="val 375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ame 13"/>
            <p:cNvSpPr/>
            <p:nvPr/>
          </p:nvSpPr>
          <p:spPr>
            <a:xfrm>
              <a:off x="2505728" y="5012499"/>
              <a:ext cx="1051142" cy="1002082"/>
            </a:xfrm>
            <a:prstGeom prst="frame">
              <a:avLst>
                <a:gd name="adj1" fmla="val 375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ame 17"/>
            <p:cNvSpPr/>
            <p:nvPr/>
          </p:nvSpPr>
          <p:spPr>
            <a:xfrm>
              <a:off x="3556870" y="5012499"/>
              <a:ext cx="639349" cy="1002082"/>
            </a:xfrm>
            <a:prstGeom prst="frame">
              <a:avLst>
                <a:gd name="adj1" fmla="val 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89872" y="5344263"/>
              <a:ext cx="2885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 Narrow" charset="0"/>
                  <a:ea typeface="Arial Narrow" charset="0"/>
                  <a:cs typeface="Arial Narrow" charset="0"/>
                </a:rPr>
                <a:t>Experiment impossible to </a:t>
              </a:r>
              <a:r>
                <a:rPr lang="en-US" sz="1600" b="1" dirty="0" err="1">
                  <a:latin typeface="Arial Narrow" charset="0"/>
                  <a:ea typeface="Arial Narrow" charset="0"/>
                  <a:cs typeface="Arial Narrow" charset="0"/>
                </a:rPr>
                <a:t>analyse</a:t>
              </a:r>
              <a:endParaRPr lang="en-US" sz="1600" b="1" dirty="0"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45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2990"/>
          </a:xfrm>
        </p:spPr>
        <p:txBody>
          <a:bodyPr>
            <a:normAutofit/>
          </a:bodyPr>
          <a:lstStyle/>
          <a:p>
            <a:r>
              <a:rPr lang="en-US" dirty="0"/>
              <a:t>Avoid Excel for analysis</a:t>
            </a:r>
          </a:p>
          <a:p>
            <a:pPr lvl="1"/>
            <a:r>
              <a:rPr lang="en-US" dirty="0"/>
              <a:t>Fine for exploring data, but don’t export data from Excel</a:t>
            </a:r>
          </a:p>
          <a:p>
            <a:pPr lvl="1"/>
            <a:r>
              <a:rPr lang="en-US" dirty="0" err="1"/>
              <a:t>Ziemann</a:t>
            </a:r>
            <a:r>
              <a:rPr lang="en-US" dirty="0"/>
              <a:t> et al., 2016 – “Gene name errors are widespread in the scientific literature”</a:t>
            </a:r>
          </a:p>
          <a:p>
            <a:pPr lvl="1"/>
            <a:r>
              <a:rPr lang="en-US" dirty="0"/>
              <a:t>e.g. sept2 converted to 2-Sep (human gene now renamed to SEPTIN2)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27" y="4003552"/>
            <a:ext cx="7021146" cy="26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0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81375" cy="4351338"/>
          </a:xfrm>
        </p:spPr>
        <p:txBody>
          <a:bodyPr>
            <a:normAutofit/>
          </a:bodyPr>
          <a:lstStyle/>
          <a:p>
            <a:r>
              <a:rPr lang="en-US" dirty="0"/>
              <a:t>Don’t (subconsciously) </a:t>
            </a:r>
            <a:r>
              <a:rPr lang="en-US" dirty="0" err="1"/>
              <a:t>cherrypick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Conclusions should be robust and not rely on filtering data in an arbitrary way</a:t>
            </a:r>
          </a:p>
          <a:p>
            <a:pPr lvl="1"/>
            <a:r>
              <a:rPr lang="en-US" dirty="0"/>
              <a:t>e.g. can’t take a list of lipid genes and just assess those for differential expression</a:t>
            </a:r>
          </a:p>
          <a:p>
            <a:r>
              <a:rPr lang="en-US" dirty="0"/>
              <a:t>Write down everything you do</a:t>
            </a:r>
          </a:p>
          <a:p>
            <a:pPr lvl="1"/>
            <a:r>
              <a:rPr lang="en-US" dirty="0"/>
              <a:t>Future you will thank you when you </a:t>
            </a:r>
            <a:r>
              <a:rPr lang="en-US" dirty="0" err="1"/>
              <a:t>analyse</a:t>
            </a:r>
            <a:r>
              <a:rPr lang="en-US" dirty="0"/>
              <a:t> your data and try to discover the reason for an unexpected batch effect</a:t>
            </a:r>
          </a:p>
          <a:p>
            <a:pPr lvl="1"/>
            <a:r>
              <a:rPr lang="en-US" dirty="0"/>
              <a:t>Sequence deposition requires good metadata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67" y="1690688"/>
            <a:ext cx="3055307" cy="29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8792" y="1791222"/>
            <a:ext cx="137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3019" y="3958225"/>
            <a:ext cx="322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Scientific community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1710" y="3958225"/>
            <a:ext cx="236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own work</a:t>
            </a:r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 flipH="1">
            <a:off x="3067564" y="2314442"/>
            <a:ext cx="2341228" cy="164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6783207" y="2314442"/>
            <a:ext cx="2440686" cy="164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9465" y="2674668"/>
            <a:ext cx="154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“Altruistic”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1710" y="267466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“Selfish”</a:t>
            </a:r>
          </a:p>
        </p:txBody>
      </p:sp>
    </p:spTree>
    <p:extLst>
      <p:ext uri="{BB962C8B-B14F-4D97-AF65-F5344CB8AC3E}">
        <p14:creationId xmlns:p14="http://schemas.microsoft.com/office/powerpoint/2010/main" val="1720768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Altruistic reasons for data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 to databases we use on a daily basis (e.g. </a:t>
            </a:r>
            <a:r>
              <a:rPr lang="en-US" dirty="0" err="1"/>
              <a:t>Ensembl</a:t>
            </a:r>
            <a:r>
              <a:rPr lang="en-US" dirty="0"/>
              <a:t>, ZFIN, GO, </a:t>
            </a:r>
            <a:r>
              <a:rPr lang="en-US" dirty="0" err="1"/>
              <a:t>etc</a:t>
            </a:r>
            <a:r>
              <a:rPr lang="is-IS" dirty="0"/>
              <a:t>…)</a:t>
            </a:r>
          </a:p>
          <a:p>
            <a:r>
              <a:rPr lang="is-IS" dirty="0"/>
              <a:t>Reduce duplication of effort (Reviewer 2: “Comparison to ChIP-seq data is necessary to...”)</a:t>
            </a:r>
          </a:p>
          <a:p>
            <a:r>
              <a:rPr lang="is-IS" dirty="0"/>
              <a:t>Enable more discovery (other people have completely different questions; data reuse statement)</a:t>
            </a:r>
          </a:p>
          <a:p>
            <a:r>
              <a:rPr lang="is-IS" dirty="0"/>
              <a:t>Gives non-bioinformaticians access to NGS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16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Selfish reasons for data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Encourages comprehensive metadata documentation</a:t>
            </a:r>
          </a:p>
          <a:p>
            <a:r>
              <a:rPr lang="en-US" dirty="0"/>
              <a:t>Easy data access for you and for others (=&gt; citations)</a:t>
            </a:r>
          </a:p>
          <a:p>
            <a:r>
              <a:rPr lang="en-US" dirty="0"/>
              <a:t>Data access mandatory for most funders and journals</a:t>
            </a:r>
          </a:p>
          <a:p>
            <a:r>
              <a:rPr lang="en-US" dirty="0"/>
              <a:t>Appreciated by reviewers (“there is tremendous utility for researchers for fully processed, discrete, clear and unambiguous annotated DE gene lists”)</a:t>
            </a:r>
          </a:p>
          <a:p>
            <a:r>
              <a:rPr lang="en-US" dirty="0"/>
              <a:t>Raises awareness of your work outside your own field</a:t>
            </a:r>
          </a:p>
          <a:p>
            <a:r>
              <a:rPr lang="en-US" dirty="0"/>
              <a:t>Good for your reputation – “they know what they are doing”</a:t>
            </a:r>
          </a:p>
        </p:txBody>
      </p:sp>
    </p:spTree>
    <p:extLst>
      <p:ext uri="{BB962C8B-B14F-4D97-AF65-F5344CB8AC3E}">
        <p14:creationId xmlns:p14="http://schemas.microsoft.com/office/powerpoint/2010/main" val="272369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In-house sequencing QC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8" y="1556179"/>
            <a:ext cx="8255696" cy="21674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25" y="3778752"/>
            <a:ext cx="5099658" cy="29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41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</a:t>
            </a:r>
            <a:r>
              <a:rPr lang="en-US" dirty="0" err="1"/>
              <a:t>FastQC</a:t>
            </a:r>
            <a:r>
              <a:rPr lang="en-US" dirty="0"/>
              <a:t> </a:t>
            </a:r>
            <a:r>
              <a:rPr lang="en-US" sz="3600" dirty="0"/>
              <a:t>(+ </a:t>
            </a:r>
            <a:r>
              <a:rPr lang="en-US" sz="3600" dirty="0" err="1"/>
              <a:t>multiqc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20441" cy="4351338"/>
          </a:xfrm>
        </p:spPr>
        <p:txBody>
          <a:bodyPr/>
          <a:lstStyle/>
          <a:p>
            <a:r>
              <a:rPr lang="en-US" dirty="0"/>
              <a:t>Sequence quality</a:t>
            </a:r>
          </a:p>
          <a:p>
            <a:r>
              <a:rPr lang="en-US" dirty="0"/>
              <a:t>Sequence content</a:t>
            </a:r>
          </a:p>
          <a:p>
            <a:r>
              <a:rPr lang="en-US" dirty="0"/>
              <a:t>GC content</a:t>
            </a:r>
          </a:p>
          <a:p>
            <a:r>
              <a:rPr lang="en-US" dirty="0"/>
              <a:t>N content</a:t>
            </a:r>
          </a:p>
          <a:p>
            <a:r>
              <a:rPr lang="en-US" dirty="0"/>
              <a:t>Duplication</a:t>
            </a:r>
          </a:p>
          <a:p>
            <a:r>
              <a:rPr lang="en-US" dirty="0"/>
              <a:t>Overrepresentation</a:t>
            </a:r>
          </a:p>
          <a:p>
            <a:r>
              <a:rPr lang="en-US" dirty="0"/>
              <a:t>Adapter content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641" y="1690688"/>
            <a:ext cx="7690981" cy="41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Improving read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5362" cy="4351338"/>
          </a:xfrm>
        </p:spPr>
        <p:txBody>
          <a:bodyPr/>
          <a:lstStyle/>
          <a:p>
            <a:r>
              <a:rPr lang="en-US" dirty="0"/>
              <a:t>Trim low quality bases</a:t>
            </a:r>
          </a:p>
          <a:p>
            <a:r>
              <a:rPr lang="en-US" dirty="0"/>
              <a:t>Remove adapters</a:t>
            </a:r>
          </a:p>
          <a:p>
            <a:r>
              <a:rPr lang="en-US" dirty="0"/>
              <a:t>Error correction</a:t>
            </a:r>
          </a:p>
          <a:p>
            <a:r>
              <a:rPr lang="en-US" dirty="0"/>
              <a:t>e.g. Trim Galore! (</a:t>
            </a:r>
            <a:r>
              <a:rPr lang="en-US" dirty="0" err="1"/>
              <a:t>cutadapt</a:t>
            </a:r>
            <a:r>
              <a:rPr lang="en-US" dirty="0"/>
              <a:t> wrapper)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29" y="1825625"/>
            <a:ext cx="6121052" cy="45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4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8173" cy="4351338"/>
          </a:xfrm>
        </p:spPr>
        <p:txBody>
          <a:bodyPr/>
          <a:lstStyle/>
          <a:p>
            <a:r>
              <a:rPr lang="en-US" dirty="0"/>
              <a:t>Good zebrafish reference genome</a:t>
            </a:r>
          </a:p>
          <a:p>
            <a:pPr lvl="1"/>
            <a:r>
              <a:rPr lang="en-US" dirty="0"/>
              <a:t>Splice-aware aligner</a:t>
            </a:r>
          </a:p>
          <a:p>
            <a:pPr lvl="1"/>
            <a:r>
              <a:rPr lang="en-US" dirty="0"/>
              <a:t>Annotation optional</a:t>
            </a:r>
          </a:p>
          <a:p>
            <a:pPr lvl="1"/>
            <a:r>
              <a:rPr lang="en-US" dirty="0"/>
              <a:t>e.g. TopHat2, HISAT2, STAR</a:t>
            </a:r>
          </a:p>
          <a:p>
            <a:r>
              <a:rPr lang="en-US" dirty="0"/>
              <a:t>Good zebrafish transcriptome</a:t>
            </a:r>
          </a:p>
          <a:p>
            <a:pPr lvl="1"/>
            <a:r>
              <a:rPr lang="en-US" dirty="0" err="1"/>
              <a:t>Pseudoalignment</a:t>
            </a:r>
            <a:endParaRPr lang="en-US" dirty="0"/>
          </a:p>
          <a:p>
            <a:pPr lvl="1"/>
            <a:r>
              <a:rPr lang="en-US" dirty="0"/>
              <a:t>Rapid</a:t>
            </a:r>
          </a:p>
          <a:p>
            <a:pPr lvl="1"/>
            <a:r>
              <a:rPr lang="en-US" dirty="0"/>
              <a:t>e.g. Salmon, </a:t>
            </a:r>
            <a:r>
              <a:rPr lang="en-US" dirty="0" err="1"/>
              <a:t>kallisto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84" y="1690688"/>
            <a:ext cx="44450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6373" y="5348288"/>
            <a:ext cx="559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https://</a:t>
            </a:r>
            <a:r>
              <a:rPr lang="en-US" sz="1200" dirty="0" err="1"/>
              <a:t>hbctraining.github.io</a:t>
            </a:r>
            <a:r>
              <a:rPr lang="en-US" sz="1200" dirty="0"/>
              <a:t>/Intro-to-rnaseq-hpc-O2/lessons/03_alignment.html</a:t>
            </a:r>
          </a:p>
        </p:txBody>
      </p:sp>
    </p:spTree>
    <p:extLst>
      <p:ext uri="{BB962C8B-B14F-4D97-AF65-F5344CB8AC3E}">
        <p14:creationId xmlns:p14="http://schemas.microsoft.com/office/powerpoint/2010/main" val="156788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Alignment 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0414" cy="4351338"/>
          </a:xfrm>
        </p:spPr>
        <p:txBody>
          <a:bodyPr/>
          <a:lstStyle/>
          <a:p>
            <a:r>
              <a:rPr lang="en-US" dirty="0" err="1"/>
              <a:t>QoRTs</a:t>
            </a:r>
            <a:r>
              <a:rPr lang="en-US" dirty="0"/>
              <a:t> (Quality of RNA-</a:t>
            </a:r>
            <a:r>
              <a:rPr lang="en-US" dirty="0" err="1"/>
              <a:t>seq</a:t>
            </a:r>
            <a:r>
              <a:rPr lang="en-US" dirty="0"/>
              <a:t> Tool-Set)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18" y="1397773"/>
            <a:ext cx="5977873" cy="520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0068" cy="22763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types of RNA-</a:t>
            </a:r>
            <a:r>
              <a:rPr lang="en-US" dirty="0" err="1"/>
              <a:t>seq</a:t>
            </a:r>
            <a:r>
              <a:rPr lang="en-US" dirty="0"/>
              <a:t> experiment</a:t>
            </a:r>
          </a:p>
          <a:p>
            <a:r>
              <a:rPr lang="en-US" dirty="0"/>
              <a:t>Experimental design depends on type</a:t>
            </a:r>
          </a:p>
          <a:p>
            <a:pPr lvl="1"/>
            <a:r>
              <a:rPr lang="en-US" dirty="0"/>
              <a:t>Quantitative: e.g. differential gene expression, alternative splicing</a:t>
            </a:r>
          </a:p>
          <a:p>
            <a:pPr lvl="1"/>
            <a:r>
              <a:rPr lang="en-US" dirty="0"/>
              <a:t>Qualitative: e.g. transcript discovery, identification of poly(A) sites</a:t>
            </a:r>
          </a:p>
          <a:p>
            <a:r>
              <a:rPr lang="en-US" dirty="0"/>
              <a:t>Mostly focus on differential gene expression (DGE)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73" y="3870544"/>
            <a:ext cx="6131722" cy="2782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84095" y="6376509"/>
            <a:ext cx="191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 Dave Yeats using </a:t>
            </a:r>
            <a:r>
              <a:rPr lang="en-US" sz="1200" dirty="0" err="1"/>
              <a:t>cmx.io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9298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299553" cy="4351338"/>
          </a:xfrm>
        </p:spPr>
        <p:txBody>
          <a:bodyPr/>
          <a:lstStyle/>
          <a:p>
            <a:r>
              <a:rPr lang="en-US" dirty="0"/>
              <a:t>e.g. </a:t>
            </a:r>
            <a:r>
              <a:rPr lang="en-US" dirty="0" err="1"/>
              <a:t>htseq</a:t>
            </a:r>
            <a:r>
              <a:rPr lang="en-US" dirty="0"/>
              <a:t>-count, STAR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61" y="1421541"/>
            <a:ext cx="5026642" cy="51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0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08332" cy="4351338"/>
          </a:xfrm>
        </p:spPr>
        <p:txBody>
          <a:bodyPr/>
          <a:lstStyle/>
          <a:p>
            <a:r>
              <a:rPr lang="en-US" dirty="0"/>
              <a:t>e.g. DESeq2, </a:t>
            </a:r>
            <a:r>
              <a:rPr lang="en-US" dirty="0" err="1"/>
              <a:t>edgeR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35620"/>
              </p:ext>
            </p:extLst>
          </p:nvPr>
        </p:nvGraphicFramePr>
        <p:xfrm>
          <a:off x="4770945" y="2468563"/>
          <a:ext cx="6582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Adjusted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fold change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ENSDARG00000068969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5.13E-16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9.95E-13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4.296634713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ENSDARG00000071662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2.31E-25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8.20E-22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5.367426329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ENSDARG00000031885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2.60E-23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7.93E-20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5.248888274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ENSDARG00000043196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7.32E-08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7.80E-05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-3.715117121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ENSDARG00000075524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3.91E-15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6.94E-12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4.639355983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ENSDARG00000036787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1.22E-26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6.51E-23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4.384183256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ENSDARG00000079347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5.05E-08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5.67E-05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-2.564399561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ENSDARG00000041381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4.07E-09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5.11E-06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3.220579557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ENSDARG00000070062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3.49E-14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4.97E-11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4.454100519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06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67" y="1365337"/>
            <a:ext cx="7776465" cy="4811626"/>
          </a:xfrm>
        </p:spPr>
      </p:pic>
      <p:sp>
        <p:nvSpPr>
          <p:cNvPr id="5" name="TextBox 4"/>
          <p:cNvSpPr txBox="1"/>
          <p:nvPr/>
        </p:nvSpPr>
        <p:spPr>
          <a:xfrm>
            <a:off x="3490958" y="6275540"/>
            <a:ext cx="5210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Conesa et al., 2016 – “A survey of best practices for RNA-</a:t>
            </a:r>
            <a:r>
              <a:rPr lang="en-US" sz="1200" dirty="0" err="1"/>
              <a:t>seq</a:t>
            </a:r>
            <a:r>
              <a:rPr lang="en-US" sz="1200" dirty="0"/>
              <a:t> data analysis”</a:t>
            </a:r>
          </a:p>
        </p:txBody>
      </p:sp>
    </p:spTree>
    <p:extLst>
      <p:ext uri="{BB962C8B-B14F-4D97-AF65-F5344CB8AC3E}">
        <p14:creationId xmlns:p14="http://schemas.microsoft.com/office/powerpoint/2010/main" val="2030449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3029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Technical replicates:</a:t>
            </a:r>
          </a:p>
          <a:p>
            <a:pPr lvl="1"/>
            <a:r>
              <a:rPr lang="en-US" dirty="0"/>
              <a:t>Rarely needed (except during method development, where want to differentiate technical and biological variability)</a:t>
            </a:r>
          </a:p>
          <a:p>
            <a:pPr lvl="1"/>
            <a:r>
              <a:rPr lang="en-US" dirty="0"/>
              <a:t>Main source of technical variability is RNA prep and library prep, not sequencing</a:t>
            </a:r>
          </a:p>
          <a:p>
            <a:r>
              <a:rPr lang="en-US" dirty="0"/>
              <a:t>Biological replicates:</a:t>
            </a:r>
          </a:p>
          <a:p>
            <a:pPr lvl="1"/>
            <a:r>
              <a:rPr lang="en-US" dirty="0" err="1"/>
              <a:t>Minimise</a:t>
            </a:r>
            <a:r>
              <a:rPr lang="en-US" dirty="0"/>
              <a:t> or control for biological variability (so focus on conditions)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choose embryos from same clutch</a:t>
            </a:r>
          </a:p>
          <a:p>
            <a:pPr lvl="2"/>
            <a:r>
              <a:rPr lang="en-US" dirty="0"/>
              <a:t>or control for clutch in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09" y="2529931"/>
            <a:ext cx="3124200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9809" y="4840537"/>
            <a:ext cx="3143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http://</a:t>
            </a:r>
            <a:r>
              <a:rPr lang="en-US" sz="1200" dirty="0" err="1"/>
              <a:t>scotty.genetics.utah.edu</a:t>
            </a:r>
            <a:r>
              <a:rPr lang="en-US" sz="1200" dirty="0"/>
              <a:t>/</a:t>
            </a:r>
            <a:r>
              <a:rPr lang="en-US" sz="1200" dirty="0" err="1"/>
              <a:t>help.html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446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0595" cy="4351338"/>
          </a:xfrm>
        </p:spPr>
        <p:txBody>
          <a:bodyPr/>
          <a:lstStyle/>
          <a:p>
            <a:r>
              <a:rPr lang="en-US" dirty="0"/>
              <a:t>Biological variance </a:t>
            </a:r>
            <a:r>
              <a:rPr lang="en-US" sz="2000" dirty="0"/>
              <a:t>- natural variance</a:t>
            </a:r>
          </a:p>
          <a:p>
            <a:pPr lvl="1"/>
            <a:r>
              <a:rPr lang="en-US" sz="1600" dirty="0"/>
              <a:t>Zebrafish – lots of replicates, but if </a:t>
            </a:r>
            <a:r>
              <a:rPr lang="en-US" sz="1600"/>
              <a:t>pool then variance reduced and can lose signal</a:t>
            </a:r>
            <a:endParaRPr lang="en-US" sz="1600" dirty="0"/>
          </a:p>
          <a:p>
            <a:r>
              <a:rPr lang="en-US" dirty="0"/>
              <a:t>Technical variance </a:t>
            </a:r>
            <a:r>
              <a:rPr lang="en-US" sz="2000" dirty="0"/>
              <a:t>- from RNA &amp; library prep</a:t>
            </a:r>
          </a:p>
          <a:p>
            <a:r>
              <a:rPr lang="en-US" dirty="0"/>
              <a:t>Poisson variance </a:t>
            </a:r>
            <a:r>
              <a:rPr lang="en-US" sz="2000" dirty="0"/>
              <a:t>- counting noise; high variance at low counts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41" y="1690688"/>
            <a:ext cx="5105400" cy="436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965" y="6061119"/>
            <a:ext cx="145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Michele Busby</a:t>
            </a:r>
          </a:p>
        </p:txBody>
      </p:sp>
    </p:spTree>
    <p:extLst>
      <p:ext uri="{BB962C8B-B14F-4D97-AF65-F5344CB8AC3E}">
        <p14:creationId xmlns:p14="http://schemas.microsoft.com/office/powerpoint/2010/main" val="69710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replicates?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464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Often trade off between number of samples and sequencing depth</a:t>
            </a:r>
          </a:p>
          <a:p>
            <a:r>
              <a:rPr lang="en-US" dirty="0"/>
              <a:t>DGE:</a:t>
            </a:r>
          </a:p>
          <a:p>
            <a:pPr lvl="1"/>
            <a:r>
              <a:rPr lang="en-US" dirty="0"/>
              <a:t>More samples best (if cost allows), because reduces effect of biological variability</a:t>
            </a:r>
          </a:p>
          <a:p>
            <a:pPr lvl="1"/>
            <a:r>
              <a:rPr lang="en-US" dirty="0"/>
              <a:t>Can always sequence more deeply, but hard to add samples (batch effect)</a:t>
            </a:r>
          </a:p>
          <a:p>
            <a:pPr lvl="1"/>
            <a:r>
              <a:rPr lang="en-US" dirty="0"/>
              <a:t>Generally never &lt; 4 samples per condition, but more better</a:t>
            </a:r>
          </a:p>
          <a:p>
            <a:pPr lvl="1"/>
            <a:r>
              <a:rPr lang="en-US" dirty="0"/>
              <a:t>We never do &lt; 6 samples and often 12+</a:t>
            </a:r>
          </a:p>
          <a:p>
            <a:pPr lvl="1"/>
            <a:r>
              <a:rPr lang="en-US" dirty="0"/>
              <a:t>10 million reads usually enough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38" y="2009241"/>
            <a:ext cx="5181600" cy="4167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7556" y="6178594"/>
            <a:ext cx="350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Zhang et al., 2014 – “A Comparative Study of Techniques for Differential Expression Analysis on RNA-</a:t>
            </a:r>
            <a:r>
              <a:rPr lang="en-US" sz="1000" dirty="0" err="1"/>
              <a:t>Seq</a:t>
            </a:r>
            <a:r>
              <a:rPr lang="en-US" sz="1000" dirty="0"/>
              <a:t> Data”</a:t>
            </a:r>
          </a:p>
        </p:txBody>
      </p:sp>
    </p:spTree>
    <p:extLst>
      <p:ext uri="{BB962C8B-B14F-4D97-AF65-F5344CB8AC3E}">
        <p14:creationId xmlns:p14="http://schemas.microsoft.com/office/powerpoint/2010/main" val="129556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replicates?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5677" cy="4351338"/>
          </a:xfrm>
        </p:spPr>
        <p:txBody>
          <a:bodyPr>
            <a:normAutofit/>
          </a:bodyPr>
          <a:lstStyle/>
          <a:p>
            <a:r>
              <a:rPr lang="en-US" dirty="0"/>
              <a:t>Transcript discovery:</a:t>
            </a:r>
          </a:p>
          <a:p>
            <a:pPr lvl="1"/>
            <a:r>
              <a:rPr lang="en-US" dirty="0"/>
              <a:t>Sequencing depth important (want overlapping reads over whole transcript)</a:t>
            </a:r>
          </a:p>
          <a:p>
            <a:pPr lvl="1"/>
            <a:r>
              <a:rPr lang="en-US" dirty="0"/>
              <a:t>Enrichment for desired transcripts, e.g. by size selection</a:t>
            </a:r>
          </a:p>
          <a:p>
            <a:pPr lvl="1"/>
            <a:r>
              <a:rPr lang="en-US" dirty="0"/>
              <a:t>Range of tissues, developmental stages or treatments</a:t>
            </a:r>
          </a:p>
          <a:p>
            <a:r>
              <a:rPr lang="en-US" dirty="0"/>
              <a:t>http://</a:t>
            </a:r>
            <a:r>
              <a:rPr lang="en-US" dirty="0" err="1"/>
              <a:t>scotty.genetics.utah.edu</a:t>
            </a:r>
            <a:r>
              <a:rPr lang="en-US" dirty="0"/>
              <a:t>/ - helps design experiment</a:t>
            </a:r>
            <a:br>
              <a:rPr lang="en-US" dirty="0"/>
            </a:br>
            <a:r>
              <a:rPr lang="en-US" sz="2400" dirty="0"/>
              <a:t>(requires similar or pilot data, plus costs)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77" y="1825625"/>
            <a:ext cx="5183726" cy="43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2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3121" cy="4351338"/>
          </a:xfrm>
        </p:spPr>
        <p:txBody>
          <a:bodyPr/>
          <a:lstStyle/>
          <a:p>
            <a:r>
              <a:rPr lang="en-US" dirty="0"/>
              <a:t>For qualitative experiments, want:</a:t>
            </a:r>
          </a:p>
          <a:p>
            <a:pPr lvl="1"/>
            <a:r>
              <a:rPr lang="en-US" dirty="0"/>
              <a:t>Stranded library</a:t>
            </a:r>
          </a:p>
          <a:p>
            <a:pPr lvl="1"/>
            <a:r>
              <a:rPr lang="en-US" dirty="0"/>
              <a:t>Long reads (100 </a:t>
            </a:r>
            <a:r>
              <a:rPr lang="en-US" dirty="0" err="1"/>
              <a:t>bp</a:t>
            </a:r>
            <a:r>
              <a:rPr lang="en-US" dirty="0"/>
              <a:t> +)</a:t>
            </a:r>
          </a:p>
          <a:p>
            <a:pPr lvl="1"/>
            <a:r>
              <a:rPr lang="en-US" dirty="0"/>
              <a:t>Paired end reads</a:t>
            </a:r>
          </a:p>
          <a:p>
            <a:r>
              <a:rPr lang="en-US" dirty="0"/>
              <a:t>Not important for quantitative experiments</a:t>
            </a:r>
          </a:p>
          <a:p>
            <a:pPr lvl="1"/>
            <a:r>
              <a:rPr lang="en-US" dirty="0"/>
              <a:t>75 </a:t>
            </a:r>
            <a:r>
              <a:rPr lang="en-US" dirty="0" err="1"/>
              <a:t>bp</a:t>
            </a:r>
            <a:r>
              <a:rPr lang="en-US" dirty="0"/>
              <a:t> probably optimal for DGE </a:t>
            </a:r>
            <a:r>
              <a:rPr lang="en-US" sz="2000" dirty="0"/>
              <a:t>(</a:t>
            </a:r>
            <a:r>
              <a:rPr lang="en-US" sz="2000" dirty="0" err="1"/>
              <a:t>Chhangawala</a:t>
            </a:r>
            <a:r>
              <a:rPr lang="en-US" sz="2000" dirty="0"/>
              <a:t> et al., 2015 – “The impact of read length on quantification of differentially expressed genes and splice junction detection”)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10" y="1825625"/>
            <a:ext cx="4950591" cy="2297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3603" y="4122699"/>
            <a:ext cx="1096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Clontech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600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Ribosomal 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9616"/>
          </a:xfrm>
        </p:spPr>
        <p:txBody>
          <a:bodyPr/>
          <a:lstStyle/>
          <a:p>
            <a:r>
              <a:rPr lang="en-US" dirty="0"/>
              <a:t>Usually want to sequence mRNA, but total RNA is mostly </a:t>
            </a:r>
            <a:r>
              <a:rPr lang="en-US" dirty="0" err="1"/>
              <a:t>rRNA</a:t>
            </a:r>
            <a:endParaRPr lang="en-US" dirty="0"/>
          </a:p>
          <a:p>
            <a:r>
              <a:rPr lang="en-US" dirty="0"/>
              <a:t>Either enrich for mRNA or deplete </a:t>
            </a:r>
            <a:r>
              <a:rPr lang="en-US" dirty="0" err="1"/>
              <a:t>rRNA</a:t>
            </a:r>
            <a:endParaRPr lang="en-US" dirty="0"/>
          </a:p>
          <a:p>
            <a:r>
              <a:rPr lang="en-US" dirty="0"/>
              <a:t>mRNA enrichment by oligo (</a:t>
            </a:r>
            <a:r>
              <a:rPr lang="en-US" dirty="0" err="1"/>
              <a:t>dT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Cheaper and less noisy, but leads to 3’ bias and ignores some </a:t>
            </a:r>
            <a:r>
              <a:rPr lang="en-US" dirty="0" err="1"/>
              <a:t>ncRNAs</a:t>
            </a:r>
            <a:endParaRPr lang="en-US" dirty="0"/>
          </a:p>
          <a:p>
            <a:r>
              <a:rPr lang="en-US" dirty="0" err="1"/>
              <a:t>rRNA</a:t>
            </a:r>
            <a:r>
              <a:rPr lang="en-US" dirty="0"/>
              <a:t> depletion by </a:t>
            </a:r>
            <a:r>
              <a:rPr lang="en-US" dirty="0" err="1"/>
              <a:t>Ribo</a:t>
            </a:r>
            <a:r>
              <a:rPr lang="en-US" dirty="0"/>
              <a:t>-Zero:</a:t>
            </a:r>
          </a:p>
          <a:p>
            <a:pPr lvl="1"/>
            <a:r>
              <a:rPr lang="en-US" dirty="0"/>
              <a:t>Expensive and doesn’t work as well with zebrafish as for other model organisms (designed for human, mouse and rat)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79" y="5085241"/>
            <a:ext cx="5195841" cy="1421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6658" y="6229424"/>
            <a:ext cx="1057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Lexogen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0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1565</Words>
  <Application>Microsoft Macintosh PowerPoint</Application>
  <PresentationFormat>Widescreen</PresentationFormat>
  <Paragraphs>368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Office Theme</vt:lpstr>
      <vt:lpstr>Guidelines for Experimental Design</vt:lpstr>
      <vt:lpstr>Importance of experimental design</vt:lpstr>
      <vt:lpstr>RNA-seq</vt:lpstr>
      <vt:lpstr>Replication</vt:lpstr>
      <vt:lpstr>Sources of variance</vt:lpstr>
      <vt:lpstr>How many replicates? (1/2)</vt:lpstr>
      <vt:lpstr>How many replicates? (2/2)</vt:lpstr>
      <vt:lpstr>What type of reads?</vt:lpstr>
      <vt:lpstr>Ribosomal RNA</vt:lpstr>
      <vt:lpstr>RNA spike-ins</vt:lpstr>
      <vt:lpstr>Batch effects</vt:lpstr>
      <vt:lpstr>Controlling for batch</vt:lpstr>
      <vt:lpstr>Confounding</vt:lpstr>
      <vt:lpstr>Clutch batch effect</vt:lpstr>
      <vt:lpstr>Plate effect</vt:lpstr>
      <vt:lpstr>Plate effect confirmation</vt:lpstr>
      <vt:lpstr>Better plate design</vt:lpstr>
      <vt:lpstr>Multiplexing</vt:lpstr>
      <vt:lpstr>Visualisation</vt:lpstr>
      <vt:lpstr>Best practices (1/2)</vt:lpstr>
      <vt:lpstr>Best practices (2/2)</vt:lpstr>
      <vt:lpstr>Data sharing</vt:lpstr>
      <vt:lpstr>Altruistic reasons for data sharing</vt:lpstr>
      <vt:lpstr>Selfish reasons for data sharing</vt:lpstr>
      <vt:lpstr>Analysis – In-house sequencing QC</vt:lpstr>
      <vt:lpstr>Analysis – FastQC (+ multiqc)</vt:lpstr>
      <vt:lpstr>Analysis – Improving read quality</vt:lpstr>
      <vt:lpstr>Analysis – Alignment</vt:lpstr>
      <vt:lpstr>Analysis – Alignment QC</vt:lpstr>
      <vt:lpstr>Analysis – Quantification</vt:lpstr>
      <vt:lpstr>Analysis – Differential Expression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Experimental Design</dc:title>
  <dc:subject/>
  <dc:creator>Ian Sealy</dc:creator>
  <cp:keywords/>
  <dc:description/>
  <cp:lastModifiedBy>Ian Sealy</cp:lastModifiedBy>
  <cp:revision>83</cp:revision>
  <cp:lastPrinted>2018-10-15T10:24:00Z</cp:lastPrinted>
  <dcterms:created xsi:type="dcterms:W3CDTF">2018-10-11T07:03:47Z</dcterms:created>
  <dcterms:modified xsi:type="dcterms:W3CDTF">2019-11-07T10:35:44Z</dcterms:modified>
  <cp:category/>
</cp:coreProperties>
</file>