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41385-325E-3F4B-8853-2A4194F7957F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3F1A4-148A-C34E-999E-C561B4EE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1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6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0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FEA2-F85B-6849-B33D-5ABE12B4D78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FEA2-F85B-6849-B33D-5ABE12B4D78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68F50-4EF6-9644-8A3D-3CF471C9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articles/10.3389/fpsyt.2021.79517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uncgen2022.buschlab.org/downloads/dataset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biostudies/arrayexpre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93457"/>
            <a:ext cx="12192000" cy="1762505"/>
          </a:xfrm>
        </p:spPr>
        <p:txBody>
          <a:bodyPr/>
          <a:lstStyle/>
          <a:p>
            <a:r>
              <a:rPr lang="en-US" dirty="0"/>
              <a:t>Group Metadata 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 yourselves in groups of 3 or 4</a:t>
            </a:r>
          </a:p>
          <a:p>
            <a:r>
              <a:rPr lang="en-US" dirty="0"/>
              <a:t>Imagine you are submitting a zebrafish RNA-seq experiment to a repository</a:t>
            </a:r>
          </a:p>
          <a:p>
            <a:r>
              <a:rPr lang="en-US" dirty="0"/>
              <a:t>What metadata should you submit along with the sequencing data?</a:t>
            </a:r>
          </a:p>
        </p:txBody>
      </p:sp>
    </p:spTree>
    <p:extLst>
      <p:ext uri="{BB962C8B-B14F-4D97-AF65-F5344CB8AC3E}">
        <p14:creationId xmlns:p14="http://schemas.microsoft.com/office/powerpoint/2010/main" val="138631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 yourselves in groups of 3 or 4</a:t>
            </a:r>
          </a:p>
          <a:p>
            <a:r>
              <a:rPr lang="en-US" dirty="0"/>
              <a:t>Imagine you are submitting a zebrafish RNA-seq experiment to a repository</a:t>
            </a:r>
          </a:p>
          <a:p>
            <a:r>
              <a:rPr lang="en-US" dirty="0"/>
              <a:t>What metadata should you submit along with the sequencing data?</a:t>
            </a:r>
          </a:p>
          <a:p>
            <a:endParaRPr lang="en-US" dirty="0"/>
          </a:p>
          <a:p>
            <a:r>
              <a:rPr lang="en-US" sz="4000" dirty="0"/>
              <a:t>What did you have on your lists?</a:t>
            </a:r>
          </a:p>
        </p:txBody>
      </p:sp>
    </p:spTree>
    <p:extLst>
      <p:ext uri="{BB962C8B-B14F-4D97-AF65-F5344CB8AC3E}">
        <p14:creationId xmlns:p14="http://schemas.microsoft.com/office/powerpoint/2010/main" val="295774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2248-D804-3143-AA2F-826EFB16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dataset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6A27-3D24-42D5-1746-5459DC400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course, will use dataset from:</a:t>
            </a:r>
            <a:br>
              <a:rPr lang="en-US" dirty="0"/>
            </a:br>
            <a:r>
              <a:rPr lang="en-US" dirty="0"/>
              <a:t>Mech </a:t>
            </a:r>
            <a:r>
              <a:rPr lang="en-US" i="1" dirty="0"/>
              <a:t>et al.</a:t>
            </a:r>
            <a:r>
              <a:rPr lang="en-US" dirty="0"/>
              <a:t> (2022) “Behavioral and Gene Regulatory Responses to Developmental Drug Exposures in Zebrafish.” Front. Psychiatry</a:t>
            </a:r>
            <a:br>
              <a:rPr lang="en-US" dirty="0"/>
            </a:br>
            <a:r>
              <a:rPr lang="en-US" dirty="0">
                <a:hlinkClick r:id="rId2"/>
              </a:rPr>
              <a:t>https://www.frontiersin.org/articles/10.3389/fpsyt.2021.795175</a:t>
            </a:r>
            <a:endParaRPr lang="en-US" dirty="0"/>
          </a:p>
          <a:p>
            <a:r>
              <a:rPr lang="en-US" dirty="0"/>
              <a:t>Exposed zebrafish to amphetamine, nicotine or oxycodone from 24 </a:t>
            </a:r>
            <a:r>
              <a:rPr lang="en-US" dirty="0" err="1"/>
              <a:t>hpf</a:t>
            </a:r>
            <a:r>
              <a:rPr lang="en-US" dirty="0"/>
              <a:t> to 5 </a:t>
            </a:r>
            <a:r>
              <a:rPr lang="en-US" dirty="0" err="1"/>
              <a:t>dpf</a:t>
            </a:r>
            <a:r>
              <a:rPr lang="en-US" dirty="0"/>
              <a:t> then performed </a:t>
            </a:r>
            <a:r>
              <a:rPr lang="en-US" dirty="0" err="1"/>
              <a:t>behavioural</a:t>
            </a:r>
            <a:r>
              <a:rPr lang="en-US" dirty="0"/>
              <a:t> assays on larvae</a:t>
            </a:r>
          </a:p>
          <a:p>
            <a:r>
              <a:rPr lang="en-US" dirty="0"/>
              <a:t>At 5 </a:t>
            </a:r>
            <a:r>
              <a:rPr lang="en-US" dirty="0" err="1"/>
              <a:t>dpf</a:t>
            </a:r>
            <a:r>
              <a:rPr lang="en-US" dirty="0"/>
              <a:t>, 6 samples, each consisting of pools of 6-7 embryos, were collected for each condition (plus unexposed controls)</a:t>
            </a:r>
          </a:p>
        </p:txBody>
      </p:sp>
    </p:spTree>
    <p:extLst>
      <p:ext uri="{BB962C8B-B14F-4D97-AF65-F5344CB8AC3E}">
        <p14:creationId xmlns:p14="http://schemas.microsoft.com/office/powerpoint/2010/main" val="33681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2248-D804-3143-AA2F-826EFB16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dataset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6A27-3D24-42D5-1746-5459DC400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 extracted and sequencing libraries made (</a:t>
            </a:r>
            <a:r>
              <a:rPr lang="en-GB" dirty="0"/>
              <a:t>Illumina </a:t>
            </a:r>
            <a:r>
              <a:rPr lang="en-GB" dirty="0" err="1"/>
              <a:t>TruSeq</a:t>
            </a:r>
            <a:r>
              <a:rPr lang="en-GB" dirty="0"/>
              <a:t> Stranded mRNA kit)</a:t>
            </a:r>
          </a:p>
          <a:p>
            <a:r>
              <a:rPr lang="en-US" dirty="0"/>
              <a:t>Sequenced on one lane of </a:t>
            </a:r>
            <a:r>
              <a:rPr lang="en-US" dirty="0" err="1"/>
              <a:t>NovaSeq</a:t>
            </a:r>
            <a:r>
              <a:rPr lang="en-US" dirty="0"/>
              <a:t> SP PE50 (16-24M reads / sample)</a:t>
            </a:r>
          </a:p>
          <a:p>
            <a:r>
              <a:rPr lang="en-US" dirty="0"/>
              <a:t>Aligned to GRCz11 with STAR (twice)</a:t>
            </a:r>
          </a:p>
          <a:p>
            <a:r>
              <a:rPr lang="en-US" dirty="0"/>
              <a:t>Differentially expressed genes determined with DESeq2</a:t>
            </a:r>
          </a:p>
          <a:p>
            <a:r>
              <a:rPr lang="en-US" dirty="0"/>
              <a:t>(Files needed to repeat the analysis - download FASTQ, run STAR &amp; DESeq2 - are available from</a:t>
            </a:r>
            <a:br>
              <a:rPr lang="en-US" dirty="0"/>
            </a:br>
            <a:r>
              <a:rPr lang="en-US" dirty="0">
                <a:hlinkClick r:id="rId2"/>
              </a:rPr>
              <a:t>https://funcgen2022.buschlab.org/downloads/dataset.zip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79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back into your groups</a:t>
            </a:r>
          </a:p>
          <a:p>
            <a:r>
              <a:rPr lang="en-US" dirty="0"/>
              <a:t>Which bits of metadata should be submitted for this particular experiment? Which shouldn’t?</a:t>
            </a:r>
          </a:p>
          <a:p>
            <a:r>
              <a:rPr lang="en-US" dirty="0"/>
              <a:t>Is there any metadata that you missed?</a:t>
            </a:r>
          </a:p>
        </p:txBody>
      </p:sp>
    </p:spTree>
    <p:extLst>
      <p:ext uri="{BB962C8B-B14F-4D97-AF65-F5344CB8AC3E}">
        <p14:creationId xmlns:p14="http://schemas.microsoft.com/office/powerpoint/2010/main" val="28936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zebrafish RNA-seq experiments on </a:t>
            </a:r>
            <a:r>
              <a:rPr lang="en-US" dirty="0" err="1"/>
              <a:t>ArrayExpress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https://www.ebi.ac.uk/biostudies/arrayexpress</a:t>
            </a:r>
            <a:r>
              <a:rPr lang="en-US" dirty="0"/>
              <a:t>)</a:t>
            </a:r>
          </a:p>
          <a:p>
            <a:r>
              <a:rPr lang="en-US" dirty="0"/>
              <a:t>Try to find examples of experiments that have good metadata and some with poor metadata</a:t>
            </a:r>
          </a:p>
          <a:p>
            <a:r>
              <a:rPr lang="en-US" dirty="0"/>
              <a:t>Make a note of the accession of each experiment</a:t>
            </a:r>
          </a:p>
        </p:txBody>
      </p:sp>
    </p:spTree>
    <p:extLst>
      <p:ext uri="{BB962C8B-B14F-4D97-AF65-F5344CB8AC3E}">
        <p14:creationId xmlns:p14="http://schemas.microsoft.com/office/powerpoint/2010/main" val="250030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3029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337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Group Metadata Exercise</vt:lpstr>
      <vt:lpstr>Exercise 1</vt:lpstr>
      <vt:lpstr>Exercise 1</vt:lpstr>
      <vt:lpstr>Course dataset (1/2)</vt:lpstr>
      <vt:lpstr>Course dataset (2/2)</vt:lpstr>
      <vt:lpstr>Exercise 2</vt:lpstr>
      <vt:lpstr>Exercise 3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Experimental Design</dc:title>
  <dc:subject/>
  <dc:creator>Ian Sealy</dc:creator>
  <cp:keywords/>
  <dc:description/>
  <cp:lastModifiedBy>Ian Sealy</cp:lastModifiedBy>
  <cp:revision>87</cp:revision>
  <cp:lastPrinted>2018-10-15T10:24:00Z</cp:lastPrinted>
  <dcterms:created xsi:type="dcterms:W3CDTF">2018-10-11T07:03:47Z</dcterms:created>
  <dcterms:modified xsi:type="dcterms:W3CDTF">2022-09-26T13:02:38Z</dcterms:modified>
  <cp:category/>
</cp:coreProperties>
</file>