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90" r:id="rId8"/>
    <p:sldId id="287" r:id="rId9"/>
    <p:sldId id="291" r:id="rId10"/>
    <p:sldId id="288" r:id="rId11"/>
    <p:sldId id="28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fin.org/ZDB-GENE-990415-2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gen2022.buschlab.org/downloads/zfa.obo" TargetMode="External"/><Relationship Id="rId2" Type="http://schemas.openxmlformats.org/officeDocument/2006/relationships/hyperlink" Target="https://funcgen2022.buschlab.org/downloads/zfin.i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uncgen2022.buschlab.org/downloads/Ontologizer.jar" TargetMode="External"/><Relationship Id="rId4" Type="http://schemas.openxmlformats.org/officeDocument/2006/relationships/hyperlink" Target="http://ontologizer.d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oconductor.org/packages/devel/bioc/vignettes/DESeq2/inst/doc/DESeq2.html#independent-filtering-of-resul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Zebrafish Anatomical Term Enrichment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4F7-C9DF-C342-ACDB-33FEEFB5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Ontologizer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EDCC-B4C9-8340-A27C-CD88708D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Ontologizer.jar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Parent-Child-Union -m Bonferroni -p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population.zfin.tsv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study.zfin.tsv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Will produce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study.zfin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-Parent-Child-Union-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Bonferroni.txt</a:t>
            </a:r>
            <a:r>
              <a:rPr lang="en-US" dirty="0"/>
              <a:t> containing all the ZFA terms, including significantly enriched ones</a:t>
            </a:r>
          </a:p>
        </p:txBody>
      </p:sp>
    </p:spTree>
    <p:extLst>
      <p:ext uri="{BB962C8B-B14F-4D97-AF65-F5344CB8AC3E}">
        <p14:creationId xmlns:p14="http://schemas.microsoft.com/office/powerpoint/2010/main" val="52450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EE98-32AF-964E-92ED-A7BC096E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Ontologizer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61A3-D607-4A44-A6B8-8BAA03F9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-f1,11,13 table-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study.zfin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-Parent-Child-Union-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Bonferroni.txt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awk '$2 &lt; 0.05'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AA269-F3EF-5844-2CAF-9E830AC8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7" y="3200884"/>
            <a:ext cx="10684565" cy="20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E900-00BD-AE42-94DB-C99D5660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ZFIN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E457-0E77-AD44-9557-0D06CCDC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3643"/>
          </a:xfrm>
        </p:spPr>
        <p:txBody>
          <a:bodyPr/>
          <a:lstStyle/>
          <a:p>
            <a:r>
              <a:rPr lang="en-US" dirty="0"/>
              <a:t>As well as annotating genes with GO terms, ZFIN associate genes with anatomical terms (based on literature review and </a:t>
            </a:r>
            <a:r>
              <a:rPr lang="en-US" i="1" dirty="0"/>
              <a:t>in situ</a:t>
            </a:r>
            <a:r>
              <a:rPr lang="en-US" dirty="0"/>
              <a:t> images submitted directly)</a:t>
            </a:r>
          </a:p>
          <a:p>
            <a:r>
              <a:rPr lang="en-US" dirty="0"/>
              <a:t>For example, rhodopsin (</a:t>
            </a:r>
            <a:r>
              <a:rPr lang="en-GB" dirty="0">
                <a:hlinkClick r:id="rId2"/>
              </a:rPr>
              <a:t>https://zfin.org/ZDB-GENE-990415-271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8AD59-1B45-34F4-65F4-8C266367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06" y="3799268"/>
            <a:ext cx="4697905" cy="1312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80A2F-3B09-BC7D-974C-ABAD29E2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49" y="4780860"/>
            <a:ext cx="6897195" cy="19299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97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B54D-CE60-1D48-8694-7589E67F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DD28-C7A9-AA48-8118-3B313DB1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The zebrafish anatomy (ZFA) terms form a tree-like hierarchy, where each term can have children and parents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EED2B4-A01A-B740-A905-B3166688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75" y="3286125"/>
            <a:ext cx="6408849" cy="28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49F-A323-9C4E-AD43-4164A271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C588-220E-304F-9144-0D97A534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enrichment of terms, can’t just check each term as if they are independent of each other</a:t>
            </a:r>
          </a:p>
          <a:p>
            <a:pPr lvl="1"/>
            <a:r>
              <a:rPr lang="en-US" dirty="0"/>
              <a:t>They aren’t, so you’ll get spurious enrichments for some child terms of terms that are significantly enriched</a:t>
            </a:r>
          </a:p>
          <a:p>
            <a:r>
              <a:rPr lang="en-US" dirty="0"/>
              <a:t>Instead check for enrichment of a term in the context of the genes annotated to the term’s parents</a:t>
            </a:r>
          </a:p>
        </p:txBody>
      </p:sp>
    </p:spTree>
    <p:extLst>
      <p:ext uri="{BB962C8B-B14F-4D97-AF65-F5344CB8AC3E}">
        <p14:creationId xmlns:p14="http://schemas.microsoft.com/office/powerpoint/2010/main" val="145873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6CB3-36AB-5444-A06F-25962B8C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Enrichment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B0A2D-8880-AC4B-BA74-1A198CB8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479" y="1825625"/>
            <a:ext cx="86070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9AB42-904C-844D-8A2A-7754659A6E71}"/>
              </a:ext>
            </a:extLst>
          </p:cNvPr>
          <p:cNvSpPr txBox="1"/>
          <p:nvPr/>
        </p:nvSpPr>
        <p:spPr>
          <a:xfrm>
            <a:off x="7553290" y="6311900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Grossman et al, 2007</a:t>
            </a:r>
          </a:p>
        </p:txBody>
      </p:sp>
    </p:spTree>
    <p:extLst>
      <p:ext uri="{BB962C8B-B14F-4D97-AF65-F5344CB8AC3E}">
        <p14:creationId xmlns:p14="http://schemas.microsoft.com/office/powerpoint/2010/main" val="18148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ED9-8FF4-F146-9F95-3FB2027B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29D-78D0-3B43-885C-0ED4A9FD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zfin.txt</a:t>
            </a:r>
            <a:r>
              <a:rPr lang="en-US" dirty="0"/>
              <a:t> file linking ZFIN gene IDs to ZFA terms:</a:t>
            </a:r>
            <a:br>
              <a:rPr lang="en-US" dirty="0"/>
            </a:br>
            <a:r>
              <a:rPr lang="en-US" dirty="0">
                <a:hlinkClick r:id="rId2"/>
              </a:rPr>
              <a:t>https://funcgen2022.buschlab.org/downloads/zfin.txt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r>
              <a:rPr lang="en-US" dirty="0"/>
              <a:t> file describing all ZFA terms:</a:t>
            </a:r>
            <a:br>
              <a:rPr lang="en-US" dirty="0"/>
            </a:br>
            <a:r>
              <a:rPr lang="en-US" dirty="0">
                <a:hlinkClick r:id="rId3"/>
              </a:rPr>
              <a:t>https://funcgen2022.buschlab.org/downloads/zfa.obo</a:t>
            </a:r>
            <a:endParaRPr lang="en-US" dirty="0"/>
          </a:p>
          <a:p>
            <a:r>
              <a:rPr lang="en-US" dirty="0">
                <a:hlinkClick r:id="rId4"/>
              </a:rPr>
              <a:t>http://ontologizer.de/</a:t>
            </a:r>
            <a:r>
              <a:rPr lang="en-US" dirty="0"/>
              <a:t> is software for testing enrichment of ontology terms</a:t>
            </a:r>
          </a:p>
          <a:p>
            <a:r>
              <a:rPr lang="en-US" dirty="0"/>
              <a:t>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Ontologizer.jar</a:t>
            </a:r>
            <a:r>
              <a:rPr lang="en-US" dirty="0"/>
              <a:t> file:</a:t>
            </a:r>
            <a:br>
              <a:rPr lang="en-US" dirty="0"/>
            </a:br>
            <a:r>
              <a:rPr lang="en-US" dirty="0">
                <a:hlinkClick r:id="rId5"/>
              </a:rPr>
              <a:t>https://funcgen2022.buschlab.org/downloads/Ontologizer.jar</a:t>
            </a:r>
            <a:endParaRPr lang="en-US" dirty="0"/>
          </a:p>
          <a:p>
            <a:r>
              <a:rPr lang="en-US" dirty="0"/>
              <a:t>All files are also available on ”</a:t>
            </a:r>
            <a:r>
              <a:rPr lang="en-US" dirty="0" err="1"/>
              <a:t>penelopeprime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15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88CD-D161-20F3-2177-AFA7EED2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Files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02EB-1945-01F9-F55C-0D66EF44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raw.githubusercontent.com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cerivs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/zebrafish-anatomical-ontology/master/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/downloads/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phenoGeneCleanData_fish.txt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/downloads/wildtype-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expression_fish.txt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ontologizer.de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Ontologizer.jar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 -f3,4,8,13,17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phenoGeneCleanData_fish.txt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grep ZDB-GENE- | awk '{ print $1 "\t" $2 "\n" $1 "\t" $3 "\n" $1 "\t" $4 "\n" $1 "\t" $5 }' | grep ZFA: &gt; zfin1.tmp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 -f1,4,6 wildtype-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expression_fish.txt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grep ZDB-GENE- | awk '{ print $1 "\t" $2 "\n" $1 "\t" $3 }' | grep ZFA: &gt; zfin2.tmp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-u zfin1.tmp zfin2.tmp | awk '{ print "ZFIN\t" $1 "\t" $1 "\t\t" $2 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\t\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\t" $1 "\t\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tgene_product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\ttaxon:7955\t20220929\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tZFIN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}'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zfin.txt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phenoGeneCleanData_fish.txt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wildtype-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expression_fish.txt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zfin1.tmp zfin2.tmp</a:t>
            </a:r>
          </a:p>
        </p:txBody>
      </p:sp>
    </p:spTree>
    <p:extLst>
      <p:ext uri="{BB962C8B-B14F-4D97-AF65-F5344CB8AC3E}">
        <p14:creationId xmlns:p14="http://schemas.microsoft.com/office/powerpoint/2010/main" val="10500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CD5B-C13F-4B47-9C09-F0CCA7B2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2BA-248F-1D4D-A51F-75215402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need a file listing all the detectable </a:t>
            </a:r>
            <a:r>
              <a:rPr lang="en-US" dirty="0" err="1"/>
              <a:t>Ensembl</a:t>
            </a:r>
            <a:r>
              <a:rPr lang="en-US" dirty="0"/>
              <a:t> IDs (the population set):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awk -F"\t" '$3 != "NA"'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cut -f1 | grep ENS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And a file listing all the significant </a:t>
            </a:r>
            <a:r>
              <a:rPr lang="en-US" dirty="0" err="1"/>
              <a:t>Ensembl</a:t>
            </a:r>
            <a:r>
              <a:rPr lang="en-US" dirty="0"/>
              <a:t> IDs (the study set):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awk -F"\t" '$3 &lt; 0.05'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cut -f1 | grep ENS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Then use </a:t>
            </a:r>
            <a:r>
              <a:rPr lang="en-US" dirty="0" err="1"/>
              <a:t>BioMart</a:t>
            </a:r>
            <a:r>
              <a:rPr lang="en-US" dirty="0"/>
              <a:t> to convert </a:t>
            </a:r>
            <a:r>
              <a:rPr lang="en-US" dirty="0" err="1"/>
              <a:t>Ensembl</a:t>
            </a:r>
            <a:r>
              <a:rPr lang="en-US" dirty="0"/>
              <a:t> IDs to ZFIN IDs to make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population.zfin.tsv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study.zfin.tsv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0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0BF3-FFFF-F809-C96C-6DEC4B15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population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895A-D2AC-E2A6-BDD4-B97C9858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Population set should be all the genes that are detectable</a:t>
            </a:r>
          </a:p>
          <a:p>
            <a:r>
              <a:rPr lang="en-US" dirty="0"/>
              <a:t>Do NOT just use all the genes in the genome (which some online tools default to)</a:t>
            </a:r>
          </a:p>
          <a:p>
            <a:r>
              <a:rPr lang="en-US" dirty="0"/>
              <a:t>Instead either:</a:t>
            </a:r>
          </a:p>
          <a:p>
            <a:pPr lvl="1"/>
            <a:r>
              <a:rPr lang="en-US" dirty="0"/>
              <a:t>Use all the genes that are above some threshold number of counts (with 1 count not being unreasonable)</a:t>
            </a:r>
          </a:p>
          <a:p>
            <a:pPr lvl="1"/>
            <a:r>
              <a:rPr lang="en-US" dirty="0"/>
              <a:t>If you’re using DESeq2, use all the genes that haven’t been subjected to independent filtering (i.e. those that don’t have “NA” for their adjusted p-value)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http://bioconductor.org/packages/devel/bioc/vignettes/DESeq2/inst/doc/DESeq2.html#independent-filtering-of-results</a:t>
            </a:r>
            <a:r>
              <a:rPr lang="en-US" dirty="0"/>
              <a:t> for more info on independent filtering</a:t>
            </a:r>
          </a:p>
        </p:txBody>
      </p:sp>
    </p:spTree>
    <p:extLst>
      <p:ext uri="{BB962C8B-B14F-4D97-AF65-F5344CB8AC3E}">
        <p14:creationId xmlns:p14="http://schemas.microsoft.com/office/powerpoint/2010/main" val="318105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785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Zebrafish Anatomical Term Enrichment</vt:lpstr>
      <vt:lpstr>ZFIN annotation</vt:lpstr>
      <vt:lpstr>Anatomical Hierarchy</vt:lpstr>
      <vt:lpstr>Anatomical Enrichment</vt:lpstr>
      <vt:lpstr>Anatomical Enrichment</vt:lpstr>
      <vt:lpstr>Files</vt:lpstr>
      <vt:lpstr>How Files Made</vt:lpstr>
      <vt:lpstr>More Files</vt:lpstr>
      <vt:lpstr>Best population set?</vt:lpstr>
      <vt:lpstr>Run Ontologizer</vt:lpstr>
      <vt:lpstr>Ontologizer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69</cp:revision>
  <cp:lastPrinted>2018-10-16T09:04:12Z</cp:lastPrinted>
  <dcterms:created xsi:type="dcterms:W3CDTF">2018-10-15T14:29:53Z</dcterms:created>
  <dcterms:modified xsi:type="dcterms:W3CDTF">2022-09-29T09:31:54Z</dcterms:modified>
</cp:coreProperties>
</file>