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58" r:id="rId5"/>
    <p:sldId id="270" r:id="rId6"/>
    <p:sldId id="271" r:id="rId7"/>
    <p:sldId id="259" r:id="rId8"/>
    <p:sldId id="260" r:id="rId9"/>
    <p:sldId id="272" r:id="rId10"/>
    <p:sldId id="273" r:id="rId11"/>
    <p:sldId id="274" r:id="rId12"/>
    <p:sldId id="275" r:id="rId13"/>
    <p:sldId id="261" r:id="rId14"/>
    <p:sldId id="262" r:id="rId15"/>
    <p:sldId id="263" r:id="rId16"/>
    <p:sldId id="276" r:id="rId17"/>
    <p:sldId id="264" r:id="rId18"/>
    <p:sldId id="265" r:id="rId19"/>
    <p:sldId id="279" r:id="rId20"/>
    <p:sldId id="278" r:id="rId21"/>
    <p:sldId id="266" r:id="rId22"/>
    <p:sldId id="283" r:id="rId23"/>
    <p:sldId id="267" r:id="rId24"/>
    <p:sldId id="269" r:id="rId25"/>
    <p:sldId id="277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72"/>
  </p:normalViewPr>
  <p:slideViewPr>
    <p:cSldViewPr snapToGrid="0" snapToObjects="1">
      <p:cViewPr varScale="1">
        <p:scale>
          <a:sx n="126" d="100"/>
          <a:sy n="126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7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87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9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A3A38-6435-9442-A310-D3B35A139931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00EA-D5D3-644D-8963-83210BA9B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rfLab/unix_and_perl/blob/main/bootcamp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Line for Data Filtering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9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format column data tidily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-t is short for “table”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A1521-8966-7BED-598B-647A3A17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0" y="3274944"/>
            <a:ext cx="768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2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77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head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top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A2537-3053-ADC4-366C-750C7FE8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470" y="3703391"/>
            <a:ext cx="7247059" cy="268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7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6403"/>
          </a:xfrm>
        </p:spPr>
        <p:txBody>
          <a:bodyPr>
            <a:normAutofit fontScale="92500"/>
          </a:bodyPr>
          <a:lstStyle/>
          <a:p>
            <a:r>
              <a:rPr lang="en-US" dirty="0"/>
              <a:t>Can also truncate data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/>
              <a:t>e.g. 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sz="2600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sz="2600" dirty="0">
                <a:latin typeface="Courier New" charset="0"/>
                <a:ea typeface="Courier New" charset="0"/>
                <a:cs typeface="Courier New" charset="0"/>
              </a:rPr>
              <a:t> | tail -10 | column -t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Gives last 10 lines of output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Change the number to get a different number of lines</a:t>
            </a:r>
          </a:p>
          <a:p>
            <a:endParaRPr lang="en-US" dirty="0"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848B9-335D-6031-50C4-C6DBF756A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62" y="3738659"/>
            <a:ext cx="5893076" cy="28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5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28794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AWK is a powerful command line tool used for text processing</a:t>
            </a:r>
          </a:p>
          <a:p>
            <a:r>
              <a:rPr lang="en-US" dirty="0"/>
              <a:t>Can filter based on a specific column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“up” genes)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ea typeface="Courier New" charset="0"/>
                <a:cs typeface="Courier New" charset="0"/>
              </a:rPr>
              <a:t>(get genes on chromosome 2)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-F"\t" </a:t>
            </a:r>
            <a:r>
              <a:rPr lang="en-US" dirty="0">
                <a:ea typeface="Courier New" charset="0"/>
                <a:cs typeface="Courier New" charset="0"/>
              </a:rPr>
              <a:t>tells AWK that the file is delimited with tabs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$4 is the 4</a:t>
            </a:r>
            <a:r>
              <a:rPr lang="en-US" baseline="30000" dirty="0">
                <a:ea typeface="Courier New" charset="0"/>
                <a:cs typeface="Courier New" charset="0"/>
              </a:rPr>
              <a:t>th</a:t>
            </a:r>
            <a:r>
              <a:rPr lang="en-US" dirty="0">
                <a:ea typeface="Courier New" charset="0"/>
                <a:cs typeface="Courier New" charset="0"/>
              </a:rPr>
              <a:t> column; == checks for equality (whereas = indicates assignment)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0C8E2-B8A6-DECB-BA93-F4A3E0117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8" y="4570265"/>
            <a:ext cx="11618843" cy="158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on multiple columns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3433"/>
          </a:xfrm>
        </p:spPr>
        <p:txBody>
          <a:bodyPr/>
          <a:lstStyle/>
          <a:p>
            <a:r>
              <a:rPr lang="en-US" dirty="0"/>
              <a:t>Could just pipe two AWK commands together: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awk -F"\t" '$5 == "2"' | more</a:t>
            </a:r>
          </a:p>
          <a:p>
            <a:r>
              <a:rPr lang="en-US" dirty="0"/>
              <a:t>But can combine terms with &amp;&amp;:</a:t>
            </a:r>
            <a:br>
              <a:rPr lang="en-US" dirty="0"/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1D31E-6AF9-4251-F77D-EA2145B3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21" y="4663300"/>
            <a:ext cx="11469757" cy="156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AWK and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991"/>
          </a:xfrm>
        </p:spPr>
        <p:txBody>
          <a:bodyPr/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-f1-3,10 | column -t |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2D06C-8AD8-6957-E122-B44710BF0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943616"/>
            <a:ext cx="75946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-f1,10,3 | column -t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Note that name column is 3</a:t>
            </a:r>
            <a:r>
              <a:rPr lang="en-US" baseline="30000" dirty="0">
                <a:ea typeface="Courier New" charset="0"/>
                <a:cs typeface="Courier New" charset="0"/>
              </a:rPr>
              <a:t>rd</a:t>
            </a:r>
            <a:r>
              <a:rPr lang="en-US" dirty="0">
                <a:ea typeface="Courier New" charset="0"/>
                <a:cs typeface="Courier New" charset="0"/>
              </a:rPr>
              <a:t>, not 2</a:t>
            </a:r>
            <a:r>
              <a:rPr lang="en-US" baseline="30000" dirty="0">
                <a:ea typeface="Courier New" charset="0"/>
                <a:cs typeface="Courier New" charset="0"/>
              </a:rPr>
              <a:t>nd</a:t>
            </a:r>
            <a:r>
              <a:rPr lang="en-US" dirty="0">
                <a:ea typeface="Courier New" charset="0"/>
                <a:cs typeface="Courier New" charset="0"/>
              </a:rPr>
              <a:t>, as requested - can’t reorder columns with cut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1E178-227A-399E-364A-4B1453C5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654" y="3364118"/>
            <a:ext cx="5180692" cy="333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9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cut with AWK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24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-F"\t" '$4 &gt; 0 { print $1 "\t" $10 "\t" $2 "\t" $3 "\t" $4 }'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column -t | more </a:t>
            </a:r>
            <a:br>
              <a:rPr lang="en-US" dirty="0"/>
            </a:br>
            <a:r>
              <a:rPr lang="en-US" dirty="0"/>
              <a:t>(can change order of columns, but can’t do ranges)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"\t"</a:t>
            </a:r>
            <a:r>
              <a:rPr lang="en-US" dirty="0"/>
              <a:t> indicates a tab should be printed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41981-94EE-4F50-AD2C-D8DF9F13C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7772400" cy="33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94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/>
              <a:t>Reorder data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sort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-k5 | more</a:t>
            </a:r>
            <a:endParaRPr lang="en-US" dirty="0"/>
          </a:p>
          <a:p>
            <a:r>
              <a:rPr lang="en-US" dirty="0"/>
              <a:t>-k5 means sort by the 5</a:t>
            </a:r>
            <a:r>
              <a:rPr lang="en-US" baseline="30000" dirty="0"/>
              <a:t>th</a:t>
            </a:r>
            <a:r>
              <a:rPr lang="en-US" dirty="0"/>
              <a:t> column (name)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D8BEA-3B46-ECDA-31E1-4AD687F41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35520"/>
            <a:ext cx="7772400" cy="295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7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sort -r -g -k4 | more</a:t>
            </a:r>
          </a:p>
          <a:p>
            <a:r>
              <a:rPr lang="en-US" dirty="0"/>
              <a:t>-g means sort numerically</a:t>
            </a:r>
          </a:p>
          <a:p>
            <a:r>
              <a:rPr lang="en-US" dirty="0"/>
              <a:t>-r means reverse the order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1EFCA-64B5-CA3D-8C53-B5AC6A15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57808"/>
            <a:ext cx="7772400" cy="273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4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1350"/>
          </a:xfrm>
        </p:spPr>
        <p:txBody>
          <a:bodyPr/>
          <a:lstStyle/>
          <a:p>
            <a:r>
              <a:rPr lang="en-US" dirty="0"/>
              <a:t>You can, but command line is quicker, more flexible and reproducible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1051D-E49B-6AFF-1C49-D108ADF82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9" y="2842494"/>
            <a:ext cx="11357722" cy="31535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994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2183"/>
          </a:xfrm>
        </p:spPr>
        <p:txBody>
          <a:bodyPr/>
          <a:lstStyle/>
          <a:p>
            <a:r>
              <a:rPr lang="en-US" dirty="0"/>
              <a:t>Extract data by search term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ENSDARG00000068567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shh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6DB29-19EE-0C15-AB19-C6718A1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8" y="3606590"/>
            <a:ext cx="11857383" cy="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356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Extract using list of search terms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“file”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E5A9-5BFB-B022-DFE3-A86F2C3A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6" y="3354126"/>
            <a:ext cx="11827088" cy="16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more 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8676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Courier New" charset="0"/>
                <a:cs typeface="Courier New" charset="0"/>
              </a:rPr>
              <a:t>Exclude lines that match a search term</a:t>
            </a: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protein_coding</a:t>
            </a:r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grep -v log2fc </a:t>
            </a:r>
            <a:r>
              <a:rPr lang="en-US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Amp.counts.tsv</a:t>
            </a:r>
            <a:endParaRPr lang="en-US" dirty="0">
              <a:latin typeface="Courier New" panose="02070309020205020404" pitchFamily="49" charset="0"/>
              <a:ea typeface="Courier New" charset="0"/>
              <a:cs typeface="Courier New" panose="02070309020205020404" pitchFamily="49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-v is short for “</a:t>
            </a:r>
            <a:r>
              <a:rPr lang="en-US" dirty="0" err="1">
                <a:ea typeface="Courier New" charset="0"/>
                <a:cs typeface="Courier New" charset="0"/>
              </a:rPr>
              <a:t>in</a:t>
            </a:r>
            <a:r>
              <a:rPr lang="en-US" b="1" dirty="0" err="1">
                <a:ea typeface="Courier New" charset="0"/>
                <a:cs typeface="Courier New" charset="0"/>
              </a:rPr>
              <a:t>V</a:t>
            </a:r>
            <a:r>
              <a:rPr lang="en-US" dirty="0" err="1">
                <a:ea typeface="Courier New" charset="0"/>
                <a:cs typeface="Courier New" charset="0"/>
              </a:rPr>
              <a:t>ert</a:t>
            </a:r>
            <a:r>
              <a:rPr lang="en-US" dirty="0">
                <a:ea typeface="Courier New" charset="0"/>
                <a:cs typeface="Courier New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792665-68E4-4196-FF6B-5B71F0582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7" y="4034904"/>
            <a:ext cx="11822125" cy="16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5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49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/>
              <a:t> stands for ”word count”</a:t>
            </a:r>
          </a:p>
          <a:p>
            <a:r>
              <a:rPr lang="en-US" dirty="0"/>
              <a:t>Count number of lines returned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 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-f brain-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development.txt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wc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-l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-l is short for “lines”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BC46A-0AF8-1778-8E62-F811F1B7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652" y="4412975"/>
            <a:ext cx="7962696" cy="14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7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Take care - file will be overwritten without any warning if it already exists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788CD-6389-A34C-7FBA-780B415D4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5" y="3528116"/>
            <a:ext cx="11820349" cy="19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1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7554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head -1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grep hox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&gt;&gt;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hox.txt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CCFA4-0999-A197-FF26-FD90FA57C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56" y="3554275"/>
            <a:ext cx="11784688" cy="24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25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340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539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can, and maybe should, if you’re going to do analysis in R</a:t>
            </a:r>
          </a:p>
          <a:p>
            <a:r>
              <a:rPr lang="en-US" dirty="0"/>
              <a:t>But command line can be quicker if you’re filtering or reformatting data to use in another tool</a:t>
            </a:r>
          </a:p>
          <a:p>
            <a:r>
              <a:rPr lang="en-US" dirty="0"/>
              <a:t>R loads all data into memory first, so can be easier to filter and trim big data on command line before loading into 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CCDBA9D-A666-3049-B13D-CD356B96D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015" y="3979571"/>
            <a:ext cx="2477842" cy="1916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22435-D8AC-934E-9AE4-00F3B8D06F92}"/>
              </a:ext>
            </a:extLst>
          </p:cNvPr>
          <p:cNvSpPr txBox="1"/>
          <p:nvPr/>
        </p:nvSpPr>
        <p:spPr>
          <a:xfrm>
            <a:off x="7624292" y="5896134"/>
            <a:ext cx="3932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Hadley Wickham and others at RStudio [CC BY-SA 4.0]</a:t>
            </a:r>
          </a:p>
        </p:txBody>
      </p:sp>
    </p:spTree>
    <p:extLst>
      <p:ext uri="{BB962C8B-B14F-4D97-AF65-F5344CB8AC3E}">
        <p14:creationId xmlns:p14="http://schemas.microsoft.com/office/powerpoint/2010/main" val="358545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7266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Get the </a:t>
            </a:r>
            <a:r>
              <a:rPr lang="en-US" dirty="0" err="1"/>
              <a:t>Ensembl</a:t>
            </a:r>
            <a:r>
              <a:rPr lang="en-US" dirty="0"/>
              <a:t> ID, adjusted p-value and name of the top 10 most significantly DE genes on chromosome 2 that are down at least two-fold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awk '$3 &lt; 0.05 &amp;&amp; $4 &lt; 1 &amp;&amp; $5 == "2"'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cut -f 1,3,10 | head -10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B5599-7054-2C3A-FE9C-4BA46DDF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94" y="3314976"/>
            <a:ext cx="9637012" cy="308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8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9E0D-534C-2B45-8798-D9E19080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7F1F-9044-DC41-A777-289264C0F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example files 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brain-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development.txt</a:t>
            </a:r>
            <a:endParaRPr lang="en-US" dirty="0"/>
          </a:p>
          <a:p>
            <a:r>
              <a:rPr lang="en-US" dirty="0"/>
              <a:t>Embryos exposed to amphetamine compared to unexposed controls</a:t>
            </a:r>
          </a:p>
          <a:p>
            <a:r>
              <a:rPr lang="en-US" dirty="0"/>
              <a:t>Columns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Amp.counts.tsv</a:t>
            </a:r>
            <a:r>
              <a:rPr lang="en-US" dirty="0"/>
              <a:t> are:</a:t>
            </a:r>
            <a:br>
              <a:rPr lang="en-US" dirty="0"/>
            </a:br>
            <a:r>
              <a:rPr lang="en-US" dirty="0" err="1"/>
              <a:t>Ensembl</a:t>
            </a:r>
            <a:r>
              <a:rPr lang="en-US" dirty="0"/>
              <a:t> gene ID (ENSDARG), p-value, adjusted p-value, log</a:t>
            </a:r>
            <a:r>
              <a:rPr lang="en-US" baseline="-25000" dirty="0"/>
              <a:t>2</a:t>
            </a:r>
            <a:r>
              <a:rPr lang="en-US" dirty="0"/>
              <a:t> fold change, chromosome, gene start (in bp), gene end (in bp), strand (1 or -1), biotype (e.g. protein coding), name, description, counts and </a:t>
            </a:r>
            <a:r>
              <a:rPr lang="en-GB" dirty="0"/>
              <a:t>normalised</a:t>
            </a:r>
            <a:r>
              <a:rPr lang="en-US" dirty="0"/>
              <a:t> counts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1300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B6D24-A871-CE40-B0C8-ABE4085A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AB682-29BA-1741-82D7-2693CACB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Not covering commands to:</a:t>
            </a:r>
          </a:p>
          <a:p>
            <a:pPr lvl="1"/>
            <a:r>
              <a:rPr lang="en-US" dirty="0"/>
              <a:t>View directory contents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Change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Copy files or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Move or rename files and directories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Delete files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) or directories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)</a:t>
            </a:r>
          </a:p>
          <a:p>
            <a:r>
              <a:rPr lang="en-US" dirty="0"/>
              <a:t>To learn about these, see: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https://github.com/KorfLab/unix_and_perl/blob/main/bootcamp.md</a:t>
            </a:r>
            <a:endParaRPr lang="en-US" dirty="0"/>
          </a:p>
          <a:p>
            <a:r>
              <a:rPr lang="en-US" dirty="0"/>
              <a:t>Or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/>
              <a:t> command to find out about these or other commands, for 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cut</a:t>
            </a:r>
          </a:p>
        </p:txBody>
      </p:sp>
    </p:spTree>
    <p:extLst>
      <p:ext uri="{BB962C8B-B14F-4D97-AF65-F5344CB8AC3E}">
        <p14:creationId xmlns:p14="http://schemas.microsoft.com/office/powerpoint/2010/main" val="32075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848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Look at a file a page at a time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</a:t>
            </a:r>
            <a:r>
              <a:rPr lang="en-US" dirty="0"/>
              <a:t> (or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less</a:t>
            </a:r>
            <a:r>
              <a:rPr lang="en-US" dirty="0"/>
              <a:t>)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more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551D7-0329-2449-8C78-F67986FCFFE1}"/>
              </a:ext>
            </a:extLst>
          </p:cNvPr>
          <p:cNvSpPr txBox="1"/>
          <p:nvPr/>
        </p:nvSpPr>
        <p:spPr>
          <a:xfrm>
            <a:off x="838200" y="5175693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Enter</a:t>
            </a:r>
            <a:r>
              <a:rPr lang="en-US" dirty="0"/>
              <a:t> to get another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Space</a:t>
            </a:r>
            <a:r>
              <a:rPr lang="en-US" dirty="0"/>
              <a:t> or </a:t>
            </a:r>
            <a:r>
              <a:rPr lang="en-US" b="1" dirty="0" err="1"/>
              <a:t>PgDn</a:t>
            </a:r>
            <a:r>
              <a:rPr lang="en-US" dirty="0"/>
              <a:t> to see the next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b</a:t>
            </a:r>
            <a:r>
              <a:rPr lang="en-US" dirty="0"/>
              <a:t> or </a:t>
            </a:r>
            <a:r>
              <a:rPr lang="en-US" b="1" dirty="0" err="1"/>
              <a:t>PgUp</a:t>
            </a:r>
            <a:r>
              <a:rPr lang="en-US" dirty="0"/>
              <a:t> to go back a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Press </a:t>
            </a:r>
            <a:r>
              <a:rPr lang="en-US" b="1" dirty="0"/>
              <a:t>q</a:t>
            </a:r>
            <a:r>
              <a:rPr lang="en-US" dirty="0"/>
              <a:t> to quit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DFB94-4442-B8BA-8A73-6593E1A6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5" y="2342367"/>
            <a:ext cx="11507210" cy="276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8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9"/>
            <a:ext cx="10515600" cy="192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View specific columns of your file using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</a:t>
            </a: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Will only show columns 1 (ID), 3 (adjusted p-value), 4 (log</a:t>
            </a:r>
            <a:r>
              <a:rPr lang="en-US" baseline="-25000" dirty="0">
                <a:ea typeface="Courier New" charset="0"/>
                <a:cs typeface="Courier New" charset="0"/>
              </a:rPr>
              <a:t>2</a:t>
            </a:r>
            <a:r>
              <a:rPr lang="en-US" dirty="0">
                <a:ea typeface="Courier New" charset="0"/>
                <a:cs typeface="Courier New" charset="0"/>
              </a:rPr>
              <a:t> fold change) and 10 (name)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-f is short for “fields”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F61FE-8499-E604-895F-5032D2EE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98" y="3429000"/>
            <a:ext cx="6795604" cy="32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84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6507"/>
          </a:xfrm>
        </p:spPr>
        <p:txBody>
          <a:bodyPr>
            <a:normAutofit fontScale="92500"/>
          </a:bodyPr>
          <a:lstStyle/>
          <a:p>
            <a:r>
              <a:rPr lang="en-US" dirty="0"/>
              <a:t>Can join two commands with a </a:t>
            </a:r>
            <a:r>
              <a:rPr lang="en-US" b="1" dirty="0"/>
              <a:t>pipe</a:t>
            </a:r>
            <a:r>
              <a:rPr lang="en-US" dirty="0"/>
              <a:t> |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e.g.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cut -f1,3-4,10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Amp.counts.tsv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| more</a:t>
            </a:r>
          </a:p>
          <a:p>
            <a:r>
              <a:rPr lang="en-US" dirty="0">
                <a:ea typeface="Courier New" charset="0"/>
                <a:cs typeface="Courier New" charset="0"/>
              </a:rPr>
              <a:t>The output of the </a:t>
            </a:r>
            <a:r>
              <a:rPr lang="en-US" b="1" dirty="0">
                <a:ea typeface="Courier New" charset="0"/>
                <a:cs typeface="Courier New" charset="0"/>
              </a:rPr>
              <a:t>cut</a:t>
            </a:r>
            <a:r>
              <a:rPr lang="en-US" dirty="0">
                <a:ea typeface="Courier New" charset="0"/>
                <a:cs typeface="Courier New" charset="0"/>
              </a:rPr>
              <a:t> command becomes the input of the </a:t>
            </a:r>
            <a:r>
              <a:rPr lang="en-US" b="1" dirty="0">
                <a:ea typeface="Courier New" charset="0"/>
                <a:cs typeface="Courier New" charset="0"/>
              </a:rPr>
              <a:t>more</a:t>
            </a:r>
            <a:r>
              <a:rPr lang="en-US" dirty="0">
                <a:ea typeface="Courier New" charset="0"/>
                <a:cs typeface="Courier New" charset="0"/>
              </a:rPr>
              <a:t>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B30B3-2EAA-2750-16CC-BDF3BD6EC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67" y="3317767"/>
            <a:ext cx="6557065" cy="317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1187</Words>
  <Application>Microsoft Macintosh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Command Line for Data Filtering</vt:lpstr>
      <vt:lpstr>Why not just use Excel?</vt:lpstr>
      <vt:lpstr>Why not just use R?</vt:lpstr>
      <vt:lpstr>Example</vt:lpstr>
      <vt:lpstr>Example data</vt:lpstr>
      <vt:lpstr>Other commands</vt:lpstr>
      <vt:lpstr>more</vt:lpstr>
      <vt:lpstr>cut</vt:lpstr>
      <vt:lpstr>Pipe</vt:lpstr>
      <vt:lpstr>column</vt:lpstr>
      <vt:lpstr>head</vt:lpstr>
      <vt:lpstr>tail</vt:lpstr>
      <vt:lpstr>AWK</vt:lpstr>
      <vt:lpstr>Filtering on multiple columns with AWK</vt:lpstr>
      <vt:lpstr>Combining AWK and cut</vt:lpstr>
      <vt:lpstr>Reordering columns</vt:lpstr>
      <vt:lpstr>Replacing cut with AWK</vt:lpstr>
      <vt:lpstr>sort</vt:lpstr>
      <vt:lpstr>More sort</vt:lpstr>
      <vt:lpstr>grep</vt:lpstr>
      <vt:lpstr>More grep</vt:lpstr>
      <vt:lpstr>Even more grep</vt:lpstr>
      <vt:lpstr>wc</vt:lpstr>
      <vt:lpstr>Redirecting to a file</vt:lpstr>
      <vt:lpstr>Appending to a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Sealy</dc:creator>
  <cp:lastModifiedBy>Ian Sealy</cp:lastModifiedBy>
  <cp:revision>64</cp:revision>
  <cp:lastPrinted>2018-10-16T09:04:12Z</cp:lastPrinted>
  <dcterms:created xsi:type="dcterms:W3CDTF">2018-10-15T14:29:53Z</dcterms:created>
  <dcterms:modified xsi:type="dcterms:W3CDTF">2025-02-26T16:23:36Z</dcterms:modified>
</cp:coreProperties>
</file>