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8" r:id="rId2"/>
    <p:sldId id="271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18" autoAdjust="0"/>
  </p:normalViewPr>
  <p:slideViewPr>
    <p:cSldViewPr>
      <p:cViewPr varScale="1">
        <p:scale>
          <a:sx n="66" d="100"/>
          <a:sy n="66" d="100"/>
        </p:scale>
        <p:origin x="6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9CB0-6A81-4E83-981A-F8739F05D253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49549-8B35-4CE9-B6D1-3AC08A52876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5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8C65-6EBE-43EB-B00E-0516F639F5BB}" type="datetimeFigureOut">
              <a:rPr lang="en-US" smtClean="0"/>
              <a:pPr/>
              <a:t>2/16/2017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Business Strategy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Charter</a:t>
            </a:r>
          </a:p>
        </p:txBody>
      </p:sp>
    </p:spTree>
    <p:extLst>
      <p:ext uri="{BB962C8B-B14F-4D97-AF65-F5344CB8AC3E}">
        <p14:creationId xmlns:p14="http://schemas.microsoft.com/office/powerpoint/2010/main" val="399319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66532"/>
              </p:ext>
            </p:extLst>
          </p:nvPr>
        </p:nvGraphicFramePr>
        <p:xfrm>
          <a:off x="375427" y="476672"/>
          <a:ext cx="8768573" cy="573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62565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742791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216382">
                <a:tc gridSpan="2"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w/c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5/10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12/10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19/10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26/10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2/11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9/11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16/11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23/11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30/11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Hand in</a:t>
                      </a:r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382">
                <a:tc gridSpan="2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2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4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5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6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7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8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9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10</a:t>
                      </a:r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53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/>
                        <a:t>Milestone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/>
                        <a:t>Introduction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/>
                        <a:t>Client Briefing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/>
                        <a:t>Present</a:t>
                      </a:r>
                      <a:r>
                        <a:rPr lang="en-GB" sz="900" b="1" baseline="0" dirty="0"/>
                        <a:t> </a:t>
                      </a:r>
                      <a:r>
                        <a:rPr lang="en-GB" sz="900" b="1" dirty="0"/>
                        <a:t>Charter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/>
                        <a:t>Review Draft Analysis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/>
                        <a:t>Present Analysis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/>
                        <a:t>Ideation</a:t>
                      </a:r>
                      <a:r>
                        <a:rPr lang="en-GB" sz="900" b="1" baseline="0" dirty="0"/>
                        <a:t> Phase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/>
                        <a:t>Solution Selection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/>
                        <a:t>Solution Selection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/>
                        <a:t>Solution Presentation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/>
                        <a:t>Project evaluation</a:t>
                      </a:r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922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/>
                        <a:t>Aim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Set The Ground Rules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Understand  Assignment Brief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To present/ refine team charters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To Refine Analysis/</a:t>
                      </a:r>
                      <a:r>
                        <a:rPr lang="en-GB" sz="800" baseline="0" dirty="0"/>
                        <a:t> Analysis Outcomes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To formally present</a:t>
                      </a:r>
                      <a:r>
                        <a:rPr lang="en-GB" sz="800" baseline="0" dirty="0"/>
                        <a:t> analysis process/ outcomes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To identify</a:t>
                      </a:r>
                      <a:r>
                        <a:rPr lang="en-GB" sz="800" baseline="0" dirty="0"/>
                        <a:t> practical </a:t>
                      </a:r>
                      <a:r>
                        <a:rPr lang="en-GB" sz="800" dirty="0"/>
                        <a:t>solution(s)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Initial</a:t>
                      </a:r>
                      <a:r>
                        <a:rPr lang="en-GB" sz="800" baseline="0" dirty="0"/>
                        <a:t> </a:t>
                      </a:r>
                      <a:r>
                        <a:rPr lang="en-GB" sz="800" dirty="0"/>
                        <a:t>evaluation</a:t>
                      </a:r>
                      <a:r>
                        <a:rPr lang="en-GB" sz="800" baseline="0" dirty="0"/>
                        <a:t> of </a:t>
                      </a:r>
                      <a:r>
                        <a:rPr lang="en-GB" sz="800" dirty="0"/>
                        <a:t>proposed solutions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Final</a:t>
                      </a:r>
                      <a:r>
                        <a:rPr lang="en-GB" sz="800" baseline="0" dirty="0"/>
                        <a:t> </a:t>
                      </a:r>
                      <a:r>
                        <a:rPr lang="en-GB" sz="800" dirty="0"/>
                        <a:t>evaluation</a:t>
                      </a:r>
                      <a:r>
                        <a:rPr lang="en-GB" sz="800" baseline="0" dirty="0"/>
                        <a:t> of </a:t>
                      </a:r>
                      <a:r>
                        <a:rPr lang="en-GB" sz="800" dirty="0"/>
                        <a:t>proposed solutions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Formal</a:t>
                      </a:r>
                      <a:r>
                        <a:rPr lang="en-GB" sz="800" baseline="0" dirty="0"/>
                        <a:t> Presentation of Final Proposals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Giving</a:t>
                      </a:r>
                      <a:r>
                        <a:rPr lang="en-GB" sz="800" baseline="0" dirty="0"/>
                        <a:t> feedback</a:t>
                      </a:r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4622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/>
                        <a:t>Activities/ </a:t>
                      </a:r>
                      <a:r>
                        <a:rPr lang="en-GB" sz="900" b="1" baseline="0" dirty="0"/>
                        <a:t> Roles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EL</a:t>
                      </a:r>
                      <a:r>
                        <a:rPr lang="en-GB" sz="800" baseline="0" dirty="0"/>
                        <a:t>, +2 Support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baseline="0" dirty="0"/>
                        <a:t>Provide Intro/ Overview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PoPs</a:t>
                      </a:r>
                      <a:r>
                        <a:rPr lang="en-GB" sz="800" baseline="0" dirty="0"/>
                        <a:t> Present Brief(s)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baseline="0" dirty="0"/>
                        <a:t>Student Q&amp;A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baseline="0" dirty="0"/>
                        <a:t>Students Form Teams &amp; Start To Draft Charters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Students Present Charters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EL,</a:t>
                      </a:r>
                      <a:r>
                        <a:rPr lang="en-GB" sz="800" baseline="0" dirty="0"/>
                        <a:t> +2 Support Present Problem Analysis Methods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marR="0" indent="-85725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dirty="0"/>
                        <a:t>EL,</a:t>
                      </a:r>
                      <a:r>
                        <a:rPr lang="en-GB" sz="800" baseline="0" dirty="0"/>
                        <a:t> +2 Support Discuss Analysis With Students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Pops/</a:t>
                      </a:r>
                      <a:r>
                        <a:rPr lang="en-GB" sz="800" baseline="0" dirty="0"/>
                        <a:t> EL Host Review Panel</a:t>
                      </a:r>
                      <a:endParaRPr lang="en-GB" sz="800" dirty="0"/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Students present analysis/ e</a:t>
                      </a:r>
                      <a:r>
                        <a:rPr lang="en-GB" sz="800" baseline="0" dirty="0"/>
                        <a:t>xplore potential options with Panel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EL, +2 Support facilitate ideas generation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Students generate alternative/</a:t>
                      </a:r>
                      <a:r>
                        <a:rPr lang="en-GB" sz="800" baseline="0" dirty="0"/>
                        <a:t> refined 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EL, +2 Support to provide evaluation methods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EL, +2 Support to provide evaluation methods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Pops/</a:t>
                      </a:r>
                      <a:r>
                        <a:rPr lang="en-GB" sz="800" baseline="0" dirty="0"/>
                        <a:t> EL Host Review Panel</a:t>
                      </a:r>
                      <a:endParaRPr lang="en-GB" sz="800" dirty="0"/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Students present proposals to </a:t>
                      </a:r>
                      <a:r>
                        <a:rPr lang="en-GB" sz="800" baseline="0" dirty="0"/>
                        <a:t>Panel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347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/>
                        <a:t>Outcomes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Students Understand</a:t>
                      </a:r>
                      <a:r>
                        <a:rPr lang="en-GB" sz="800" baseline="0" dirty="0"/>
                        <a:t>:</a:t>
                      </a:r>
                    </a:p>
                    <a:p>
                      <a:pPr marL="180975" lvl="1" indent="-104775" algn="l">
                        <a:buFont typeface="+mj-lt"/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en-GB" sz="800" baseline="0" dirty="0"/>
                        <a:t>UIF</a:t>
                      </a:r>
                    </a:p>
                    <a:p>
                      <a:pPr marL="180975" lvl="1" indent="-104775" algn="l">
                        <a:buFont typeface="+mj-lt"/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en-GB" sz="800" baseline="0" dirty="0"/>
                        <a:t>Their Responsibilities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Students have sufficient Information to Draft Team Charters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Agreed/ Final Charter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Knowledge of Analysis Tools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Refined</a:t>
                      </a:r>
                      <a:r>
                        <a:rPr lang="en-GB" sz="800" baseline="0" dirty="0"/>
                        <a:t> analysis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Documented/ Complete</a:t>
                      </a:r>
                      <a:r>
                        <a:rPr lang="en-GB" sz="800" baseline="0" dirty="0"/>
                        <a:t> Analysis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Short list of justified/</a:t>
                      </a:r>
                      <a:r>
                        <a:rPr lang="en-GB" sz="800" baseline="0" dirty="0"/>
                        <a:t> practical </a:t>
                      </a:r>
                      <a:r>
                        <a:rPr lang="en-GB" sz="800" dirty="0"/>
                        <a:t>solutions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Evaluated solutions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Evaluated solutions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Assessed</a:t>
                      </a:r>
                      <a:r>
                        <a:rPr lang="en-GB" sz="800" baseline="0" dirty="0"/>
                        <a:t> Proposals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Feedback session</a:t>
                      </a:r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497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/>
                        <a:t>Support</a:t>
                      </a:r>
                      <a:r>
                        <a:rPr lang="en-GB" sz="900" b="1" baseline="0" dirty="0"/>
                        <a:t> Materials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Outline</a:t>
                      </a:r>
                      <a:r>
                        <a:rPr lang="en-GB" sz="800" baseline="0" dirty="0"/>
                        <a:t> document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Client Briefing Pack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Charter Pro-Forma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Analysis Methods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Presentation Pro-Forma?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Ideas Creation Pack?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Evaluation</a:t>
                      </a:r>
                      <a:r>
                        <a:rPr lang="en-GB" sz="800" baseline="0" dirty="0"/>
                        <a:t> Tools Pack?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753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/>
                        <a:t>Assessments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Charter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Analysis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Proposal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275">
                <a:tc gridSpan="2">
                  <a:txBody>
                    <a:bodyPr/>
                    <a:lstStyle/>
                    <a:p>
                      <a:pPr algn="r"/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M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W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F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M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W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F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M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W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F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M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W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F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M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W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F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M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W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F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M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W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F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M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W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F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M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W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T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/>
                        <a:t>F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/>
                        <a:t>G1</a:t>
                      </a:r>
                    </a:p>
                    <a:p>
                      <a:pPr algn="r"/>
                      <a:r>
                        <a:rPr lang="en-GB" sz="700" b="1" dirty="0"/>
                        <a:t>(GM01)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/>
                        <a:t>10-12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/>
                        <a:t>G2</a:t>
                      </a:r>
                    </a:p>
                    <a:p>
                      <a:pPr algn="r"/>
                      <a:r>
                        <a:rPr lang="en-GB" sz="700" b="1" dirty="0"/>
                        <a:t>(A409)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/>
                        <a:t>2-4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/>
                        <a:t>G3</a:t>
                      </a:r>
                    </a:p>
                    <a:p>
                      <a:pPr algn="r"/>
                      <a:r>
                        <a:rPr lang="en-GB" sz="700" b="1" dirty="0"/>
                        <a:t>(A420)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/>
                        <a:t>2-4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/>
                        <a:t>G4</a:t>
                      </a:r>
                    </a:p>
                    <a:p>
                      <a:pPr algn="r"/>
                      <a:r>
                        <a:rPr lang="en-GB" sz="700" b="1" dirty="0"/>
                        <a:t>(A409)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/>
                        <a:t>10-12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/>
                        <a:t>G5</a:t>
                      </a:r>
                    </a:p>
                    <a:p>
                      <a:pPr algn="r"/>
                      <a:r>
                        <a:rPr lang="en-GB" sz="700" b="1" dirty="0"/>
                        <a:t>(C419)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/>
                        <a:t>4-6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/>
                        <a:t>x</a:t>
                      </a:r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0" name="Right Arrow 29"/>
          <p:cNvSpPr/>
          <p:nvPr/>
        </p:nvSpPr>
        <p:spPr>
          <a:xfrm rot="17037926" flipV="1">
            <a:off x="1833466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7037926" flipV="1">
            <a:off x="2632735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 rot="17037926" flipV="1">
            <a:off x="3432004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17037926" flipV="1">
            <a:off x="4231272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7037926" flipV="1">
            <a:off x="5030541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5" name="Right Arrow 34"/>
          <p:cNvSpPr/>
          <p:nvPr/>
        </p:nvSpPr>
        <p:spPr>
          <a:xfrm rot="17037926" flipV="1">
            <a:off x="5829809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6" name="Right Arrow 35"/>
          <p:cNvSpPr/>
          <p:nvPr/>
        </p:nvSpPr>
        <p:spPr>
          <a:xfrm rot="17037926" flipV="1">
            <a:off x="6629079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Team Charters</a:t>
            </a:r>
            <a:endParaRPr lang="en-GB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00670"/>
              </p:ext>
            </p:extLst>
          </p:nvPr>
        </p:nvGraphicFramePr>
        <p:xfrm>
          <a:off x="125507" y="1344705"/>
          <a:ext cx="8935411" cy="4980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7817">
                <a:tc gridSpan="13"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Purpose: </a:t>
                      </a:r>
                      <a:r>
                        <a:rPr lang="en-GB" sz="1100" dirty="0"/>
                        <a:t>What is the purpose of this work?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26">
                <a:tc gridSpan="13">
                  <a:txBody>
                    <a:bodyPr/>
                    <a:lstStyle/>
                    <a:p>
                      <a:r>
                        <a:rPr lang="en-GB" sz="1100" dirty="0"/>
                        <a:t>What are the </a:t>
                      </a:r>
                      <a:r>
                        <a:rPr lang="en-GB" sz="1100" b="1" dirty="0"/>
                        <a:t>Objectives</a:t>
                      </a:r>
                      <a:r>
                        <a:rPr lang="en-GB" sz="1100" dirty="0"/>
                        <a:t> of this work….to define</a:t>
                      </a:r>
                      <a:r>
                        <a:rPr lang="en-GB" sz="1100" baseline="0" dirty="0"/>
                        <a:t> the problem? to research factors that impact the problem?...to identify appropriate solutions? Etc.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000" dirty="0"/>
                        <a:t>For each objective, What would be the tangible </a:t>
                      </a:r>
                      <a:r>
                        <a:rPr lang="en-GB" sz="1000" b="1" dirty="0"/>
                        <a:t>Outcome</a:t>
                      </a:r>
                      <a:r>
                        <a:rPr lang="en-GB" sz="1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What </a:t>
                      </a:r>
                      <a:r>
                        <a:rPr lang="en-GB" sz="1000" b="1" dirty="0"/>
                        <a:t>Task</a:t>
                      </a:r>
                      <a:r>
                        <a:rPr lang="en-GB" sz="1000" dirty="0"/>
                        <a:t> must you complete to achieve</a:t>
                      </a:r>
                      <a:r>
                        <a:rPr lang="en-GB" sz="1000" baseline="0" dirty="0"/>
                        <a:t> each Outcome?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Who will manage each</a:t>
                      </a:r>
                      <a:r>
                        <a:rPr lang="en-GB" sz="1000" baseline="0" dirty="0"/>
                        <a:t> task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Wk1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Wk2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Wk3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Wk4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Wk5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Wk6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Wk7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WK8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Wk9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Wk10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70">
                <a:tc rowSpan="2"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886">
                <a:tc rowSpan="2"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66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726">
                <a:tc>
                  <a:txBody>
                    <a:bodyPr/>
                    <a:lstStyle/>
                    <a:p>
                      <a:r>
                        <a:rPr lang="en-GB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What are the </a:t>
                      </a:r>
                      <a:r>
                        <a:rPr lang="en-GB" sz="1000" b="1" dirty="0"/>
                        <a:t>Critical</a:t>
                      </a:r>
                      <a:r>
                        <a:rPr lang="en-GB" sz="1000" b="1" baseline="0" dirty="0"/>
                        <a:t> Success Factors</a:t>
                      </a:r>
                      <a:r>
                        <a:rPr lang="en-GB" sz="1000" b="0" baseline="0" dirty="0"/>
                        <a:t> for a successful project</a:t>
                      </a:r>
                      <a:r>
                        <a:rPr lang="en-GB" sz="1000" dirty="0"/>
                        <a:t>?</a:t>
                      </a:r>
                    </a:p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1.?</a:t>
                      </a:r>
                    </a:p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Who are</a:t>
                      </a:r>
                      <a:r>
                        <a:rPr lang="en-GB" sz="1000" baseline="0" dirty="0"/>
                        <a:t> the </a:t>
                      </a:r>
                      <a:r>
                        <a:rPr lang="en-GB" sz="1000" b="1" baseline="0" dirty="0"/>
                        <a:t>Team </a:t>
                      </a:r>
                      <a:r>
                        <a:rPr lang="en-GB" sz="1000" baseline="0" dirty="0"/>
                        <a:t>members and what are their roles?</a:t>
                      </a:r>
                      <a:endParaRPr lang="en-GB" sz="1000" dirty="0"/>
                    </a:p>
                    <a:p>
                      <a:r>
                        <a:rPr lang="en-GB" sz="1000" dirty="0"/>
                        <a:t>1?</a:t>
                      </a:r>
                    </a:p>
                    <a:p>
                      <a:r>
                        <a:rPr lang="en-GB" sz="1000" dirty="0"/>
                        <a:t>2?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1000" dirty="0"/>
                        <a:t>What are the </a:t>
                      </a:r>
                      <a:r>
                        <a:rPr lang="en-GB" sz="1000" b="1" dirty="0"/>
                        <a:t>Risks</a:t>
                      </a:r>
                      <a:r>
                        <a:rPr lang="en-GB" sz="1000" dirty="0"/>
                        <a:t> of not</a:t>
                      </a:r>
                      <a:r>
                        <a:rPr lang="en-GB" sz="1000" baseline="0" dirty="0"/>
                        <a:t> completing this project?</a:t>
                      </a:r>
                    </a:p>
                    <a:p>
                      <a:r>
                        <a:rPr lang="en-GB" sz="1000" baseline="0" dirty="0"/>
                        <a:t>1?</a:t>
                      </a:r>
                    </a:p>
                    <a:p>
                      <a:r>
                        <a:rPr lang="en-GB" sz="1000" baseline="0" dirty="0"/>
                        <a:t>2?</a:t>
                      </a:r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gridSpan="7">
                  <a:txBody>
                    <a:bodyPr/>
                    <a:lstStyle/>
                    <a:p>
                      <a:r>
                        <a:rPr lang="en-GB" sz="1000" dirty="0"/>
                        <a:t>How will each of these </a:t>
                      </a:r>
                      <a:r>
                        <a:rPr lang="en-GB" sz="1000" b="1" dirty="0"/>
                        <a:t>Risks</a:t>
                      </a:r>
                      <a:r>
                        <a:rPr lang="en-GB" sz="1000" dirty="0"/>
                        <a:t> be mitigated?</a:t>
                      </a:r>
                    </a:p>
                    <a:p>
                      <a:r>
                        <a:rPr lang="en-GB" sz="1000" dirty="0"/>
                        <a:t>1?</a:t>
                      </a:r>
                    </a:p>
                    <a:p>
                      <a:r>
                        <a:rPr lang="en-GB" sz="1000" dirty="0"/>
                        <a:t>2?</a:t>
                      </a:r>
                    </a:p>
                    <a:p>
                      <a:r>
                        <a:rPr lang="en-GB" sz="1000" dirty="0"/>
                        <a:t>3?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0726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GB" sz="900" b="1" dirty="0"/>
                        <a:t>Approved By:</a:t>
                      </a:r>
                    </a:p>
                    <a:p>
                      <a:pPr algn="r"/>
                      <a:r>
                        <a:rPr lang="en-GB" sz="900" b="1" dirty="0"/>
                        <a:t>Approved Date: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val 5"/>
          <p:cNvSpPr>
            <a:spLocks noChangeAspect="1"/>
          </p:cNvSpPr>
          <p:nvPr/>
        </p:nvSpPr>
        <p:spPr>
          <a:xfrm>
            <a:off x="3015194" y="1407336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87762" y="1972498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282427" y="2528713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413343" y="2644428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593211" y="2875856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65846" y="2760142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872048" y="5535254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422584" y="5536959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8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400554" y="5610943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9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951090" y="5524686"/>
            <a:ext cx="322952" cy="27580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700" dirty="0"/>
              <a:t>10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21411" y="6511433"/>
            <a:ext cx="383834" cy="27580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700" dirty="0"/>
              <a:t>XX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5245" y="6477861"/>
            <a:ext cx="3030775" cy="342951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GB" dirty="0"/>
              <a:t>Complete in the sequence only</a:t>
            </a:r>
          </a:p>
        </p:txBody>
      </p:sp>
    </p:spTree>
    <p:extLst>
      <p:ext uri="{BB962C8B-B14F-4D97-AF65-F5344CB8AC3E}">
        <p14:creationId xmlns:p14="http://schemas.microsoft.com/office/powerpoint/2010/main" val="96986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553</Words>
  <Application>Microsoft Office PowerPoint</Application>
  <PresentationFormat>On-screen Show (4:3)</PresentationFormat>
  <Paragraphs>248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 Business Strategy Tools</vt:lpstr>
      <vt:lpstr>PowerPoint Presentation</vt:lpstr>
      <vt:lpstr>Team Charters</vt:lpstr>
    </vt:vector>
  </TitlesOfParts>
  <Company>University of Bedfordshire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Projects</dc:title>
  <dc:creator>TPriestman</dc:creator>
  <cp:lastModifiedBy>Tim Priestman</cp:lastModifiedBy>
  <cp:revision>41</cp:revision>
  <dcterms:created xsi:type="dcterms:W3CDTF">2013-11-08T14:54:14Z</dcterms:created>
  <dcterms:modified xsi:type="dcterms:W3CDTF">2017-02-16T10:21:02Z</dcterms:modified>
</cp:coreProperties>
</file>