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58" r:id="rId4"/>
    <p:sldId id="260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>
        <p:scale>
          <a:sx n="90" d="100"/>
          <a:sy n="9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CB0-6A81-4E83-981A-F8739F05D253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9549-8B35-4CE9-B6D1-3AC08A52876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3709-C42D-47E0-A7E8-5107C06F17E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3709-C42D-47E0-A7E8-5107C06F17E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8C65-6EBE-43EB-B00E-0516F639F5BB}" type="datetimeFigureOut">
              <a:rPr lang="en-US" smtClean="0"/>
              <a:pPr/>
              <a:t>1/9/2015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Managing Projects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RACI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Responsible</a:t>
            </a:r>
            <a:br>
              <a:rPr lang="en-GB" dirty="0" smtClean="0"/>
            </a:br>
            <a:r>
              <a:rPr lang="en-GB" dirty="0" smtClean="0"/>
              <a:t>Accountable</a:t>
            </a:r>
            <a:br>
              <a:rPr lang="en-GB" dirty="0" smtClean="0"/>
            </a:br>
            <a:r>
              <a:rPr lang="en-GB" dirty="0" smtClean="0"/>
              <a:t>Consulted</a:t>
            </a:r>
            <a:br>
              <a:rPr lang="en-GB" dirty="0" smtClean="0"/>
            </a:br>
            <a:r>
              <a:rPr lang="en-GB" dirty="0" smtClean="0"/>
              <a:t>Informed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Sourcing Projects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57158" y="1643050"/>
            <a:ext cx="2000264" cy="428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Alumni: 20%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2428860" y="1643050"/>
            <a:ext cx="2000264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Repeats: 40%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4500561" y="1643050"/>
            <a:ext cx="200026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Internal: 10%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6572264" y="1643050"/>
            <a:ext cx="2000264" cy="4286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New contact: 30%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357158" y="2285992"/>
            <a:ext cx="200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Largely untested but alumni are asking to participate. 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/>
              <a:t> </a:t>
            </a:r>
            <a:r>
              <a:rPr lang="en-GB" sz="1200" dirty="0" smtClean="0"/>
              <a:t>Social Media campaign starting to attract alumni.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0562" y="2214554"/>
            <a:ext cx="2000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We run two internal projects this year, one with HRM department and the other with the Partnership Office.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/>
              <a:t> </a:t>
            </a:r>
            <a:r>
              <a:rPr lang="en-GB" sz="1200" dirty="0" smtClean="0"/>
              <a:t>Initial analysis followed by implementation.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2264" y="2214554"/>
            <a:ext cx="200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Source from ongoing external engagement work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 Larger companies beginning to engage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Steady stream from Careers and Employability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14282" y="4214818"/>
            <a:ext cx="8786874" cy="1588"/>
          </a:xfrm>
          <a:prstGeom prst="line">
            <a:avLst/>
          </a:prstGeom>
          <a:ln w="31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7158" y="4540947"/>
            <a:ext cx="200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Target is 200 engaged alumni by July 2014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Many local alumni are now in senior positions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8860" y="4540947"/>
            <a:ext cx="20002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Our relationship with clients is more  stable.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Opens opportunities for commercial relationships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Clients start to look at other opportunities across Faculty</a:t>
            </a:r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00562" y="4540947"/>
            <a:ext cx="2000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Good rapport, builds internal awareness of UBBS mission.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/>
              <a:t> </a:t>
            </a:r>
            <a:r>
              <a:rPr lang="en-GB" sz="1200" dirty="0" smtClean="0"/>
              <a:t>Internal departments spot talent</a:t>
            </a:r>
          </a:p>
          <a:p>
            <a:pPr marL="87313" lvl="1" indent="-87313"/>
            <a:endParaRPr lang="en-GB" sz="1050" dirty="0" smtClean="0"/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72264" y="4540947"/>
            <a:ext cx="2000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Low-risk initial engagement for clients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Build rapport quickly with lead to commercial work.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844" y="4286256"/>
            <a:ext cx="2000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/>
            <a:r>
              <a:rPr lang="en-GB" sz="1200" b="1" dirty="0" smtClean="0"/>
              <a:t>Why? Benefits/Outputs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28860" y="2285992"/>
            <a:ext cx="2000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From the pilots in 2013, all companies wanted to repeat with a new project</a:t>
            </a:r>
          </a:p>
          <a:p>
            <a:pPr marL="87313" lvl="1" indent="-87313">
              <a:buFont typeface="Wingdings" pitchFamily="2" charset="2"/>
              <a:buChar char="§"/>
            </a:pPr>
            <a:r>
              <a:rPr lang="en-GB" sz="1200" dirty="0" smtClean="0"/>
              <a:t>Repeats are more likely to generate multiple projects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357290" y="1285860"/>
            <a:ext cx="6357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0"/>
          </p:cNvCxnSpPr>
          <p:nvPr/>
        </p:nvCxnSpPr>
        <p:spPr>
          <a:xfrm rot="5400000">
            <a:off x="1178695" y="1464455"/>
            <a:ext cx="357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0"/>
          </p:cNvCxnSpPr>
          <p:nvPr/>
        </p:nvCxnSpPr>
        <p:spPr>
          <a:xfrm rot="5400000">
            <a:off x="3250397" y="1464455"/>
            <a:ext cx="357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36677" y="1464455"/>
            <a:ext cx="357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0"/>
          </p:cNvCxnSpPr>
          <p:nvPr/>
        </p:nvCxnSpPr>
        <p:spPr>
          <a:xfrm rot="5400000">
            <a:off x="5322099" y="1464455"/>
            <a:ext cx="3571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57158" y="1643050"/>
            <a:ext cx="2000264" cy="428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Engage (-3 months)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2428860" y="1643050"/>
            <a:ext cx="2000264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Design (-1 month)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4500561" y="1643050"/>
            <a:ext cx="200026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Deliver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6572264" y="1643050"/>
            <a:ext cx="2000264" cy="4286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b="1" dirty="0" smtClean="0"/>
              <a:t>Review (+1 week)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357158" y="2214554"/>
            <a:ext cx="2000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New\existing clients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Document client problem and expectations (deliverables and timescales)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8860" y="2214554"/>
            <a:ext cx="2000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Fix\commit resources (facilitators\rooms\etc)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Document Pre-practice week materials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Identify student groups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Document launch presentations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0562" y="2214554"/>
            <a:ext cx="2000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Deliver Practice Week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2264" y="2214554"/>
            <a:ext cx="2000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Clients to declare expectations met 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Students to review event\lessons learnt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Practice week co-ordinators employ lessons learnt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Produce long term client engagement ‘plan’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200" dirty="0" smtClean="0"/>
              <a:t>Review students who have joined client (?)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42844" y="4357694"/>
            <a:ext cx="8786874" cy="1588"/>
          </a:xfrm>
          <a:prstGeom prst="line">
            <a:avLst/>
          </a:prstGeom>
          <a:ln w="31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7158" y="4540947"/>
            <a:ext cx="200026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Client contact details registered centrally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Proposal Template completed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NDA Signed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Branding agreement signed?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28860" y="4540947"/>
            <a:ext cx="2000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Named Resources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Named Student teams and allocated projects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Rooms booked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Proposal Template and Supporting documents available to students (BREO?)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Schedule agreed/available on BREO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Attendance list available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Launch slides available on BREO</a:t>
            </a:r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500562" y="4540947"/>
            <a:ext cx="2000264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Launch sessions completed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Students mobilised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Attendance taken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Daily updates completed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Final Client meeting booked and prepared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Client meeting complete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Client feedback/assessment completed </a:t>
            </a:r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  <a:p>
            <a:pPr marL="87313" lvl="1" indent="-87313">
              <a:buFont typeface="Arial" pitchFamily="34" charset="0"/>
              <a:buChar char="•"/>
            </a:pPr>
            <a:endParaRPr lang="en-GB" sz="105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72264" y="4540947"/>
            <a:ext cx="20002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Clients to declare expectations met 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Students to review event\lessons learnt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Practice week co-ordinators employ lessons learnt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Produce long term client engagement ‘plan’</a:t>
            </a:r>
          </a:p>
          <a:p>
            <a:pPr marL="87313" lvl="1" indent="-87313">
              <a:buFont typeface="Arial" pitchFamily="34" charset="0"/>
              <a:buChar char="•"/>
            </a:pPr>
            <a:r>
              <a:rPr lang="en-GB" sz="1050" dirty="0" smtClean="0"/>
              <a:t>Review students who have joined client (?)</a:t>
            </a:r>
          </a:p>
        </p:txBody>
      </p:sp>
      <p:cxnSp>
        <p:nvCxnSpPr>
          <p:cNvPr id="31" name="Elbow Connector 30"/>
          <p:cNvCxnSpPr>
            <a:stCxn id="19" idx="0"/>
            <a:endCxn id="16" idx="0"/>
          </p:cNvCxnSpPr>
          <p:nvPr/>
        </p:nvCxnSpPr>
        <p:spPr>
          <a:xfrm rot="16200000" flipV="1">
            <a:off x="4464843" y="-1464503"/>
            <a:ext cx="1588" cy="621510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2844" y="4366447"/>
            <a:ext cx="2000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-87313"/>
            <a:r>
              <a:rPr lang="en-GB" sz="1200" b="1" dirty="0" smtClean="0"/>
              <a:t>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Governance \ Roles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424022" y="1500174"/>
            <a:ext cx="653146" cy="4286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1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Board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86050" y="2214554"/>
            <a:ext cx="1214446" cy="4286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1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Account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43372" y="2214554"/>
            <a:ext cx="1214446" cy="4286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1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Practice Week 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43372" y="2857496"/>
            <a:ext cx="1214446" cy="4286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1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Project  Manager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00694" y="2214554"/>
            <a:ext cx="1214446" cy="4286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1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Administrators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13" idx="1"/>
            <a:endCxn id="11" idx="3"/>
          </p:cNvCxnSpPr>
          <p:nvPr/>
        </p:nvCxnSpPr>
        <p:spPr>
          <a:xfrm rot="10800000">
            <a:off x="5357818" y="2428868"/>
            <a:ext cx="142876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3" idx="2"/>
            <a:endCxn id="12" idx="3"/>
          </p:cNvCxnSpPr>
          <p:nvPr/>
        </p:nvCxnSpPr>
        <p:spPr>
          <a:xfrm rot="5400000">
            <a:off x="5518554" y="2482447"/>
            <a:ext cx="428628" cy="750099"/>
          </a:xfrm>
          <a:prstGeom prst="bentConnector2">
            <a:avLst/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3" idx="0"/>
            <a:endCxn id="9" idx="3"/>
          </p:cNvCxnSpPr>
          <p:nvPr/>
        </p:nvCxnSpPr>
        <p:spPr>
          <a:xfrm rot="16200000" flipV="1">
            <a:off x="5342510" y="1449146"/>
            <a:ext cx="500066" cy="1030749"/>
          </a:xfrm>
          <a:prstGeom prst="bentConnector2">
            <a:avLst/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9" idx="1"/>
            <a:endCxn id="10" idx="0"/>
          </p:cNvCxnSpPr>
          <p:nvPr/>
        </p:nvCxnSpPr>
        <p:spPr>
          <a:xfrm rot="10800000" flipV="1">
            <a:off x="3393274" y="1714488"/>
            <a:ext cx="1030749" cy="500066"/>
          </a:xfrm>
          <a:prstGeom prst="bentConnector2">
            <a:avLst/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1" idx="1"/>
            <a:endCxn id="10" idx="3"/>
          </p:cNvCxnSpPr>
          <p:nvPr/>
        </p:nvCxnSpPr>
        <p:spPr>
          <a:xfrm rot="10800000">
            <a:off x="4000496" y="2428868"/>
            <a:ext cx="142876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1"/>
            <a:endCxn id="10" idx="2"/>
          </p:cNvCxnSpPr>
          <p:nvPr/>
        </p:nvCxnSpPr>
        <p:spPr>
          <a:xfrm rot="10800000">
            <a:off x="3393274" y="2643182"/>
            <a:ext cx="750099" cy="428628"/>
          </a:xfrm>
          <a:prstGeom prst="bentConnector2">
            <a:avLst/>
          </a:prstGeom>
          <a:ln w="3175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5720" y="3706265"/>
          <a:ext cx="8572531" cy="265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70"/>
                <a:gridCol w="596197"/>
                <a:gridCol w="529952"/>
                <a:gridCol w="512529"/>
                <a:gridCol w="576153"/>
                <a:gridCol w="576153"/>
                <a:gridCol w="454975"/>
                <a:gridCol w="397464"/>
                <a:gridCol w="529952"/>
                <a:gridCol w="662441"/>
                <a:gridCol w="662441"/>
                <a:gridCol w="749645"/>
                <a:gridCol w="576153"/>
                <a:gridCol w="576153"/>
                <a:gridCol w="576153"/>
              </a:tblGrid>
              <a:tr h="352793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 marT="36000" marB="36000" anchor="ctr" anchorCtr="1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Engage</a:t>
                      </a:r>
                      <a:endParaRPr lang="en-GB" sz="1100" dirty="0"/>
                    </a:p>
                  </a:txBody>
                  <a:tcPr marL="36000" marR="36000" marT="36000" marB="36000"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36000" marR="36000" marT="36000" marB="36000" anchor="ctr" anchorCtr="1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Design</a:t>
                      </a:r>
                      <a:endParaRPr lang="en-GB" sz="1100" dirty="0"/>
                    </a:p>
                  </a:txBody>
                  <a:tcPr marL="36000" marR="36000" marT="36000" marB="3600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36000" marR="36000" marT="36000" marB="36000" anchor="ctr" anchorCtr="1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 marL="36000" marR="36000" marT="36000" marB="3600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36000" marR="36000" marT="36000" marB="36000" anchor="ctr" anchorCtr="1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Deliver</a:t>
                      </a:r>
                      <a:endParaRPr lang="en-GB" sz="1100" dirty="0"/>
                    </a:p>
                  </a:txBody>
                  <a:tcPr marL="36000" marR="36000" marT="36000" marB="3600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Review\Maintain</a:t>
                      </a:r>
                      <a:endParaRPr lang="en-GB" sz="1100" dirty="0"/>
                    </a:p>
                  </a:txBody>
                  <a:tcPr marL="36000" marR="36000" marT="36000" marB="3600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36000" marR="36000" marT="36000" marB="3600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7989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Identify\ Agree Client(s) and Add to Register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Approach</a:t>
                      </a:r>
                      <a:r>
                        <a:rPr lang="en-GB" sz="700" baseline="0" dirty="0" smtClean="0"/>
                        <a:t> Client\ Agree Collaboration (Principles)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Agree and Set PW Project Slots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Secure Rooms </a:t>
                      </a:r>
                      <a:r>
                        <a:rPr lang="en-GB" sz="700" baseline="0" dirty="0" smtClean="0"/>
                        <a:t>\ Book Resources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smtClean="0"/>
                        <a:t>Draft</a:t>
                      </a:r>
                      <a:r>
                        <a:rPr lang="en-GB" sz="700" baseline="0" dirty="0" smtClean="0"/>
                        <a:t> and Approve Project Proposals</a:t>
                      </a:r>
                      <a:endParaRPr lang="en-GB" sz="700" dirty="0" smtClean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Select\ Group</a:t>
                      </a:r>
                      <a:r>
                        <a:rPr lang="en-GB" sz="700" baseline="0" dirty="0" smtClean="0"/>
                        <a:t> Students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Conduct</a:t>
                      </a:r>
                      <a:r>
                        <a:rPr lang="en-GB" sz="700" baseline="0" dirty="0" smtClean="0"/>
                        <a:t> PW Pre-Brief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Ensure Client Available\ Ready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Host Client\ Student</a:t>
                      </a:r>
                      <a:r>
                        <a:rPr lang="en-GB" sz="700" baseline="0" dirty="0" smtClean="0"/>
                        <a:t> Briefings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Assess</a:t>
                      </a:r>
                      <a:r>
                        <a:rPr lang="en-GB" sz="700" baseline="0" dirty="0" smtClean="0"/>
                        <a:t> Student Performance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Close Project with Client and Draft</a:t>
                      </a:r>
                      <a:r>
                        <a:rPr lang="en-GB" sz="700" baseline="0" dirty="0" smtClean="0"/>
                        <a:t> Long Term Client Engagement Plan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Complete Student Feedback Sessions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Manage Student Placements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Complete ‘Lessons Learnt’</a:t>
                      </a:r>
                      <a:endParaRPr lang="en-GB" sz="700" dirty="0"/>
                    </a:p>
                  </a:txBody>
                  <a:tcPr marL="36000" marR="36000" marT="36000" marB="36000" anchor="ctr" anchorCtr="1"/>
                </a:tc>
              </a:tr>
              <a:tr h="207415">
                <a:tc>
                  <a:txBody>
                    <a:bodyPr/>
                    <a:lstStyle/>
                    <a:p>
                      <a:pPr algn="l"/>
                      <a:endParaRPr lang="en-GB" sz="105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</a:tr>
              <a:tr h="310135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Account</a:t>
                      </a:r>
                      <a:r>
                        <a:rPr lang="en-GB" sz="1000" baseline="0" dirty="0" smtClean="0"/>
                        <a:t> Manager</a:t>
                      </a:r>
                      <a:endParaRPr lang="en-GB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</a:tr>
              <a:tr h="310135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PW Manager</a:t>
                      </a:r>
                      <a:endParaRPr lang="en-GB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A/R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</a:tr>
              <a:tr h="207415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Admin</a:t>
                      </a:r>
                      <a:endParaRPr lang="en-GB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</a:tr>
              <a:tr h="310135"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Project Manager</a:t>
                      </a:r>
                      <a:endParaRPr lang="en-GB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I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C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R</a:t>
                      </a:r>
                      <a:endParaRPr lang="en-GB" sz="800" dirty="0"/>
                    </a:p>
                  </a:txBody>
                  <a:tcPr marL="36000" marR="36000" marT="36000" marB="36000"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528</Words>
  <Application>Microsoft Office PowerPoint</Application>
  <PresentationFormat>On-screen Show (4:3)</PresentationFormat>
  <Paragraphs>167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Managing Projects</vt:lpstr>
      <vt:lpstr>Responsible Accountable Consulted Informed</vt:lpstr>
      <vt:lpstr>Sourcing Projects</vt:lpstr>
      <vt:lpstr>Approach</vt:lpstr>
      <vt:lpstr>Governance \ Roles</vt:lpstr>
    </vt:vector>
  </TitlesOfParts>
  <Company>University of Bedfordshire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Projects</dc:title>
  <dc:creator>TPriestman</dc:creator>
  <cp:lastModifiedBy>Tim</cp:lastModifiedBy>
  <cp:revision>38</cp:revision>
  <dcterms:created xsi:type="dcterms:W3CDTF">2013-11-08T14:54:14Z</dcterms:created>
  <dcterms:modified xsi:type="dcterms:W3CDTF">2015-01-09T19:43:14Z</dcterms:modified>
</cp:coreProperties>
</file>