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306" r:id="rId2"/>
    <p:sldId id="319" r:id="rId3"/>
    <p:sldId id="320" r:id="rId4"/>
    <p:sldId id="321" r:id="rId5"/>
    <p:sldId id="322" r:id="rId6"/>
    <p:sldId id="323" r:id="rId7"/>
    <p:sldId id="324" r:id="rId8"/>
    <p:sldId id="309" r:id="rId9"/>
    <p:sldId id="310" r:id="rId10"/>
    <p:sldId id="290" r:id="rId11"/>
    <p:sldId id="311" r:id="rId12"/>
    <p:sldId id="312" r:id="rId13"/>
    <p:sldId id="315" r:id="rId14"/>
    <p:sldId id="316" r:id="rId15"/>
    <p:sldId id="317" r:id="rId16"/>
    <p:sldId id="314" r:id="rId17"/>
    <p:sldId id="318" r:id="rId18"/>
  </p:sldIdLst>
  <p:sldSz cx="9144000" cy="6858000" type="screen4x3"/>
  <p:notesSz cx="6858000" cy="96583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CC00"/>
    <a:srgbClr val="FFFF99"/>
    <a:srgbClr val="00FFFF"/>
    <a:srgbClr val="000099"/>
    <a:srgbClr val="CC0000"/>
    <a:srgbClr val="FF505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51" d="100"/>
          <a:sy n="51" d="100"/>
        </p:scale>
        <p:origin x="-11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91050"/>
            <a:ext cx="5029200" cy="406558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3938" y="731838"/>
            <a:ext cx="4811712" cy="3608387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A476A-4ABB-40A9-8E67-485E9B10D08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C9AA5-76FF-4B2A-B123-73119899418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143000"/>
            <a:ext cx="19431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43000"/>
            <a:ext cx="567690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4B4B8-C789-4629-8EDD-E5B19A5FFA4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F46A4-7F59-49D1-BD9A-CF66CDB5528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D88B5-7A61-454F-86AD-BF0667DA5C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90800"/>
            <a:ext cx="38100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90800"/>
            <a:ext cx="38100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1CC62-B93C-40F4-AED4-719FC0E6F2E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70354-FAA8-4DF1-91DD-51E5D92A40B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D2471-7151-4DE1-8F21-4C113E0ED11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EA733-DCB3-48F0-AD84-5499A7D354C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A93CF-0203-46DB-979A-A60DB8C5325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75023-5A02-4966-9471-FCF6D768367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430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90800"/>
            <a:ext cx="7772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r>
              <a:rPr lang="en-GB"/>
              <a:t>Birkbeck College 2010</a:t>
            </a: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7B56FFE-171A-462D-A3F8-3B58B015D66C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72039" name="Picture 7" descr="40mmLogoColourK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19800" y="477838"/>
            <a:ext cx="236220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Estimating &amp; Costing Projects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124200"/>
            <a:ext cx="7543800" cy="26670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endParaRPr lang="en-US" sz="2000"/>
          </a:p>
          <a:p>
            <a:pPr marL="342900" indent="-342900"/>
            <a:endParaRPr lang="en-US" sz="2000"/>
          </a:p>
          <a:p>
            <a:pPr marL="342900" indent="-342900"/>
            <a:endParaRPr lang="en-US" sz="2000"/>
          </a:p>
          <a:p>
            <a:pPr marL="342900" indent="-342900"/>
            <a:endParaRPr lang="en-US" sz="2000"/>
          </a:p>
          <a:p>
            <a:pPr marL="342900" indent="-342900"/>
            <a:endParaRPr lang="en-US" sz="2000" b="1"/>
          </a:p>
          <a:p>
            <a:pPr marL="342900" indent="-342900"/>
            <a:endParaRPr lang="en-US" sz="1800" b="1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609600" y="2362200"/>
            <a:ext cx="8077200" cy="1600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000" b="1">
                <a:latin typeface="Arial" charset="0"/>
              </a:rPr>
              <a:t>Benefits</a:t>
            </a:r>
            <a:br>
              <a:rPr lang="en-US" sz="4000" b="1">
                <a:latin typeface="Arial" charset="0"/>
              </a:rPr>
            </a:br>
            <a:r>
              <a:rPr lang="en-US" sz="4000" b="1">
                <a:latin typeface="Arial" charset="0"/>
              </a:rPr>
              <a:t/>
            </a:r>
            <a:br>
              <a:rPr lang="en-US" sz="4000" b="1">
                <a:latin typeface="Arial" charset="0"/>
              </a:rPr>
            </a:br>
            <a:r>
              <a:rPr lang="en-US" sz="4000">
                <a:latin typeface="Arial" charset="0"/>
              </a:rPr>
              <a:t>save me money</a:t>
            </a:r>
            <a:br>
              <a:rPr lang="en-US" sz="4000">
                <a:latin typeface="Arial" charset="0"/>
              </a:rPr>
            </a:br>
            <a:r>
              <a:rPr lang="en-US" sz="4000">
                <a:latin typeface="Arial" charset="0"/>
              </a:rPr>
              <a:t>make me money</a:t>
            </a:r>
            <a:br>
              <a:rPr lang="en-US" sz="4000">
                <a:latin typeface="Arial" charset="0"/>
              </a:rPr>
            </a:br>
            <a:r>
              <a:rPr lang="en-US" sz="4000">
                <a:latin typeface="Arial" charset="0"/>
              </a:rPr>
              <a:t>make me happy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1905000" y="1828800"/>
            <a:ext cx="0" cy="3657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 flipH="1" flipV="1">
            <a:off x="1946275" y="5562600"/>
            <a:ext cx="525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222250" y="1066800"/>
            <a:ext cx="35877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FFFF99"/>
                </a:solidFill>
                <a:latin typeface="Arial" charset="0"/>
              </a:rPr>
              <a:t>Psychological value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5562600" y="5867400"/>
            <a:ext cx="33162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99"/>
                </a:solidFill>
                <a:latin typeface="Arial" charset="0"/>
              </a:rPr>
              <a:t>Economic (use) value</a:t>
            </a: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4572000" y="1219200"/>
            <a:ext cx="0" cy="411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6745" name="Line 9"/>
          <p:cNvSpPr>
            <a:spLocks noChangeShapeType="1"/>
          </p:cNvSpPr>
          <p:nvPr/>
        </p:nvSpPr>
        <p:spPr bwMode="auto">
          <a:xfrm>
            <a:off x="2251075" y="3352800"/>
            <a:ext cx="464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5334000" y="3854450"/>
            <a:ext cx="1506538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latin typeface="Arial" charset="0"/>
              </a:rPr>
              <a:t>PETROL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3886200" y="1066800"/>
            <a:ext cx="1633538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latin typeface="Arial" charset="0"/>
              </a:rPr>
              <a:t>FERRARI</a:t>
            </a:r>
          </a:p>
        </p:txBody>
      </p:sp>
      <p:sp>
        <p:nvSpPr>
          <p:cNvPr id="116748" name="Text Box 12"/>
          <p:cNvSpPr txBox="1">
            <a:spLocks noChangeArrowheads="1"/>
          </p:cNvSpPr>
          <p:nvPr/>
        </p:nvSpPr>
        <p:spPr bwMode="auto">
          <a:xfrm>
            <a:off x="5943600" y="5486400"/>
            <a:ext cx="12684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QUEUE</a:t>
            </a:r>
          </a:p>
        </p:txBody>
      </p:sp>
      <p:sp>
        <p:nvSpPr>
          <p:cNvPr id="116749" name="Text Box 13"/>
          <p:cNvSpPr txBox="1">
            <a:spLocks noChangeArrowheads="1"/>
          </p:cNvSpPr>
          <p:nvPr/>
        </p:nvSpPr>
        <p:spPr bwMode="auto">
          <a:xfrm>
            <a:off x="304800" y="5737225"/>
            <a:ext cx="15621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FF99"/>
                </a:solidFill>
                <a:latin typeface="Arial" charset="0"/>
              </a:rPr>
              <a:t>VALUE</a:t>
            </a:r>
          </a:p>
        </p:txBody>
      </p:sp>
      <p:sp>
        <p:nvSpPr>
          <p:cNvPr id="116750" name="Text Box 14"/>
          <p:cNvSpPr txBox="1">
            <a:spLocks noChangeArrowheads="1"/>
          </p:cNvSpPr>
          <p:nvPr/>
        </p:nvSpPr>
        <p:spPr bwMode="auto">
          <a:xfrm>
            <a:off x="2057400" y="5029200"/>
            <a:ext cx="1909763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latin typeface="Arial" charset="0"/>
              </a:rPr>
              <a:t>JUNK MAIL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2895600" y="2362200"/>
            <a:ext cx="5791200" cy="1600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3600">
                <a:latin typeface="Arial" charset="0"/>
              </a:rPr>
              <a:t>cost v price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838200" y="609600"/>
            <a:ext cx="7620000" cy="5791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endParaRPr lang="en-US" sz="4000" b="1"/>
          </a:p>
          <a:p>
            <a:pPr algn="ctr"/>
            <a:r>
              <a:rPr lang="en-US" sz="3600" b="1">
                <a:latin typeface="Arial" charset="0"/>
              </a:rPr>
              <a:t>From where can price be derived?</a:t>
            </a:r>
            <a:br>
              <a:rPr lang="en-US" sz="3600" b="1">
                <a:latin typeface="Arial" charset="0"/>
              </a:rPr>
            </a:br>
            <a:r>
              <a:rPr lang="en-US" sz="3600" b="1">
                <a:latin typeface="Arial" charset="0"/>
              </a:rPr>
              <a:t/>
            </a:r>
            <a:br>
              <a:rPr lang="en-US" sz="3600" b="1">
                <a:latin typeface="Arial" charset="0"/>
              </a:rPr>
            </a:br>
            <a:r>
              <a:rPr lang="en-US" sz="3600">
                <a:latin typeface="Arial" charset="0"/>
              </a:rPr>
              <a:t>cost</a:t>
            </a:r>
            <a:br>
              <a:rPr lang="en-US" sz="3600">
                <a:latin typeface="Arial" charset="0"/>
              </a:rPr>
            </a:br>
            <a:r>
              <a:rPr lang="en-US" sz="3600">
                <a:latin typeface="Arial" charset="0"/>
              </a:rPr>
              <a:t>competition</a:t>
            </a:r>
            <a:br>
              <a:rPr lang="en-US" sz="3600">
                <a:latin typeface="Arial" charset="0"/>
              </a:rPr>
            </a:br>
            <a:r>
              <a:rPr lang="en-US" sz="3600">
                <a:latin typeface="Arial" charset="0"/>
              </a:rPr>
              <a:t>history</a:t>
            </a:r>
            <a:br>
              <a:rPr lang="en-US" sz="3600">
                <a:latin typeface="Arial" charset="0"/>
              </a:rPr>
            </a:br>
            <a:r>
              <a:rPr lang="en-US" sz="3600">
                <a:latin typeface="Arial" charset="0"/>
              </a:rPr>
              <a:t>customer value</a:t>
            </a:r>
            <a:br>
              <a:rPr lang="en-US" sz="3600">
                <a:latin typeface="Arial" charset="0"/>
              </a:rPr>
            </a:br>
            <a:r>
              <a:rPr lang="en-US" sz="3600">
                <a:latin typeface="Arial" charset="0"/>
              </a:rPr>
              <a:t>strategic thinking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838200"/>
            <a:ext cx="8839200" cy="5791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4000" b="1">
                <a:latin typeface="Arial" charset="0"/>
              </a:rPr>
              <a:t>Consider</a:t>
            </a:r>
            <a:br>
              <a:rPr lang="en-US" sz="4000" b="1">
                <a:latin typeface="Arial" charset="0"/>
              </a:rPr>
            </a:br>
            <a:r>
              <a:rPr lang="en-US" sz="4000" b="1"/>
              <a:t/>
            </a:r>
            <a:br>
              <a:rPr lang="en-US" sz="4000" b="1"/>
            </a:br>
            <a:r>
              <a:rPr lang="en-US" sz="3600">
                <a:latin typeface="Arial" charset="0"/>
              </a:rPr>
              <a:t>costing per phase</a:t>
            </a:r>
            <a:br>
              <a:rPr lang="en-US" sz="3600">
                <a:latin typeface="Arial" charset="0"/>
              </a:rPr>
            </a:br>
            <a:r>
              <a:rPr lang="en-US" sz="3600">
                <a:latin typeface="Arial" charset="0"/>
              </a:rPr>
              <a:t>scope/solution to fit budget</a:t>
            </a:r>
            <a:br>
              <a:rPr lang="en-US" sz="3600">
                <a:latin typeface="Arial" charset="0"/>
              </a:rPr>
            </a:br>
            <a:r>
              <a:rPr lang="en-US" sz="3600">
                <a:latin typeface="Arial" charset="0"/>
              </a:rPr>
              <a:t>cost control</a:t>
            </a:r>
            <a:br>
              <a:rPr lang="en-US" sz="3600">
                <a:latin typeface="Arial" charset="0"/>
              </a:rPr>
            </a:br>
            <a:r>
              <a:rPr lang="en-US" sz="4000"/>
              <a:t/>
            </a:r>
            <a:br>
              <a:rPr lang="en-US" sz="4000"/>
            </a:br>
            <a:r>
              <a:rPr lang="en-US" b="1">
                <a:solidFill>
                  <a:srgbClr val="FFFF99"/>
                </a:solidFill>
              </a:rPr>
              <a:t>*</a:t>
            </a:r>
            <a:r>
              <a:rPr lang="en-US" sz="4000" b="1">
                <a:solidFill>
                  <a:srgbClr val="FFFF99"/>
                </a:solidFill>
              </a:rPr>
              <a:t>  </a:t>
            </a:r>
            <a:r>
              <a:rPr lang="en-US" sz="3600" b="1">
                <a:solidFill>
                  <a:srgbClr val="FFFF99"/>
                </a:solidFill>
                <a:latin typeface="Arial" charset="0"/>
              </a:rPr>
              <a:t>deliver what is promised</a:t>
            </a:r>
            <a:r>
              <a:rPr lang="en-US" sz="4000" b="1">
                <a:solidFill>
                  <a:srgbClr val="FFFF99"/>
                </a:solidFill>
              </a:rPr>
              <a:t>  </a:t>
            </a:r>
            <a:r>
              <a:rPr lang="en-US" b="1">
                <a:solidFill>
                  <a:srgbClr val="FFFF99"/>
                </a:solidFill>
              </a:rPr>
              <a:t>*</a:t>
            </a:r>
            <a:endParaRPr lang="en-US" sz="40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71600"/>
            <a:ext cx="7772400" cy="1295400"/>
          </a:xfrm>
          <a:noFill/>
          <a:ln/>
        </p:spPr>
        <p:txBody>
          <a:bodyPr lIns="90488" tIns="44450" rIns="90488" bIns="44450"/>
          <a:lstStyle/>
          <a:p>
            <a:r>
              <a:rPr lang="en-US" b="1" dirty="0"/>
              <a:t>Costing exercise</a:t>
            </a:r>
            <a:endParaRPr 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71744"/>
            <a:ext cx="8534400" cy="4838700"/>
          </a:xfrm>
          <a:noFill/>
          <a:ln/>
        </p:spPr>
        <p:txBody>
          <a:bodyPr lIns="90488" tIns="44450" rIns="90488" bIns="44450"/>
          <a:lstStyle/>
          <a:p>
            <a:r>
              <a:rPr lang="en-US" sz="3600" dirty="0"/>
              <a:t>How do you do costing?</a:t>
            </a:r>
          </a:p>
          <a:p>
            <a:r>
              <a:rPr lang="en-US" sz="3600" dirty="0"/>
              <a:t>How will you cost your assignment project?</a:t>
            </a:r>
          </a:p>
          <a:p>
            <a:r>
              <a:rPr lang="en-US" sz="3600" dirty="0"/>
              <a:t>How will you find out costs?</a:t>
            </a:r>
          </a:p>
          <a:p>
            <a:r>
              <a:rPr lang="en-US" sz="3600" dirty="0"/>
              <a:t>What can go wrong and why?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609600" y="2362200"/>
            <a:ext cx="8077200" cy="1600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b="1">
                <a:solidFill>
                  <a:srgbClr val="FFFF99"/>
                </a:solidFill>
              </a:rPr>
              <a:t>*</a:t>
            </a:r>
            <a:r>
              <a:rPr lang="en-US" sz="4000">
                <a:solidFill>
                  <a:srgbClr val="FFFF99"/>
                </a:solidFill>
              </a:rPr>
              <a:t>  </a:t>
            </a:r>
            <a:r>
              <a:rPr lang="en-US" sz="3600">
                <a:solidFill>
                  <a:srgbClr val="FFFF99"/>
                </a:solidFill>
                <a:latin typeface="Arial" charset="0"/>
              </a:rPr>
              <a:t>integrity and transparency </a:t>
            </a:r>
            <a:r>
              <a:rPr lang="en-US" sz="3600" b="1">
                <a:solidFill>
                  <a:srgbClr val="FFFF99"/>
                </a:solidFill>
                <a:latin typeface="Arial" charset="0"/>
              </a:rPr>
              <a:t>*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Birkbeck College 2010</a:t>
            </a:r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609600" y="2362200"/>
            <a:ext cx="8077200" cy="1600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/>
            <a:r>
              <a:rPr lang="en-US" sz="3600" b="1">
                <a:latin typeface="Arial" charset="0"/>
              </a:rPr>
              <a:t>valued quality services</a:t>
            </a:r>
            <a:endParaRPr lang="en-US" sz="36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/>
              <a:t>Definition of estimating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7239000" cy="1752600"/>
          </a:xfrm>
        </p:spPr>
        <p:txBody>
          <a:bodyPr/>
          <a:lstStyle/>
          <a:p>
            <a:r>
              <a:rPr lang="en-GB"/>
              <a:t>“A probabilistic assessment, based on skill and experience, of the time and resources required to successfully execute an activity.”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/>
              <a:t>…so it’s a guess 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7772400" cy="1143000"/>
          </a:xfrm>
        </p:spPr>
        <p:txBody>
          <a:bodyPr/>
          <a:lstStyle/>
          <a:p>
            <a:r>
              <a:rPr lang="en-GB"/>
              <a:t>Estimating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438400"/>
            <a:ext cx="7924800" cy="1752600"/>
          </a:xfrm>
        </p:spPr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en-GB" sz="2800"/>
              <a:t>  Almost almost inaccurate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 Define the deliverables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 Work backwards to insure inputs will deliver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Ensure a strategy for risk containment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7772400" cy="1143000"/>
          </a:xfrm>
        </p:spPr>
        <p:txBody>
          <a:bodyPr/>
          <a:lstStyle/>
          <a:p>
            <a:r>
              <a:rPr lang="en-GB"/>
              <a:t>Skills and Experience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438400"/>
            <a:ext cx="7924800" cy="1752600"/>
          </a:xfrm>
        </p:spPr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en-GB" sz="2800"/>
              <a:t>  Learn over time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 4 productive days per week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 People are usually optimistic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 If product is not understood or ill defined you can’t estimate accurately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7772400" cy="1143000"/>
          </a:xfrm>
        </p:spPr>
        <p:txBody>
          <a:bodyPr/>
          <a:lstStyle/>
          <a:p>
            <a:r>
              <a:rPr lang="en-GB"/>
              <a:t>Background to estimates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438400"/>
            <a:ext cx="7924800" cy="1752600"/>
          </a:xfrm>
        </p:spPr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en-GB" sz="2800"/>
              <a:t>  knowledge of the product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 Knowledge of project environment – team  size, access and resources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 Historical Information – what has gone before.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 Objectivity – being honest about the 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7772400" cy="1143000"/>
          </a:xfrm>
        </p:spPr>
        <p:txBody>
          <a:bodyPr/>
          <a:lstStyle/>
          <a:p>
            <a:r>
              <a:rPr lang="en-GB"/>
              <a:t>Estimating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438400"/>
            <a:ext cx="7924800" cy="1752600"/>
          </a:xfrm>
        </p:spPr>
        <p:txBody>
          <a:bodyPr/>
          <a:lstStyle/>
          <a:p>
            <a:pPr algn="l">
              <a:buFont typeface="Wingdings" pitchFamily="2" charset="2"/>
              <a:buChar char="§"/>
            </a:pPr>
            <a:r>
              <a:rPr lang="en-GB" sz="2800"/>
              <a:t>  comparative – uses historical data – based on past experience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 Parametric - 1 brick takes …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 Top down – very vague – assumes you know how long each phase takes</a:t>
            </a:r>
          </a:p>
          <a:p>
            <a:pPr algn="l">
              <a:buFont typeface="Wingdings" pitchFamily="2" charset="2"/>
              <a:buChar char="§"/>
            </a:pPr>
            <a:r>
              <a:rPr lang="en-GB" sz="2800"/>
              <a:t>  Bottom up – smaller activity is easier to cost than a larger one.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2286000" y="2362200"/>
            <a:ext cx="6400800" cy="1600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3600">
                <a:latin typeface="Arial" charset="0"/>
              </a:rPr>
              <a:t>What is value?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981200" y="2362200"/>
            <a:ext cx="6705600" cy="1600200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3600">
                <a:latin typeface="Arial" charset="0"/>
              </a:rPr>
              <a:t>Value = benefits - costs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bkmaster">
  <a:themeElements>
    <a:clrScheme name="bbk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bk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bk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kmast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bkmast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kmast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k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k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bk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Data\Microsoft\Templates\bbkmaster.pot</Template>
  <TotalTime>1</TotalTime>
  <Pages>29</Pages>
  <Words>254</Words>
  <Application>Microsoft Office PowerPoint</Application>
  <PresentationFormat>On-screen Show (4:3)</PresentationFormat>
  <Paragraphs>51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Wingdings</vt:lpstr>
      <vt:lpstr>bbkmaster</vt:lpstr>
      <vt:lpstr>Estimating &amp; Costing Projects</vt:lpstr>
      <vt:lpstr>Definition of estimating</vt:lpstr>
      <vt:lpstr>…so it’s a guess </vt:lpstr>
      <vt:lpstr>Estimating</vt:lpstr>
      <vt:lpstr>Skills and Experience</vt:lpstr>
      <vt:lpstr>Background to estimates</vt:lpstr>
      <vt:lpstr>Estimating</vt:lpstr>
      <vt:lpstr>Slide 8</vt:lpstr>
      <vt:lpstr>Slide 9</vt:lpstr>
      <vt:lpstr>Slide 10</vt:lpstr>
      <vt:lpstr>Slide 11</vt:lpstr>
      <vt:lpstr>Slide 12</vt:lpstr>
      <vt:lpstr>Slide 13</vt:lpstr>
      <vt:lpstr>Slide 14</vt:lpstr>
      <vt:lpstr>Costing exercise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Birkbeck - Designing for Multimedia</dc:title>
  <dc:subject>Presentation Slides</dc:subject>
  <dc:creator>Madeline Paterson (01727-812384)</dc:creator>
  <cp:keywords/>
  <dc:description/>
  <cp:lastModifiedBy>Tim</cp:lastModifiedBy>
  <cp:revision>112</cp:revision>
  <cp:lastPrinted>2001-06-22T15:43:24Z</cp:lastPrinted>
  <dcterms:created xsi:type="dcterms:W3CDTF">1996-07-06T00:13:32Z</dcterms:created>
  <dcterms:modified xsi:type="dcterms:W3CDTF">2013-12-06T08:48:17Z</dcterms:modified>
</cp:coreProperties>
</file>