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328" r:id="rId3"/>
    <p:sldId id="329" r:id="rId4"/>
    <p:sldId id="334" r:id="rId5"/>
    <p:sldId id="330" r:id="rId6"/>
    <p:sldId id="335" r:id="rId7"/>
    <p:sldId id="331" r:id="rId8"/>
    <p:sldId id="332" r:id="rId9"/>
    <p:sldId id="336" r:id="rId10"/>
    <p:sldId id="337" r:id="rId11"/>
    <p:sldId id="338" r:id="rId12"/>
  </p:sldIdLst>
  <p:sldSz cx="9144000" cy="6858000" type="screen4x3"/>
  <p:notesSz cx="6729413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42" d="100"/>
          <a:sy n="42" d="100"/>
        </p:scale>
        <p:origin x="-93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162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3175" y="-1588"/>
            <a:ext cx="29162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429750"/>
            <a:ext cx="29162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3175" y="9429750"/>
            <a:ext cx="29162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Arial" charset="0"/>
              </a:defRPr>
            </a:lvl1pPr>
          </a:lstStyle>
          <a:p>
            <a:fld id="{5830FB68-2A0D-4652-A984-42CC90292F0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162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3175" y="-1588"/>
            <a:ext cx="29162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429750"/>
            <a:ext cx="29162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175" y="9429750"/>
            <a:ext cx="29162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charset="0"/>
              </a:defRPr>
            </a:lvl1pPr>
          </a:lstStyle>
          <a:p>
            <a:fld id="{35918D0B-09A3-4ACD-BF33-8DFFDF9CE77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14875"/>
            <a:ext cx="49339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9" name="Rectangle 7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89000" y="749300"/>
            <a:ext cx="4949825" cy="3709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5818AB3-6BCB-47E8-BC25-0A395067B8F3}" type="slidenum">
              <a:rPr lang="en-US"/>
              <a:pPr/>
              <a:t>1</a:t>
            </a:fld>
            <a:endParaRPr lang="en-US"/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90588" y="749300"/>
            <a:ext cx="4946650" cy="3709988"/>
          </a:xfrm>
          <a:ln cap="flat"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46F00E1-A845-4FEF-9CA3-24225A2753BE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84238" y="744538"/>
            <a:ext cx="4964112" cy="3722687"/>
          </a:xfrm>
          <a:solidFill>
            <a:srgbClr val="FFFFFF"/>
          </a:solidFill>
          <a:ln/>
        </p:spPr>
      </p:sp>
      <p:sp>
        <p:nvSpPr>
          <p:cNvPr id="15364" name="Rectangle 3"/>
          <p:cNvSpPr>
            <a:spLocks noChangeArrowheads="1"/>
          </p:cNvSpPr>
          <p:nvPr>
            <p:ph type="body" idx="1"/>
          </p:nvPr>
        </p:nvSpPr>
        <p:spPr>
          <a:xfrm>
            <a:off x="673100" y="4714875"/>
            <a:ext cx="5383213" cy="4467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524601C-5B06-4D08-A68E-03BE6D40DA9A}" type="slidenum">
              <a:rPr lang="en-US"/>
              <a:pPr/>
              <a:t>3</a:t>
            </a:fld>
            <a:endParaRPr lang="en-US"/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84238" y="744538"/>
            <a:ext cx="4964112" cy="3722687"/>
          </a:xfrm>
          <a:solidFill>
            <a:srgbClr val="FFFFFF"/>
          </a:solidFill>
          <a:ln/>
        </p:spPr>
      </p:sp>
      <p:sp>
        <p:nvSpPr>
          <p:cNvPr id="16388" name="Rectangle 3"/>
          <p:cNvSpPr>
            <a:spLocks noChangeArrowheads="1"/>
          </p:cNvSpPr>
          <p:nvPr>
            <p:ph type="body" idx="1"/>
          </p:nvPr>
        </p:nvSpPr>
        <p:spPr>
          <a:xfrm>
            <a:off x="673100" y="4714875"/>
            <a:ext cx="5383213" cy="4467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D686D3C-5C44-45E0-A03B-39EF5CAF6078}" type="slidenum">
              <a:rPr lang="en-US"/>
              <a:pPr/>
              <a:t>5</a:t>
            </a:fld>
            <a:endParaRPr lang="en-US"/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84238" y="744538"/>
            <a:ext cx="4964112" cy="3722687"/>
          </a:xfrm>
          <a:solidFill>
            <a:srgbClr val="FFFFFF"/>
          </a:solidFill>
          <a:ln/>
        </p:spPr>
      </p:sp>
      <p:sp>
        <p:nvSpPr>
          <p:cNvPr id="17412" name="Rectangle 3"/>
          <p:cNvSpPr>
            <a:spLocks noChangeArrowheads="1"/>
          </p:cNvSpPr>
          <p:nvPr>
            <p:ph type="body" idx="1"/>
          </p:nvPr>
        </p:nvSpPr>
        <p:spPr>
          <a:xfrm>
            <a:off x="673100" y="4714875"/>
            <a:ext cx="5383213" cy="4467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432CB06-973D-4C91-979A-F3F8D7F6E1B6}" type="slidenum">
              <a:rPr lang="en-US"/>
              <a:pPr/>
              <a:t>7</a:t>
            </a:fld>
            <a:endParaRPr lang="en-US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84238" y="744538"/>
            <a:ext cx="4964112" cy="3722687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ChangeArrowheads="1"/>
          </p:cNvSpPr>
          <p:nvPr>
            <p:ph type="body" idx="1"/>
          </p:nvPr>
        </p:nvSpPr>
        <p:spPr>
          <a:xfrm>
            <a:off x="673100" y="4714875"/>
            <a:ext cx="5383213" cy="4467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3514A14-A241-443B-9616-3388046840B3}" type="slidenum">
              <a:rPr lang="en-US"/>
              <a:pPr/>
              <a:t>8</a:t>
            </a:fld>
            <a:endParaRPr lang="en-US"/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84238" y="744538"/>
            <a:ext cx="4964112" cy="3722687"/>
          </a:xfrm>
          <a:solidFill>
            <a:srgbClr val="FFFFFF"/>
          </a:solidFill>
          <a:ln/>
        </p:spPr>
      </p:sp>
      <p:sp>
        <p:nvSpPr>
          <p:cNvPr id="19460" name="Rectangle 3"/>
          <p:cNvSpPr>
            <a:spLocks noChangeArrowheads="1"/>
          </p:cNvSpPr>
          <p:nvPr>
            <p:ph type="body" idx="1"/>
          </p:nvPr>
        </p:nvSpPr>
        <p:spPr>
          <a:xfrm>
            <a:off x="673100" y="4714875"/>
            <a:ext cx="5383213" cy="4467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2F0D835-6820-4821-8459-EF2CF1FD3901}" type="slidenum">
              <a:rPr lang="en-US"/>
              <a:pPr/>
              <a:t>10</a:t>
            </a:fld>
            <a:endParaRPr lang="en-US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84238" y="744538"/>
            <a:ext cx="4964112" cy="3722687"/>
          </a:xfrm>
          <a:solidFill>
            <a:srgbClr val="FFFFFF"/>
          </a:solidFill>
          <a:ln/>
        </p:spPr>
      </p:sp>
      <p:sp>
        <p:nvSpPr>
          <p:cNvPr id="20484" name="Rectangle 3"/>
          <p:cNvSpPr>
            <a:spLocks noChangeArrowheads="1"/>
          </p:cNvSpPr>
          <p:nvPr>
            <p:ph type="body" idx="1"/>
          </p:nvPr>
        </p:nvSpPr>
        <p:spPr>
          <a:xfrm>
            <a:off x="673100" y="4714875"/>
            <a:ext cx="5383213" cy="4467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ECD897-CE88-4AF0-BF67-532792760563}" type="slidenum">
              <a:rPr lang="en-US"/>
              <a:pPr/>
              <a:t>11</a:t>
            </a:fld>
            <a:endParaRPr lang="en-US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84238" y="744538"/>
            <a:ext cx="4964112" cy="3722687"/>
          </a:xfrm>
          <a:solidFill>
            <a:srgbClr val="FFFFFF"/>
          </a:solidFill>
          <a:ln/>
        </p:spPr>
      </p:sp>
      <p:sp>
        <p:nvSpPr>
          <p:cNvPr id="21508" name="Rectangle 3"/>
          <p:cNvSpPr>
            <a:spLocks noChangeArrowheads="1"/>
          </p:cNvSpPr>
          <p:nvPr>
            <p:ph type="body" idx="1"/>
          </p:nvPr>
        </p:nvSpPr>
        <p:spPr>
          <a:xfrm>
            <a:off x="673100" y="4714875"/>
            <a:ext cx="5383213" cy="44672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Birkbeck College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14A18-9A7F-4045-84CE-5962451A18F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Birkbeck College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9F188-AF4F-458D-8F28-93B6D20862E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143000"/>
            <a:ext cx="19431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143000"/>
            <a:ext cx="5676900" cy="4953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Birkbeck College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DAC3F6-551C-47B4-A6A3-36217E83973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Birkbeck College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FA4169-93F4-408F-AC64-3AA46540DE3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Birkbeck College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F6831A-CA5A-4E93-83A2-C5AB4DAF191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590800"/>
            <a:ext cx="38100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90800"/>
            <a:ext cx="38100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Birkbeck College 2010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8159C9-5F24-48A3-84D5-A57DBE05DC8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Birkbeck College 2010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E91276-332A-443B-9B90-9B39992B6CF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Birkbeck College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53705-BF43-4BCF-AF92-912432BEE43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Birkbeck College 2010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709D0E-1623-43CF-B8C0-0D6C08848CF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Birkbeck College 2010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24BEF9-39BC-4F9F-BBDD-DFF9B27C563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Birkbeck College 2010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4E6A0C-812C-451A-BD58-7E34AE94DAA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430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590800"/>
            <a:ext cx="7772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GB"/>
              <a:t>Birkbeck College 2010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9DDC30A-5B49-4CF0-A286-08206A3088CA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31" name="Picture 7" descr="40mmLogoColourK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19800" y="477838"/>
            <a:ext cx="2362200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/>
              <a:t>Birkbeck College 2010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60020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Web Design and Development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3200" smtClean="0"/>
              <a:t>WDD24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143000"/>
          </a:xfrm>
          <a:noFill/>
        </p:spPr>
        <p:txBody>
          <a:bodyPr lIns="92075" tIns="46038" rIns="92075" bIns="46038"/>
          <a:lstStyle/>
          <a:p>
            <a:pPr marL="342900" indent="-342900"/>
            <a:endParaRPr lang="en-US" smtClean="0"/>
          </a:p>
          <a:p>
            <a:pPr marL="342900" indent="-342900"/>
            <a:r>
              <a:rPr lang="en-US" smtClean="0"/>
              <a:t> 8</a:t>
            </a:r>
            <a:r>
              <a:rPr lang="en-US" baseline="30000" smtClean="0"/>
              <a:t>th</a:t>
            </a:r>
            <a:r>
              <a:rPr lang="en-US" smtClean="0"/>
              <a:t> December 2012</a:t>
            </a:r>
          </a:p>
          <a:p>
            <a:pPr marL="342900" indent="-342900"/>
            <a:r>
              <a:rPr lang="en-US" smtClean="0"/>
              <a:t>Tim Priestman</a:t>
            </a:r>
          </a:p>
          <a:p>
            <a:pPr marL="342900" indent="-342900"/>
            <a:endParaRPr lang="en-US" smtClean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/>
              <a:t>Birkbeck College 2010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Stages of Production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3505200"/>
          </a:xfrm>
        </p:spPr>
        <p:txBody>
          <a:bodyPr/>
          <a:lstStyle/>
          <a:p>
            <a:r>
              <a:rPr lang="en-GB" smtClean="0"/>
              <a:t>Creation</a:t>
            </a:r>
          </a:p>
          <a:p>
            <a:r>
              <a:rPr lang="en-GB" smtClean="0"/>
              <a:t>Reproduction – printing or replication</a:t>
            </a:r>
          </a:p>
          <a:p>
            <a:r>
              <a:rPr lang="en-GB" smtClean="0"/>
              <a:t>Circulation</a:t>
            </a:r>
          </a:p>
          <a:p>
            <a:endParaRPr lang="en-GB" smtClean="0"/>
          </a:p>
          <a:p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/>
              <a:t>Birkbeck College 2010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rise of small companies.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smtClean="0"/>
              <a:t>New Media – small scale production</a:t>
            </a:r>
          </a:p>
          <a:p>
            <a:r>
              <a:rPr lang="en-GB" sz="2800" smtClean="0"/>
              <a:t> Entrepreneurship encouraged</a:t>
            </a:r>
          </a:p>
          <a:p>
            <a:r>
              <a:rPr lang="en-GB" sz="2800" smtClean="0"/>
              <a:t>Capital more available</a:t>
            </a:r>
          </a:p>
          <a:p>
            <a:r>
              <a:rPr lang="en-GB" sz="2800" smtClean="0"/>
              <a:t>Disintegration of dominant vertical  companies</a:t>
            </a:r>
          </a:p>
          <a:p>
            <a:r>
              <a:rPr lang="en-GB" sz="2800" smtClean="0"/>
              <a:t>Emphasis on marketing – greater opportunities to small.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/>
              <a:t>Birkbeck College 2010</a:t>
            </a:r>
          </a:p>
        </p:txBody>
      </p:sp>
      <p:sp>
        <p:nvSpPr>
          <p:cNvPr id="3075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 smtClean="0"/>
              <a:t>Cultural Industries</a:t>
            </a:r>
          </a:p>
        </p:txBody>
      </p:sp>
      <p:sp>
        <p:nvSpPr>
          <p:cNvPr id="3076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GB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/>
              <a:t>Birkbeck College 2010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Three Questions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What do we mean by Cultural Industries or Creative Industries?</a:t>
            </a:r>
          </a:p>
          <a:p>
            <a:r>
              <a:rPr lang="en-GB" smtClean="0"/>
              <a:t>What are their characteristics and challenges?</a:t>
            </a:r>
          </a:p>
          <a:p>
            <a:r>
              <a:rPr lang="en-GB" smtClean="0"/>
              <a:t>How is work split?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/>
              <a:t>Birkbeck College 2010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are the cultural industries?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GB" smtClean="0"/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GB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/>
              <a:t>Birkbeck College 2010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are the cultural industries?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smtClean="0"/>
              <a:t>   Cultural Industries make, create and circulate texts – objects, artefacts and events that are meaningful</a:t>
            </a:r>
          </a:p>
          <a:p>
            <a:pPr>
              <a:buFont typeface="Wingdings" pitchFamily="2" charset="2"/>
              <a:buNone/>
            </a:pPr>
            <a:r>
              <a:rPr lang="en-GB" smtClean="0"/>
              <a:t>   David Hesmondhalgh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/>
              <a:t>Birkbeck College 2010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 they include…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mtClean="0"/>
              <a:t>Broadcasting</a:t>
            </a:r>
          </a:p>
          <a:p>
            <a:r>
              <a:rPr lang="en-GB" smtClean="0"/>
              <a:t>Film Industry</a:t>
            </a:r>
          </a:p>
          <a:p>
            <a:r>
              <a:rPr lang="en-GB" smtClean="0"/>
              <a:t>Internet content</a:t>
            </a:r>
          </a:p>
          <a:p>
            <a:r>
              <a:rPr lang="en-GB" smtClean="0"/>
              <a:t>Music Industries</a:t>
            </a:r>
          </a:p>
          <a:p>
            <a:r>
              <a:rPr lang="en-GB" smtClean="0"/>
              <a:t>Print and electronic publishing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mtClean="0"/>
              <a:t>Video games </a:t>
            </a:r>
          </a:p>
          <a:p>
            <a:r>
              <a:rPr lang="en-GB" smtClean="0"/>
              <a:t>Digital Games</a:t>
            </a:r>
          </a:p>
          <a:p>
            <a:r>
              <a:rPr lang="en-GB" smtClean="0"/>
              <a:t>Advertising</a:t>
            </a:r>
          </a:p>
          <a:p>
            <a:r>
              <a:rPr lang="en-GB" smtClean="0"/>
              <a:t>Marketing</a:t>
            </a:r>
          </a:p>
          <a:p>
            <a:r>
              <a:rPr lang="en-GB" smtClean="0"/>
              <a:t>Sport?</a:t>
            </a:r>
          </a:p>
          <a:p>
            <a:r>
              <a:rPr lang="en-GB" smtClean="0"/>
              <a:t>Fashion?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/>
              <a:t>Birkbeck College 2010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are the challenges?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Risky business – hit and miss</a:t>
            </a:r>
          </a:p>
          <a:p>
            <a:r>
              <a:rPr lang="en-GB" smtClean="0"/>
              <a:t>Creativity v commerce</a:t>
            </a:r>
          </a:p>
          <a:p>
            <a:r>
              <a:rPr lang="en-GB" smtClean="0"/>
              <a:t>High production and low reproduction</a:t>
            </a:r>
          </a:p>
          <a:p>
            <a:r>
              <a:rPr lang="en-GB" smtClean="0"/>
              <a:t>Semi-public goods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/>
              <a:t>Birkbeck College 2010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do they meet that challenge?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3505200"/>
          </a:xfrm>
        </p:spPr>
        <p:txBody>
          <a:bodyPr/>
          <a:lstStyle/>
          <a:p>
            <a:r>
              <a:rPr lang="en-GB" sz="2800" smtClean="0"/>
              <a:t>Build a repetoire – throw mud!</a:t>
            </a:r>
          </a:p>
          <a:p>
            <a:r>
              <a:rPr lang="en-GB" sz="2800" smtClean="0"/>
              <a:t>Concentration by vertical and horizontal integration.</a:t>
            </a:r>
          </a:p>
          <a:p>
            <a:r>
              <a:rPr lang="en-GB" sz="2800" smtClean="0"/>
              <a:t>Artificial scarcity by horizontal integration.</a:t>
            </a:r>
          </a:p>
          <a:p>
            <a:r>
              <a:rPr lang="en-GB" sz="2800" smtClean="0"/>
              <a:t>Formatting -  stars, genre and serials.</a:t>
            </a:r>
          </a:p>
          <a:p>
            <a:r>
              <a:rPr lang="en-GB" sz="2800" smtClean="0"/>
              <a:t>Loose control of symbol creators – tight control of distribution</a:t>
            </a:r>
          </a:p>
          <a:p>
            <a:endParaRPr lang="en-GB" sz="2800" smtClean="0"/>
          </a:p>
          <a:p>
            <a:endParaRPr lang="en-GB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GB"/>
              <a:t>Birkbeck College 2010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is work split?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mtClean="0"/>
              <a:t>Creative personnel – include technical crafts</a:t>
            </a:r>
          </a:p>
          <a:p>
            <a:pPr>
              <a:lnSpc>
                <a:spcPct val="90000"/>
              </a:lnSpc>
            </a:pPr>
            <a:r>
              <a:rPr lang="en-GB" smtClean="0"/>
              <a:t>Technical workers – may be creative</a:t>
            </a:r>
          </a:p>
          <a:p>
            <a:pPr>
              <a:lnSpc>
                <a:spcPct val="90000"/>
              </a:lnSpc>
            </a:pPr>
            <a:r>
              <a:rPr lang="en-GB" smtClean="0"/>
              <a:t>Creative Managers – brokers, technical and owners.</a:t>
            </a: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400" smtClean="0"/>
              <a:t>Marketing personnel may be in conflict with creative workers</a:t>
            </a:r>
          </a:p>
          <a:p>
            <a:r>
              <a:rPr lang="en-GB" sz="2400" smtClean="0"/>
              <a:t>Owners and executives – set direction/policy</a:t>
            </a:r>
          </a:p>
          <a:p>
            <a:r>
              <a:rPr lang="en-GB" sz="2400" smtClean="0"/>
              <a:t>Unskilled and semi-skilled labour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bkmaster">
  <a:themeElements>
    <a:clrScheme name="bbk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bk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bk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bk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bk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bk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bk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bk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bk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Data\Microsoft\Templates\bbkmaster.pot</Template>
  <TotalTime>1</TotalTime>
  <Pages>31</Pages>
  <Words>285</Words>
  <Application>Microsoft Office PowerPoint</Application>
  <PresentationFormat>On-screen Show (4:3)</PresentationFormat>
  <Paragraphs>72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Times New Roman</vt:lpstr>
      <vt:lpstr>Arial</vt:lpstr>
      <vt:lpstr>Wingdings</vt:lpstr>
      <vt:lpstr>bbkmaster</vt:lpstr>
      <vt:lpstr>   Web Design and Development  WDD24</vt:lpstr>
      <vt:lpstr>Cultural Industries</vt:lpstr>
      <vt:lpstr>Three Questions</vt:lpstr>
      <vt:lpstr>What are the cultural industries?</vt:lpstr>
      <vt:lpstr>What are the cultural industries?</vt:lpstr>
      <vt:lpstr>So they include…</vt:lpstr>
      <vt:lpstr>What are the challenges?</vt:lpstr>
      <vt:lpstr>How do they meet that challenge?</vt:lpstr>
      <vt:lpstr>How is work split?</vt:lpstr>
      <vt:lpstr>Stages of Production</vt:lpstr>
      <vt:lpstr>The rise of small companies.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for Course</dc:title>
  <dc:subject/>
  <dc:creator>janet billinge</dc:creator>
  <cp:keywords/>
  <dc:description/>
  <cp:lastModifiedBy>tpriestman</cp:lastModifiedBy>
  <cp:revision>110</cp:revision>
  <cp:lastPrinted>2000-11-03T16:08:49Z</cp:lastPrinted>
  <dcterms:created xsi:type="dcterms:W3CDTF">1997-04-10T23:15:08Z</dcterms:created>
  <dcterms:modified xsi:type="dcterms:W3CDTF">2012-12-15T18:53:40Z</dcterms:modified>
</cp:coreProperties>
</file>