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406" r:id="rId2"/>
    <p:sldId id="407" r:id="rId3"/>
    <p:sldId id="437" r:id="rId4"/>
    <p:sldId id="438" r:id="rId5"/>
    <p:sldId id="439" r:id="rId6"/>
    <p:sldId id="408" r:id="rId7"/>
    <p:sldId id="440" r:id="rId8"/>
    <p:sldId id="445" r:id="rId9"/>
    <p:sldId id="441" r:id="rId10"/>
    <p:sldId id="451" r:id="rId11"/>
    <p:sldId id="449" r:id="rId12"/>
    <p:sldId id="450" r:id="rId13"/>
    <p:sldId id="447" r:id="rId14"/>
    <p:sldId id="452" r:id="rId15"/>
    <p:sldId id="453" r:id="rId16"/>
    <p:sldId id="454" r:id="rId17"/>
    <p:sldId id="455" r:id="rId18"/>
    <p:sldId id="456" r:id="rId19"/>
    <p:sldId id="458" r:id="rId20"/>
    <p:sldId id="459" r:id="rId21"/>
    <p:sldId id="460" r:id="rId22"/>
    <p:sldId id="461" r:id="rId23"/>
    <p:sldId id="430" r:id="rId24"/>
    <p:sldId id="419" r:id="rId25"/>
    <p:sldId id="420" r:id="rId26"/>
    <p:sldId id="421" r:id="rId27"/>
    <p:sldId id="433" r:id="rId28"/>
    <p:sldId id="434" r:id="rId29"/>
    <p:sldId id="422" r:id="rId30"/>
    <p:sldId id="423" r:id="rId31"/>
    <p:sldId id="432" r:id="rId32"/>
    <p:sldId id="424" r:id="rId33"/>
    <p:sldId id="425" r:id="rId34"/>
    <p:sldId id="431" r:id="rId35"/>
    <p:sldId id="426" r:id="rId36"/>
    <p:sldId id="427" r:id="rId37"/>
    <p:sldId id="428" r:id="rId38"/>
  </p:sldIdLst>
  <p:sldSz cx="9144000" cy="6858000" type="screen4x3"/>
  <p:notesSz cx="6729413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CC33"/>
    <a:srgbClr val="FF0066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2" d="100"/>
          <a:sy n="42" d="100"/>
        </p:scale>
        <p:origin x="-9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6604833-92AD-4FED-B95A-67C9ACC747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D89E3786-5253-4E8D-9381-84045C4B38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14875"/>
            <a:ext cx="49339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749300"/>
            <a:ext cx="4949825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F647CA-C56D-49DF-BE7E-1E95F7C779B5}" type="slidenum">
              <a:rPr lang="en-US"/>
              <a:pPr/>
              <a:t>1</a:t>
            </a:fld>
            <a:endParaRPr lang="en-US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52475"/>
            <a:ext cx="4945062" cy="3708400"/>
          </a:xfrm>
          <a:ln w="12699" cap="flat"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6938" y="4718050"/>
            <a:ext cx="4935537" cy="4178300"/>
          </a:xfrm>
          <a:noFill/>
        </p:spPr>
        <p:txBody>
          <a:bodyPr lIns="90488" tIns="44450" rIns="90488" bIns="44450"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9C402-84A5-4983-97EE-67714D074E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D5255-4671-49C9-9C97-B4A11111F5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5C08F-F92F-430F-BED1-992CE4F17B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53971-D513-4704-BB81-68810A1121C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FB5B9-F4E0-4628-9EEB-5043EBECA1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88378-8028-4A30-BE75-1F375B51C7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EC466-3370-4B3A-95BA-82225E8077D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47D34-AC0A-4B76-86D3-DEAF9D63D4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D9AC-E4E3-42BD-87B3-7496091E71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FA4E-DE49-4664-8C3D-A41B4C845E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63A21-B267-4F29-BBBF-A26782D906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8ADB1-B11C-4641-BA71-341756474C5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38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level#</a:t>
            </a:r>
          </a:p>
          <a:p>
            <a:pPr lvl="1"/>
            <a:r>
              <a:rPr lang="en-GB" smtClean="0"/>
              <a:t>sFourth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1744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31744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31744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5063C6-B483-4A3C-B13E-94997BA23D8A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1031" descr="40mmLogoColourK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19800" y="477838"/>
            <a:ext cx="23622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k-docto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74"/>
          <p:cNvSpPr>
            <a:spLocks noChangeArrowheads="1"/>
          </p:cNvSpPr>
          <p:nvPr/>
        </p:nvSpPr>
        <p:spPr bwMode="auto">
          <a:xfrm>
            <a:off x="685800" y="1524000"/>
            <a:ext cx="7772400" cy="32004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GB" sz="3600" b="1">
                <a:latin typeface="Arial" charset="0"/>
              </a:rPr>
              <a:t>Web Design and Development</a:t>
            </a:r>
          </a:p>
          <a:p>
            <a:pPr algn="ctr"/>
            <a:endParaRPr lang="en-US" sz="3600" b="1">
              <a:latin typeface="Arial" charset="0"/>
            </a:endParaRPr>
          </a:p>
          <a:p>
            <a:pPr algn="ctr"/>
            <a:r>
              <a:rPr lang="en-US" sz="3600" b="1">
                <a:latin typeface="Arial" charset="0"/>
              </a:rPr>
              <a:t>Principles of Project Management</a:t>
            </a:r>
          </a:p>
        </p:txBody>
      </p:sp>
      <p:sp>
        <p:nvSpPr>
          <p:cNvPr id="2051" name="Rectangle 3075"/>
          <p:cNvSpPr>
            <a:spLocks noChangeArrowheads="1"/>
          </p:cNvSpPr>
          <p:nvPr/>
        </p:nvSpPr>
        <p:spPr bwMode="auto">
          <a:xfrm>
            <a:off x="2725763" y="4879975"/>
            <a:ext cx="3244799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Tim </a:t>
            </a:r>
            <a:r>
              <a:rPr lang="en-US" sz="2800" dirty="0" err="1">
                <a:latin typeface="Arial" charset="0"/>
              </a:rPr>
              <a:t>Priestman</a:t>
            </a:r>
            <a:endParaRPr lang="en-US" sz="2800" dirty="0">
              <a:latin typeface="Arial" charset="0"/>
            </a:endParaRPr>
          </a:p>
          <a:p>
            <a:pPr algn="ctr"/>
            <a:endParaRPr lang="en-US" sz="2800" dirty="0">
              <a:latin typeface="Arial" charset="0"/>
            </a:endParaRPr>
          </a:p>
          <a:p>
            <a:pPr algn="ctr"/>
            <a:r>
              <a:rPr lang="en-GB" sz="2800" dirty="0">
                <a:latin typeface="Arial" charset="0"/>
              </a:rPr>
              <a:t>8</a:t>
            </a:r>
            <a:r>
              <a:rPr lang="en-GB" sz="2800" baseline="30000" dirty="0" smtClean="0">
                <a:latin typeface="Arial" charset="0"/>
              </a:rPr>
              <a:t>th</a:t>
            </a:r>
            <a:r>
              <a:rPr lang="en-GB" sz="2800" dirty="0" smtClean="0">
                <a:latin typeface="Arial" charset="0"/>
              </a:rPr>
              <a:t> </a:t>
            </a:r>
            <a:r>
              <a:rPr lang="en-GB" sz="2800" dirty="0">
                <a:latin typeface="Arial" charset="0"/>
              </a:rPr>
              <a:t>December 2012</a:t>
            </a:r>
            <a:endParaRPr lang="en-US" sz="2800" dirty="0">
              <a:latin typeface="Arial" charset="0"/>
            </a:endParaRPr>
          </a:p>
        </p:txBody>
      </p:sp>
      <p:sp>
        <p:nvSpPr>
          <p:cNvPr id="2052" name="Rectangle 3076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6324600"/>
            <a:ext cx="3886200" cy="533400"/>
          </a:xfrm>
        </p:spPr>
        <p:txBody>
          <a:bodyPr lIns="90488" tIns="44450" rIns="90488" bIns="44450"/>
          <a:lstStyle/>
          <a:p>
            <a:pPr marL="342900" indent="-342900"/>
            <a:endParaRPr lang="en-GB" sz="1600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GB" smtClean="0"/>
              <a:t>Handover &amp; Closeout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Deliverables moved to operational management structure</a:t>
            </a:r>
          </a:p>
          <a:p>
            <a:r>
              <a:rPr lang="en-GB" smtClean="0"/>
              <a:t>Final reports such as post project review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b="1" smtClean="0"/>
              <a:t>The Project Environment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The context of your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7772400" cy="1143000"/>
          </a:xfrm>
        </p:spPr>
        <p:txBody>
          <a:bodyPr/>
          <a:lstStyle/>
          <a:p>
            <a:r>
              <a:rPr lang="en-GB" smtClean="0"/>
              <a:t>Projects, programmes &amp; portfolios</a:t>
            </a:r>
          </a:p>
        </p:txBody>
      </p:sp>
      <p:graphicFrame>
        <p:nvGraphicFramePr>
          <p:cNvPr id="13315" name="Object 3075"/>
          <p:cNvGraphicFramePr>
            <a:graphicFrameLocks noChangeAspect="1"/>
          </p:cNvGraphicFramePr>
          <p:nvPr>
            <p:ph type="dgm" idx="1"/>
          </p:nvPr>
        </p:nvGraphicFramePr>
        <p:xfrm>
          <a:off x="2057400" y="3238500"/>
          <a:ext cx="5867400" cy="1790700"/>
        </p:xfrm>
        <a:graphic>
          <a:graphicData uri="http://schemas.openxmlformats.org/presentationml/2006/ole">
            <p:oleObj spid="_x0000_s13315" name="MS Org Chart" r:id="rId3" imgW="3921369" imgH="1406769" progId="OrgPlusWOPX.4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772400" cy="1143000"/>
          </a:xfrm>
        </p:spPr>
        <p:txBody>
          <a:bodyPr/>
          <a:lstStyle/>
          <a:p>
            <a:r>
              <a:rPr lang="en-GB" smtClean="0"/>
              <a:t>Projects, programmes &amp; portfolios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Projects are finite</a:t>
            </a:r>
          </a:p>
          <a:p>
            <a:r>
              <a:rPr lang="en-GB" smtClean="0"/>
              <a:t>Programmes focus on broader benefits being delivered</a:t>
            </a:r>
          </a:p>
          <a:p>
            <a:r>
              <a:rPr lang="en-GB" smtClean="0"/>
              <a:t>Programmes focus on external environment, cultural and social impacts</a:t>
            </a:r>
          </a:p>
          <a:p>
            <a:r>
              <a:rPr lang="en-GB" smtClean="0"/>
              <a:t>Programmes are increasingly being user to manage large scale change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PESTLE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GB" sz="3600" smtClean="0"/>
              <a:t> Political</a:t>
            </a:r>
          </a:p>
          <a:p>
            <a:r>
              <a:rPr lang="en-GB" sz="3600" smtClean="0"/>
              <a:t> Economic</a:t>
            </a:r>
          </a:p>
          <a:p>
            <a:r>
              <a:rPr lang="en-GB" sz="3600" smtClean="0"/>
              <a:t> Social</a:t>
            </a:r>
          </a:p>
          <a:p>
            <a:r>
              <a:rPr lang="en-GB" sz="3600" smtClean="0"/>
              <a:t> Technical</a:t>
            </a:r>
          </a:p>
          <a:p>
            <a:r>
              <a:rPr lang="en-GB" sz="3600" smtClean="0"/>
              <a:t> Legal</a:t>
            </a:r>
          </a:p>
          <a:p>
            <a:r>
              <a:rPr lang="en-GB" sz="3600" smtClean="0"/>
              <a:t> Environmental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GB" smtClean="0"/>
              <a:t>Stakeholders</a:t>
            </a:r>
          </a:p>
        </p:txBody>
      </p:sp>
      <p:sp>
        <p:nvSpPr>
          <p:cNvPr id="16387" name="Line 1027"/>
          <p:cNvSpPr>
            <a:spLocks noChangeShapeType="1"/>
          </p:cNvSpPr>
          <p:nvPr/>
        </p:nvSpPr>
        <p:spPr bwMode="auto">
          <a:xfrm>
            <a:off x="1905000" y="1676400"/>
            <a:ext cx="0" cy="3657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88" name="Line 1028"/>
          <p:cNvSpPr>
            <a:spLocks noChangeShapeType="1"/>
          </p:cNvSpPr>
          <p:nvPr/>
        </p:nvSpPr>
        <p:spPr bwMode="auto">
          <a:xfrm>
            <a:off x="1905000" y="53340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89" name="Text Box 1029"/>
          <p:cNvSpPr txBox="1">
            <a:spLocks noChangeArrowheads="1"/>
          </p:cNvSpPr>
          <p:nvPr/>
        </p:nvSpPr>
        <p:spPr bwMode="auto">
          <a:xfrm>
            <a:off x="990600" y="3048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6390" name="Text Box 1030"/>
          <p:cNvSpPr txBox="1">
            <a:spLocks noChangeArrowheads="1"/>
          </p:cNvSpPr>
          <p:nvPr/>
        </p:nvSpPr>
        <p:spPr bwMode="auto">
          <a:xfrm>
            <a:off x="898525" y="3138488"/>
            <a:ext cx="8874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Impact</a:t>
            </a:r>
          </a:p>
        </p:txBody>
      </p:sp>
      <p:sp>
        <p:nvSpPr>
          <p:cNvPr id="16391" name="Text Box 1032"/>
          <p:cNvSpPr txBox="1">
            <a:spLocks noChangeArrowheads="1"/>
          </p:cNvSpPr>
          <p:nvPr/>
        </p:nvSpPr>
        <p:spPr bwMode="auto">
          <a:xfrm>
            <a:off x="3886200" y="54864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Importance</a:t>
            </a:r>
          </a:p>
        </p:txBody>
      </p:sp>
      <p:sp>
        <p:nvSpPr>
          <p:cNvPr id="16392" name="Line 1033"/>
          <p:cNvSpPr>
            <a:spLocks noChangeShapeType="1"/>
          </p:cNvSpPr>
          <p:nvPr/>
        </p:nvSpPr>
        <p:spPr bwMode="auto">
          <a:xfrm>
            <a:off x="1371600" y="609600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3" name="Line 1034"/>
          <p:cNvSpPr>
            <a:spLocks noChangeShapeType="1"/>
          </p:cNvSpPr>
          <p:nvPr/>
        </p:nvSpPr>
        <p:spPr bwMode="auto">
          <a:xfrm flipV="1">
            <a:off x="914400" y="19050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Text Box 1035"/>
          <p:cNvSpPr txBox="1">
            <a:spLocks noChangeArrowheads="1"/>
          </p:cNvSpPr>
          <p:nvPr/>
        </p:nvSpPr>
        <p:spPr bwMode="auto">
          <a:xfrm>
            <a:off x="685800" y="5867400"/>
            <a:ext cx="990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Low</a:t>
            </a:r>
          </a:p>
        </p:txBody>
      </p:sp>
      <p:sp>
        <p:nvSpPr>
          <p:cNvPr id="16395" name="Text Box 1036"/>
          <p:cNvSpPr txBox="1">
            <a:spLocks noChangeArrowheads="1"/>
          </p:cNvSpPr>
          <p:nvPr/>
        </p:nvSpPr>
        <p:spPr bwMode="auto">
          <a:xfrm>
            <a:off x="7527925" y="5756275"/>
            <a:ext cx="6254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6396" name="Text Box 1037"/>
          <p:cNvSpPr txBox="1">
            <a:spLocks noChangeArrowheads="1"/>
          </p:cNvSpPr>
          <p:nvPr/>
        </p:nvSpPr>
        <p:spPr bwMode="auto">
          <a:xfrm>
            <a:off x="7467600" y="58674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High</a:t>
            </a:r>
          </a:p>
        </p:txBody>
      </p:sp>
      <p:sp>
        <p:nvSpPr>
          <p:cNvPr id="16397" name="Text Box 1038"/>
          <p:cNvSpPr txBox="1">
            <a:spLocks noChangeArrowheads="1"/>
          </p:cNvSpPr>
          <p:nvPr/>
        </p:nvSpPr>
        <p:spPr bwMode="auto">
          <a:xfrm>
            <a:off x="685800" y="14478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High</a:t>
            </a:r>
          </a:p>
        </p:txBody>
      </p:sp>
      <p:sp>
        <p:nvSpPr>
          <p:cNvPr id="16398" name="Oval 1039"/>
          <p:cNvSpPr>
            <a:spLocks noChangeArrowheads="1"/>
          </p:cNvSpPr>
          <p:nvPr/>
        </p:nvSpPr>
        <p:spPr bwMode="auto">
          <a:xfrm>
            <a:off x="2209800" y="3886200"/>
            <a:ext cx="1905000" cy="1219200"/>
          </a:xfrm>
          <a:prstGeom prst="ellipse">
            <a:avLst/>
          </a:prstGeom>
          <a:solidFill>
            <a:srgbClr val="FF006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6399" name="Text Box 1040"/>
          <p:cNvSpPr txBox="1">
            <a:spLocks noChangeArrowheads="1"/>
          </p:cNvSpPr>
          <p:nvPr/>
        </p:nvSpPr>
        <p:spPr bwMode="auto">
          <a:xfrm>
            <a:off x="6324600" y="1981200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Project Sponsor</a:t>
            </a:r>
          </a:p>
        </p:txBody>
      </p:sp>
      <p:sp>
        <p:nvSpPr>
          <p:cNvPr id="16400" name="Oval 1041"/>
          <p:cNvSpPr>
            <a:spLocks noChangeArrowheads="1"/>
          </p:cNvSpPr>
          <p:nvPr/>
        </p:nvSpPr>
        <p:spPr bwMode="auto">
          <a:xfrm>
            <a:off x="6172200" y="1676400"/>
            <a:ext cx="1905000" cy="1219200"/>
          </a:xfrm>
          <a:prstGeom prst="ellipse">
            <a:avLst/>
          </a:prstGeom>
          <a:solidFill>
            <a:srgbClr val="33CC33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Business Case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Why is it needed</a:t>
            </a:r>
          </a:p>
          <a:p>
            <a:r>
              <a:rPr lang="en-GB" smtClean="0"/>
              <a:t>Options</a:t>
            </a:r>
          </a:p>
          <a:p>
            <a:r>
              <a:rPr lang="en-GB" smtClean="0"/>
              <a:t>Benefits</a:t>
            </a:r>
          </a:p>
          <a:p>
            <a:r>
              <a:rPr lang="en-GB" smtClean="0"/>
              <a:t>Risks</a:t>
            </a:r>
          </a:p>
          <a:p>
            <a:r>
              <a:rPr lang="en-GB" smtClean="0"/>
              <a:t>Cost and Timescale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7772400" cy="1143000"/>
          </a:xfrm>
        </p:spPr>
        <p:txBody>
          <a:bodyPr/>
          <a:lstStyle/>
          <a:p>
            <a:r>
              <a:rPr lang="en-GB" smtClean="0"/>
              <a:t>The Project Board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type="dgm" idx="1"/>
          </p:nvPr>
        </p:nvGraphicFramePr>
        <p:xfrm>
          <a:off x="1828800" y="3022600"/>
          <a:ext cx="5791200" cy="2159000"/>
        </p:xfrm>
        <a:graphic>
          <a:graphicData uri="http://schemas.openxmlformats.org/presentationml/2006/ole">
            <p:oleObj spid="_x0000_s18435" name="MS Org Chart" r:id="rId3" imgW="2631600" imgH="1090800" progId="OrgPlusWOPX.4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b="1" smtClean="0"/>
              <a:t>Planning a Project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Planning a Project</a:t>
            </a:r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Project Management Plan</a:t>
            </a:r>
          </a:p>
          <a:p>
            <a:r>
              <a:rPr lang="en-GB" smtClean="0"/>
              <a:t>Product Breakdown (like WBS) what are the products (deliverables) required to produce the larger product?</a:t>
            </a:r>
          </a:p>
          <a:p>
            <a:r>
              <a:rPr lang="en-GB" smtClean="0"/>
              <a:t>Assign resource (person) – person is responsible for product description – what is it (quality) why do we need it?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What is a project?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r>
              <a:rPr lang="en-GB" sz="2800" smtClean="0"/>
              <a:t>What’s the difference?</a:t>
            </a:r>
          </a:p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pPr algn="ctr">
              <a:buFont typeface="Wingdings" pitchFamily="2" charset="2"/>
              <a:buNone/>
            </a:pPr>
            <a:r>
              <a:rPr lang="en-GB" sz="2800" smtClean="0"/>
              <a:t>Operational Work</a:t>
            </a:r>
          </a:p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pPr algn="ctr">
              <a:buFont typeface="Wingdings" pitchFamily="2" charset="2"/>
              <a:buNone/>
            </a:pPr>
            <a:r>
              <a:rPr lang="en-GB" sz="2800" smtClean="0"/>
              <a:t>Project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Product Flow Diagram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sequence that shows how the product is developed</a:t>
            </a:r>
          </a:p>
          <a:p>
            <a:r>
              <a:rPr lang="en-GB" smtClean="0"/>
              <a:t>Leads on to Activity based WBS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1143000"/>
          </a:xfrm>
        </p:spPr>
        <p:txBody>
          <a:bodyPr/>
          <a:lstStyle/>
          <a:p>
            <a:r>
              <a:rPr lang="en-GB" smtClean="0"/>
              <a:t>Activity List</a:t>
            </a:r>
          </a:p>
        </p:txBody>
      </p:sp>
      <p:graphicFrame>
        <p:nvGraphicFramePr>
          <p:cNvPr id="353320" name="Group 40"/>
          <p:cNvGraphicFramePr>
            <a:graphicFrameLocks noGrp="1"/>
          </p:cNvGraphicFramePr>
          <p:nvPr/>
        </p:nvGraphicFramePr>
        <p:xfrm>
          <a:off x="1447800" y="2362200"/>
          <a:ext cx="6096000" cy="3784600"/>
        </p:xfrm>
        <a:graphic>
          <a:graphicData uri="http://schemas.openxmlformats.org/drawingml/2006/table">
            <a:tbl>
              <a:tblPr/>
              <a:tblGrid>
                <a:gridCol w="990600"/>
                <a:gridCol w="3048000"/>
                <a:gridCol w="10668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Project Management Plan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 and Summary</a:t>
            </a:r>
          </a:p>
          <a:p>
            <a:r>
              <a:rPr lang="en-GB" smtClean="0"/>
              <a:t>Statement of Acceptance.</a:t>
            </a:r>
          </a:p>
          <a:p>
            <a:r>
              <a:rPr lang="en-GB" smtClean="0"/>
              <a:t>Work breakdown structures</a:t>
            </a:r>
          </a:p>
          <a:p>
            <a:r>
              <a:rPr lang="en-GB" smtClean="0"/>
              <a:t>Schedule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7772400" cy="1143000"/>
          </a:xfrm>
        </p:spPr>
        <p:txBody>
          <a:bodyPr/>
          <a:lstStyle/>
          <a:p>
            <a:r>
              <a:rPr lang="en-GB" smtClean="0"/>
              <a:t>Tools available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Meetings</a:t>
            </a:r>
          </a:p>
          <a:p>
            <a:r>
              <a:rPr lang="en-GB" sz="2800" smtClean="0"/>
              <a:t>Reports</a:t>
            </a:r>
          </a:p>
          <a:p>
            <a:r>
              <a:rPr lang="en-GB" sz="2800" smtClean="0"/>
              <a:t>Sign-offs</a:t>
            </a:r>
          </a:p>
          <a:p>
            <a:r>
              <a:rPr lang="en-GB" sz="2800" smtClean="0"/>
              <a:t>Project management tools</a:t>
            </a:r>
          </a:p>
          <a:p>
            <a:pPr>
              <a:buFont typeface="Wingdings" pitchFamily="2" charset="2"/>
              <a:buNone/>
            </a:pPr>
            <a:endParaRPr lang="en-GB" sz="40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772400" cy="1143000"/>
          </a:xfrm>
        </p:spPr>
        <p:txBody>
          <a:bodyPr/>
          <a:lstStyle/>
          <a:p>
            <a:r>
              <a:rPr lang="en-GB" smtClean="0"/>
              <a:t>Milestones &amp; deliverables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Points between phases - take stock and adjust</a:t>
            </a:r>
          </a:p>
          <a:p>
            <a:r>
              <a:rPr lang="en-GB" sz="2800" smtClean="0"/>
              <a:t>items are developed, reviewed and released (may be paper or elect.)</a:t>
            </a:r>
          </a:p>
          <a:p>
            <a:r>
              <a:rPr lang="en-GB" sz="2800" smtClean="0"/>
              <a:t>keep the project on track</a:t>
            </a:r>
          </a:p>
          <a:p>
            <a:r>
              <a:rPr lang="en-GB" sz="2800" smtClean="0"/>
              <a:t>allow for minor changes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GB" sz="2800" smtClean="0"/>
              <a:t>Look at the project cycle.  </a:t>
            </a:r>
          </a:p>
          <a:p>
            <a:r>
              <a:rPr lang="en-GB" sz="2800" smtClean="0"/>
              <a:t>Identify the key deliverables and milestones.</a:t>
            </a:r>
          </a:p>
          <a:p>
            <a:r>
              <a:rPr lang="en-GB" sz="2800" smtClean="0"/>
              <a:t>What will they be for your project?</a:t>
            </a:r>
          </a:p>
          <a:p>
            <a:r>
              <a:rPr lang="en-GB" sz="2800" smtClean="0"/>
              <a:t>How does this relate to risk containment?</a:t>
            </a:r>
          </a:p>
          <a:p>
            <a:endParaRPr lang="en-GB" sz="2800" smtClean="0"/>
          </a:p>
          <a:p>
            <a:endParaRPr lang="en-GB" sz="40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7772400" cy="1143000"/>
          </a:xfrm>
        </p:spPr>
        <p:txBody>
          <a:bodyPr/>
          <a:lstStyle/>
          <a:p>
            <a:r>
              <a:rPr lang="en-GB" sz="3200" b="1" smtClean="0"/>
              <a:t>Risk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077200" cy="4152900"/>
          </a:xfrm>
        </p:spPr>
        <p:txBody>
          <a:bodyPr/>
          <a:lstStyle/>
          <a:p>
            <a:r>
              <a:rPr lang="en-GB" sz="2800" smtClean="0"/>
              <a:t>should take place throughout the project</a:t>
            </a:r>
          </a:p>
          <a:p>
            <a:r>
              <a:rPr lang="en-GB" sz="2800" smtClean="0"/>
              <a:t>management processes reduce or eliminate risk</a:t>
            </a:r>
          </a:p>
          <a:p>
            <a:r>
              <a:rPr lang="en-GB" sz="2800" smtClean="0"/>
              <a:t>risks can be categorised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762000"/>
          </a:xfrm>
        </p:spPr>
        <p:txBody>
          <a:bodyPr/>
          <a:lstStyle/>
          <a:p>
            <a:r>
              <a:rPr lang="en-GB" sz="3200" smtClean="0"/>
              <a:t>Risk Management – What are the risks?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GB" smtClean="0"/>
              <a:t>Tools for Identifying Risk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Look at project concerns - subjective</a:t>
            </a:r>
          </a:p>
          <a:p>
            <a:r>
              <a:rPr lang="en-GB" sz="2800" smtClean="0"/>
              <a:t>SWOT analysis</a:t>
            </a:r>
          </a:p>
          <a:p>
            <a:r>
              <a:rPr lang="en-GB" sz="2800" smtClean="0"/>
              <a:t>PEST - political, economic, social and technical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7924800" cy="1752600"/>
          </a:xfrm>
        </p:spPr>
        <p:txBody>
          <a:bodyPr/>
          <a:lstStyle/>
          <a:p>
            <a:r>
              <a:rPr lang="en-GB" sz="2800" smtClean="0"/>
              <a:t>Where would you expect the main risks to arise in the life-cycle?</a:t>
            </a:r>
          </a:p>
          <a:p>
            <a:r>
              <a:rPr lang="en-GB" sz="2800" smtClean="0"/>
              <a:t>How would you categorise them?</a:t>
            </a:r>
          </a:p>
          <a:p>
            <a:r>
              <a:rPr lang="en-GB" sz="2800" smtClean="0"/>
              <a:t>What are the barriers to success?</a:t>
            </a:r>
          </a:p>
          <a:p>
            <a:r>
              <a:rPr lang="en-GB" sz="2800" smtClean="0"/>
              <a:t>Apply those categories to your own project</a:t>
            </a:r>
          </a:p>
          <a:p>
            <a:endParaRPr lang="en-GB" sz="2800" smtClean="0"/>
          </a:p>
          <a:p>
            <a:endParaRPr lang="en-GB" sz="4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What is a project?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Operational Work – repetitive tasks – often not subject to change</a:t>
            </a:r>
          </a:p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Project Work – unique and one-off – about change – made up of activities (some parallel) and dependencies and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1143000"/>
          </a:xfrm>
        </p:spPr>
        <p:txBody>
          <a:bodyPr/>
          <a:lstStyle/>
          <a:p>
            <a:r>
              <a:rPr lang="en-GB" smtClean="0"/>
              <a:t>Breakdown Structures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Work (WBS)</a:t>
            </a:r>
          </a:p>
          <a:p>
            <a:r>
              <a:rPr lang="en-GB" sz="2800" smtClean="0"/>
              <a:t>Organisation (OBS)</a:t>
            </a:r>
          </a:p>
          <a:p>
            <a:r>
              <a:rPr lang="en-GB" sz="2800" smtClean="0"/>
              <a:t>Cost (CBS)</a:t>
            </a:r>
          </a:p>
          <a:p>
            <a:r>
              <a:rPr lang="en-GB" sz="2800" smtClean="0"/>
              <a:t>Location (LBS)</a:t>
            </a:r>
          </a:p>
          <a:p>
            <a:r>
              <a:rPr lang="en-GB" sz="2800" smtClean="0"/>
              <a:t>Resources (RBS)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772400" cy="1143000"/>
          </a:xfrm>
        </p:spPr>
        <p:txBody>
          <a:bodyPr/>
          <a:lstStyle/>
          <a:p>
            <a:r>
              <a:rPr lang="en-GB" smtClean="0"/>
              <a:t>Work breakdown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project phases</a:t>
            </a:r>
          </a:p>
          <a:p>
            <a:r>
              <a:rPr lang="en-GB" sz="2800" smtClean="0"/>
              <a:t>divided into work disciplines (marketing, design)</a:t>
            </a:r>
          </a:p>
          <a:p>
            <a:r>
              <a:rPr lang="en-GB" sz="2800" smtClean="0"/>
              <a:t>divided into products – to fulfil discipline</a:t>
            </a:r>
          </a:p>
          <a:p>
            <a:r>
              <a:rPr lang="en-GB" sz="2800" smtClean="0"/>
              <a:t>Products divided into work required to complete – work packages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7772400" cy="1143000"/>
          </a:xfrm>
        </p:spPr>
        <p:txBody>
          <a:bodyPr/>
          <a:lstStyle/>
          <a:p>
            <a:r>
              <a:rPr lang="en-GB" smtClean="0"/>
              <a:t>Why breakdown structures?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4114800"/>
          </a:xfrm>
        </p:spPr>
        <p:txBody>
          <a:bodyPr/>
          <a:lstStyle/>
          <a:p>
            <a:r>
              <a:rPr lang="en-GB" sz="2800" smtClean="0"/>
              <a:t>Identifies work required for each output (work package)</a:t>
            </a:r>
          </a:p>
          <a:p>
            <a:r>
              <a:rPr lang="en-GB" sz="2800" smtClean="0"/>
              <a:t>helps in planning</a:t>
            </a:r>
          </a:p>
          <a:p>
            <a:r>
              <a:rPr lang="en-GB" sz="2800" smtClean="0"/>
              <a:t>helps in costing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52600"/>
            <a:ext cx="7772400" cy="1143000"/>
          </a:xfrm>
        </p:spPr>
        <p:txBody>
          <a:bodyPr/>
          <a:lstStyle/>
          <a:p>
            <a:r>
              <a:rPr lang="en-GB" smtClean="0"/>
              <a:t>A Work Package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971800"/>
            <a:ext cx="7772400" cy="4114800"/>
          </a:xfrm>
        </p:spPr>
        <p:txBody>
          <a:bodyPr/>
          <a:lstStyle/>
          <a:p>
            <a:r>
              <a:rPr lang="en-GB" sz="2800" smtClean="0"/>
              <a:t>comprises one action</a:t>
            </a:r>
          </a:p>
          <a:p>
            <a:r>
              <a:rPr lang="en-GB" sz="2800" smtClean="0"/>
              <a:t>performance is measurable</a:t>
            </a:r>
          </a:p>
          <a:p>
            <a:r>
              <a:rPr lang="en-GB" sz="2800" smtClean="0"/>
              <a:t>is a manageable chunk</a:t>
            </a:r>
          </a:p>
          <a:p>
            <a:r>
              <a:rPr lang="en-GB" sz="2800" smtClean="0"/>
              <a:t>is unlikely to be interrupted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7772400" cy="1143000"/>
          </a:xfrm>
        </p:spPr>
        <p:txBody>
          <a:bodyPr/>
          <a:lstStyle/>
          <a:p>
            <a:r>
              <a:rPr lang="en-GB" smtClean="0"/>
              <a:t>A Work package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cost and time is predictable</a:t>
            </a:r>
          </a:p>
          <a:p>
            <a:r>
              <a:rPr lang="en-GB" sz="2800" smtClean="0"/>
              <a:t>is owned by one person</a:t>
            </a:r>
          </a:p>
          <a:p>
            <a:r>
              <a:rPr lang="en-GB" sz="2800" smtClean="0"/>
              <a:t>requires the same resource throughout</a:t>
            </a:r>
          </a:p>
          <a:p>
            <a:r>
              <a:rPr lang="en-GB" sz="2800" smtClean="0"/>
              <a:t>May be critical or non-critical</a:t>
            </a:r>
          </a:p>
          <a:p>
            <a:endParaRPr lang="en-GB" sz="28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67000"/>
            <a:ext cx="7924800" cy="1752600"/>
          </a:xfrm>
        </p:spPr>
        <p:txBody>
          <a:bodyPr/>
          <a:lstStyle/>
          <a:p>
            <a:r>
              <a:rPr lang="en-GB" sz="2800" smtClean="0"/>
              <a:t>Take one part of your project and follow the diagram to create a work package</a:t>
            </a:r>
          </a:p>
          <a:p>
            <a:r>
              <a:rPr lang="en-GB" sz="2800" smtClean="0"/>
              <a:t>Exchange with a colleague to review.</a:t>
            </a:r>
          </a:p>
          <a:p>
            <a:endParaRPr lang="en-GB" sz="40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772400" cy="1143000"/>
          </a:xfrm>
        </p:spPr>
        <p:txBody>
          <a:bodyPr/>
          <a:lstStyle/>
          <a:p>
            <a:r>
              <a:rPr lang="en-GB" smtClean="0"/>
              <a:t>Microsoft Project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Enables rapid adjustment </a:t>
            </a:r>
          </a:p>
          <a:p>
            <a:r>
              <a:rPr lang="en-GB" sz="2800" smtClean="0"/>
              <a:t>Clear project representation</a:t>
            </a:r>
          </a:p>
          <a:p>
            <a:r>
              <a:rPr lang="en-GB" sz="2800" smtClean="0"/>
              <a:t>good presentation tool - at different levels of detail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667000"/>
            <a:ext cx="7924800" cy="1752600"/>
          </a:xfrm>
        </p:spPr>
        <p:txBody>
          <a:bodyPr/>
          <a:lstStyle/>
          <a:p>
            <a:r>
              <a:rPr lang="en-GB" sz="2800" smtClean="0"/>
              <a:t>Take one work package from your project. Put it into Microsoft project - use either Module 2 or 3</a:t>
            </a:r>
          </a:p>
          <a:p>
            <a:r>
              <a:rPr lang="en-GB" sz="2800" smtClean="0"/>
              <a:t>Review with a colleague</a:t>
            </a:r>
          </a:p>
          <a:p>
            <a:endParaRPr lang="en-GB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Definition </a:t>
            </a:r>
          </a:p>
        </p:txBody>
      </p:sp>
      <p:sp>
        <p:nvSpPr>
          <p:cNvPr id="51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pPr>
              <a:buFont typeface="Wingdings" pitchFamily="2" charset="2"/>
              <a:buNone/>
            </a:pPr>
            <a:r>
              <a:rPr lang="en-GB" sz="2800" smtClean="0"/>
              <a:t>  “ </a:t>
            </a:r>
            <a:r>
              <a:rPr lang="en-GB" sz="3600" smtClean="0"/>
              <a:t>An undertaking which, via a series of planned activities is designed to achieve a particular objective by a particular time.”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Project Lifecycle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Concept</a:t>
            </a:r>
          </a:p>
          <a:p>
            <a:r>
              <a:rPr lang="en-GB" sz="2800" smtClean="0"/>
              <a:t>Definition</a:t>
            </a:r>
          </a:p>
          <a:p>
            <a:r>
              <a:rPr lang="en-GB" sz="2800" smtClean="0"/>
              <a:t>Implementation</a:t>
            </a:r>
          </a:p>
          <a:p>
            <a:r>
              <a:rPr lang="en-GB" sz="2800" smtClean="0"/>
              <a:t>Handover</a:t>
            </a:r>
          </a:p>
          <a:p>
            <a:r>
              <a:rPr lang="en-GB" sz="2800" smtClean="0"/>
              <a:t>Closeout</a:t>
            </a:r>
            <a:endParaRPr lang="en-GB" sz="3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mtClean="0"/>
              <a:t>Concept Stage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/>
              <a:t>Is it possible?</a:t>
            </a:r>
          </a:p>
          <a:p>
            <a:r>
              <a:rPr lang="en-GB" sz="2800" smtClean="0"/>
              <a:t>Technically</a:t>
            </a:r>
          </a:p>
          <a:p>
            <a:r>
              <a:rPr lang="en-GB" sz="2800" smtClean="0"/>
              <a:t>Commercially</a:t>
            </a:r>
          </a:p>
          <a:p>
            <a:r>
              <a:rPr lang="en-GB" sz="2800" smtClean="0"/>
              <a:t>Risk</a:t>
            </a:r>
          </a:p>
          <a:p>
            <a:pPr>
              <a:buFont typeface="Wingdings" pitchFamily="2" charset="2"/>
              <a:buNone/>
            </a:pPr>
            <a:endParaRPr lang="en-GB" sz="2800" smtClean="0"/>
          </a:p>
          <a:p>
            <a:pPr>
              <a:buFont typeface="Wingdings" pitchFamily="2" charset="2"/>
              <a:buNone/>
            </a:pPr>
            <a:r>
              <a:rPr lang="en-GB" sz="2400" smtClean="0"/>
              <a:t>http://www.hfl.co.uk/content/what-we-stand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mtClean="0"/>
              <a:t>Definition Phase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/>
              <a:t>Feasibility Study</a:t>
            </a:r>
          </a:p>
          <a:p>
            <a:pPr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Cost benefit appraisal and risks</a:t>
            </a:r>
          </a:p>
          <a:p>
            <a:r>
              <a:rPr lang="en-GB" sz="2800" smtClean="0"/>
              <a:t>Authorisation and appointment of the project team</a:t>
            </a:r>
          </a:p>
          <a:p>
            <a:pPr>
              <a:buFont typeface="Wingdings" pitchFamily="2" charset="2"/>
              <a:buNone/>
            </a:pPr>
            <a:r>
              <a:rPr lang="en-GB" sz="2400" b="1" smtClean="0">
                <a:latin typeface="Verdana" pitchFamily="34" charset="0"/>
                <a:hlinkClick r:id="rId2"/>
              </a:rPr>
              <a:t>http://www.risk-doctor.com</a:t>
            </a:r>
            <a:r>
              <a:rPr lang="en-GB" sz="2400" b="1" smtClean="0">
                <a:latin typeface="Verdana" pitchFamily="34" charset="0"/>
              </a:rPr>
              <a:t/>
            </a:r>
            <a:br>
              <a:rPr lang="en-GB" sz="2400" b="1" smtClean="0">
                <a:latin typeface="Verdana" pitchFamily="34" charset="0"/>
              </a:rPr>
            </a:br>
            <a:endParaRPr lang="en-GB" sz="2400" b="1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GB" smtClean="0"/>
              <a:t>Tools for Identifying Risk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Look at project concerns - subjective</a:t>
            </a:r>
          </a:p>
          <a:p>
            <a:r>
              <a:rPr lang="en-GB" sz="2800" smtClean="0"/>
              <a:t>SWOT analysis</a:t>
            </a:r>
          </a:p>
          <a:p>
            <a:r>
              <a:rPr lang="en-GB" sz="2800" smtClean="0"/>
              <a:t>PEST - political, economic, social and technical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mtClean="0"/>
              <a:t>Implementation Phase</a:t>
            </a:r>
          </a:p>
        </p:txBody>
      </p:sp>
      <p:sp>
        <p:nvSpPr>
          <p:cNvPr id="102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/>
              <a:t>There is a cycle of:</a:t>
            </a:r>
          </a:p>
          <a:p>
            <a:r>
              <a:rPr lang="en-GB" sz="2800" smtClean="0"/>
              <a:t>Plan</a:t>
            </a:r>
          </a:p>
          <a:p>
            <a:r>
              <a:rPr lang="en-GB" sz="2800" smtClean="0"/>
              <a:t>Monitor</a:t>
            </a:r>
          </a:p>
          <a:p>
            <a:r>
              <a:rPr lang="en-GB" sz="2800" smtClean="0"/>
              <a:t>Control</a:t>
            </a:r>
          </a:p>
          <a:p>
            <a:pPr>
              <a:buFont typeface="Wingdings" pitchFamily="2" charset="2"/>
              <a:buNone/>
            </a:pPr>
            <a:r>
              <a:rPr lang="en-GB" sz="2800" smtClean="0"/>
              <a:t>This is a continuous process.</a:t>
            </a:r>
          </a:p>
          <a:p>
            <a:pPr>
              <a:buFont typeface="Wingdings" pitchFamily="2" charset="2"/>
              <a:buNone/>
            </a:pPr>
            <a:endParaRPr lang="en-GB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rkbeck">
  <a:themeElements>
    <a:clrScheme name="Birkbec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irkbe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rkbe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rkbec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Data\Microsoft\Templates\Birkbeck.pot</Template>
  <TotalTime>2</TotalTime>
  <Pages>31</Pages>
  <Words>692</Words>
  <Application>Microsoft Office PowerPoint</Application>
  <PresentationFormat>On-screen Show (4:3)</PresentationFormat>
  <Paragraphs>165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Birkbeck</vt:lpstr>
      <vt:lpstr>MS Org Chart</vt:lpstr>
      <vt:lpstr>Slide 1</vt:lpstr>
      <vt:lpstr>What is a project? </vt:lpstr>
      <vt:lpstr>What is a project? </vt:lpstr>
      <vt:lpstr>Definition </vt:lpstr>
      <vt:lpstr>Project Lifecycle </vt:lpstr>
      <vt:lpstr>Concept Stage</vt:lpstr>
      <vt:lpstr>Definition Phase</vt:lpstr>
      <vt:lpstr>Tools for Identifying Risk</vt:lpstr>
      <vt:lpstr>Implementation Phase</vt:lpstr>
      <vt:lpstr>Handover &amp; Closeout</vt:lpstr>
      <vt:lpstr>The Project Environment</vt:lpstr>
      <vt:lpstr>Projects, programmes &amp; portfolios</vt:lpstr>
      <vt:lpstr>Projects, programmes &amp; portfolios</vt:lpstr>
      <vt:lpstr>PESTLE</vt:lpstr>
      <vt:lpstr>Stakeholders</vt:lpstr>
      <vt:lpstr>Business Case</vt:lpstr>
      <vt:lpstr>The Project Board</vt:lpstr>
      <vt:lpstr>Planning a Project</vt:lpstr>
      <vt:lpstr>Planning a Project</vt:lpstr>
      <vt:lpstr>Product Flow Diagram</vt:lpstr>
      <vt:lpstr>Activity List</vt:lpstr>
      <vt:lpstr>Project Management Plan</vt:lpstr>
      <vt:lpstr>Tools available</vt:lpstr>
      <vt:lpstr>Milestones &amp; deliverables</vt:lpstr>
      <vt:lpstr>Exercise </vt:lpstr>
      <vt:lpstr>Risk Management</vt:lpstr>
      <vt:lpstr>Risk Management – What are the risks?</vt:lpstr>
      <vt:lpstr>Tools for Identifying Risk</vt:lpstr>
      <vt:lpstr>Exercise </vt:lpstr>
      <vt:lpstr>Breakdown Structures</vt:lpstr>
      <vt:lpstr>Work breakdown structure</vt:lpstr>
      <vt:lpstr>Why breakdown structures?</vt:lpstr>
      <vt:lpstr>A Work Package</vt:lpstr>
      <vt:lpstr>A Work package</vt:lpstr>
      <vt:lpstr>Exercise </vt:lpstr>
      <vt:lpstr>Microsoft Project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Course</dc:title>
  <dc:subject/>
  <dc:creator>janet billinge</dc:creator>
  <cp:keywords/>
  <dc:description/>
  <cp:lastModifiedBy>tpriestman</cp:lastModifiedBy>
  <cp:revision>142</cp:revision>
  <cp:lastPrinted>2002-04-19T19:52:08Z</cp:lastPrinted>
  <dcterms:created xsi:type="dcterms:W3CDTF">1997-04-10T23:15:08Z</dcterms:created>
  <dcterms:modified xsi:type="dcterms:W3CDTF">2012-12-15T18:55:15Z</dcterms:modified>
</cp:coreProperties>
</file>