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64" r:id="rId2"/>
    <p:sldMasterId id="2147483689" r:id="rId3"/>
  </p:sldMasterIdLst>
  <p:notesMasterIdLst>
    <p:notesMasterId r:id="rId7"/>
  </p:notesMasterIdLst>
  <p:handoutMasterIdLst>
    <p:handoutMasterId r:id="rId8"/>
  </p:handoutMasterIdLst>
  <p:sldIdLst>
    <p:sldId id="434" r:id="rId4"/>
    <p:sldId id="432" r:id="rId5"/>
    <p:sldId id="429" r:id="rId6"/>
  </p:sldIdLst>
  <p:sldSz cx="9144000" cy="6858000" type="screen4x3"/>
  <p:notesSz cx="6858000" cy="97155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4400" b="1" kern="1200">
        <a:solidFill>
          <a:srgbClr val="660033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b="1" kern="1200">
        <a:solidFill>
          <a:srgbClr val="660033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b="1" kern="1200">
        <a:solidFill>
          <a:srgbClr val="660033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b="1" kern="1200">
        <a:solidFill>
          <a:srgbClr val="660033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b="1" kern="1200">
        <a:solidFill>
          <a:srgbClr val="660033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4400" b="1" kern="1200">
        <a:solidFill>
          <a:srgbClr val="660033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4400" b="1" kern="1200">
        <a:solidFill>
          <a:srgbClr val="660033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4400" b="1" kern="1200">
        <a:solidFill>
          <a:srgbClr val="660033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4400" b="1" kern="1200">
        <a:solidFill>
          <a:srgbClr val="660033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0000"/>
    <a:srgbClr val="E20100"/>
    <a:srgbClr val="F40000"/>
    <a:srgbClr val="CC3300"/>
    <a:srgbClr val="FF6600"/>
    <a:srgbClr val="CC0000"/>
    <a:srgbClr val="FEE3BA"/>
    <a:srgbClr val="AC8EE8"/>
    <a:srgbClr val="000000"/>
    <a:srgbClr val="D69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73" autoAdjust="0"/>
    <p:restoredTop sz="85556" autoAdjust="0"/>
  </p:normalViewPr>
  <p:slideViewPr>
    <p:cSldViewPr snapToGrid="0">
      <p:cViewPr varScale="1">
        <p:scale>
          <a:sx n="94" d="100"/>
          <a:sy n="94" d="100"/>
        </p:scale>
        <p:origin x="-3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style val="26"/>
  <c:chart>
    <c:plotArea>
      <c:layout>
        <c:manualLayout>
          <c:layoutTarget val="inner"/>
          <c:xMode val="edge"/>
          <c:yMode val="edge"/>
          <c:x val="3.4551673912143852E-2"/>
          <c:y val="1.8327224258580577E-2"/>
          <c:w val="0.76481895530126298"/>
          <c:h val="0.74107052902012505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Lidl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Accessibility</c:v>
                </c:pt>
                <c:pt idx="1">
                  <c:v>Website useabiity</c:v>
                </c:pt>
                <c:pt idx="2">
                  <c:v>Product Diversification</c:v>
                </c:pt>
                <c:pt idx="3">
                  <c:v>Innovation</c:v>
                </c:pt>
                <c:pt idx="4">
                  <c:v>Aligned to strategy</c:v>
                </c:pt>
                <c:pt idx="5">
                  <c:v>Sector partnerships</c:v>
                </c:pt>
                <c:pt idx="6">
                  <c:v>Private/prof. provider</c:v>
                </c:pt>
                <c:pt idx="7">
                  <c:v>In-company</c:v>
                </c:pt>
                <c:pt idx="8">
                  <c:v>Apprenticeships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</c:v>
                </c:pt>
                <c:pt idx="1">
                  <c:v>4</c:v>
                </c:pt>
                <c:pt idx="2">
                  <c:v>4</c:v>
                </c:pt>
                <c:pt idx="3">
                  <c:v>3</c:v>
                </c:pt>
                <c:pt idx="4">
                  <c:v>5</c:v>
                </c:pt>
                <c:pt idx="5">
                  <c:v>7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Rolex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Accessibility</c:v>
                </c:pt>
                <c:pt idx="1">
                  <c:v>Website useabiity</c:v>
                </c:pt>
                <c:pt idx="2">
                  <c:v>Product Diversification</c:v>
                </c:pt>
                <c:pt idx="3">
                  <c:v>Innovation</c:v>
                </c:pt>
                <c:pt idx="4">
                  <c:v>Aligned to strategy</c:v>
                </c:pt>
                <c:pt idx="5">
                  <c:v>Sector partnerships</c:v>
                </c:pt>
                <c:pt idx="6">
                  <c:v>Private/prof. provider</c:v>
                </c:pt>
                <c:pt idx="7">
                  <c:v>In-company</c:v>
                </c:pt>
                <c:pt idx="8">
                  <c:v>Apprenticeships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4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4</c:v>
                </c:pt>
                <c:pt idx="5">
                  <c:v>2</c:v>
                </c:pt>
                <c:pt idx="6">
                  <c:v>1</c:v>
                </c:pt>
                <c:pt idx="7">
                  <c:v>3</c:v>
                </c:pt>
                <c:pt idx="8">
                  <c:v>0</c:v>
                </c:pt>
              </c:numCache>
            </c:numRef>
          </c:val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google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Accessibility</c:v>
                </c:pt>
                <c:pt idx="1">
                  <c:v>Website useabiity</c:v>
                </c:pt>
                <c:pt idx="2">
                  <c:v>Product Diversification</c:v>
                </c:pt>
                <c:pt idx="3">
                  <c:v>Innovation</c:v>
                </c:pt>
                <c:pt idx="4">
                  <c:v>Aligned to strategy</c:v>
                </c:pt>
                <c:pt idx="5">
                  <c:v>Sector partnerships</c:v>
                </c:pt>
                <c:pt idx="6">
                  <c:v>Private/prof. provider</c:v>
                </c:pt>
                <c:pt idx="7">
                  <c:v>In-company</c:v>
                </c:pt>
                <c:pt idx="8">
                  <c:v>Apprenticeships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9</c:v>
                </c:pt>
                <c:pt idx="1">
                  <c:v>6</c:v>
                </c:pt>
                <c:pt idx="2">
                  <c:v>8</c:v>
                </c:pt>
                <c:pt idx="3">
                  <c:v>6</c:v>
                </c:pt>
                <c:pt idx="4">
                  <c:v>7</c:v>
                </c:pt>
                <c:pt idx="5">
                  <c:v>3</c:v>
                </c:pt>
                <c:pt idx="6">
                  <c:v>2</c:v>
                </c:pt>
                <c:pt idx="7">
                  <c:v>5</c:v>
                </c:pt>
                <c:pt idx="8">
                  <c:v>0</c:v>
                </c:pt>
              </c:numCache>
            </c:numRef>
          </c:val>
        </c:ser>
        <c:marker val="1"/>
        <c:axId val="61085952"/>
        <c:axId val="61100032"/>
      </c:lineChart>
      <c:catAx>
        <c:axId val="61085952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61100032"/>
        <c:crosses val="autoZero"/>
        <c:auto val="1"/>
        <c:lblAlgn val="ctr"/>
        <c:lblOffset val="100"/>
      </c:catAx>
      <c:valAx>
        <c:axId val="6110003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610859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4110336952220566"/>
          <c:y val="0.32064969121455855"/>
          <c:w val="0.15889663047779384"/>
          <c:h val="0.26819806785510231"/>
        </c:manualLayout>
      </c:layout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065838" y="9486900"/>
            <a:ext cx="566737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spAutoFit/>
          </a:bodyPr>
          <a:lstStyle/>
          <a:p>
            <a:pPr algn="ctr" defTabSz="868363" eaLnBrk="0" hangingPunct="0">
              <a:lnSpc>
                <a:spcPct val="90000"/>
              </a:lnSpc>
              <a:defRPr/>
            </a:pPr>
            <a:r>
              <a:rPr lang="en-GB" sz="800" b="0">
                <a:solidFill>
                  <a:schemeClr val="tx1"/>
                </a:solidFill>
                <a:latin typeface="Arial" charset="0"/>
              </a:rPr>
              <a:t>Page </a:t>
            </a:r>
            <a:fld id="{D306F842-91FE-4F27-BBF6-CF70D41C5239}" type="slidenum">
              <a:rPr lang="en-GB" sz="800" b="0">
                <a:solidFill>
                  <a:schemeClr val="tx1"/>
                </a:solidFill>
                <a:latin typeface="Arial" charset="0"/>
              </a:rPr>
              <a:pPr algn="ctr" defTabSz="868363" eaLnBrk="0" hangingPunct="0">
                <a:lnSpc>
                  <a:spcPct val="90000"/>
                </a:lnSpc>
                <a:defRPr/>
              </a:pPr>
              <a:t>‹#›</a:t>
            </a:fld>
            <a:endParaRPr lang="en-GB" sz="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03213" y="258763"/>
            <a:ext cx="1809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endParaRPr lang="en-US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415925" y="9459913"/>
            <a:ext cx="6130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79688" y="677863"/>
            <a:ext cx="4068762" cy="30511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167438" y="9505950"/>
            <a:ext cx="595312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spAutoFit/>
          </a:bodyPr>
          <a:lstStyle/>
          <a:p>
            <a:pPr algn="ctr" defTabSz="868363" eaLnBrk="0" hangingPunct="0">
              <a:lnSpc>
                <a:spcPct val="90000"/>
              </a:lnSpc>
              <a:defRPr/>
            </a:pPr>
            <a:r>
              <a:rPr lang="en-GB" sz="800" b="0">
                <a:solidFill>
                  <a:schemeClr val="tx1"/>
                </a:solidFill>
                <a:latin typeface="Arial" charset="0"/>
              </a:rPr>
              <a:t> Page </a:t>
            </a:r>
            <a:fld id="{53619158-7A2A-47A6-8A4A-32D03B9A5792}" type="slidenum">
              <a:rPr lang="en-GB" sz="800" b="0">
                <a:solidFill>
                  <a:schemeClr val="tx1"/>
                </a:solidFill>
                <a:latin typeface="Arial" charset="0"/>
              </a:rPr>
              <a:pPr algn="ctr" defTabSz="868363" eaLnBrk="0" hangingPunct="0">
                <a:lnSpc>
                  <a:spcPct val="90000"/>
                </a:lnSpc>
                <a:defRPr/>
              </a:pPr>
              <a:t>‹#›</a:t>
            </a:fld>
            <a:endParaRPr lang="en-GB" sz="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66700" y="4421188"/>
            <a:ext cx="6402388" cy="4791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Body Text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268288" y="285750"/>
            <a:ext cx="1666875" cy="300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GB" sz="1400">
                <a:solidFill>
                  <a:schemeClr val="tx1"/>
                </a:solidFill>
                <a:latin typeface="Arial" charset="0"/>
              </a:rPr>
              <a:t>Presentation Title</a:t>
            </a: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336550" y="9458325"/>
            <a:ext cx="6340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GB"/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368300" y="3992563"/>
            <a:ext cx="6294438" cy="252412"/>
          </a:xfrm>
          <a:prstGeom prst="parallelogram">
            <a:avLst>
              <a:gd name="adj" fmla="val 10529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573088" y="3981450"/>
            <a:ext cx="1511300" cy="300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GB" sz="1400">
                <a:solidFill>
                  <a:schemeClr val="tx1"/>
                </a:solidFill>
                <a:latin typeface="Arial" charset="0"/>
              </a:rPr>
              <a:t>Speakers Notes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5000"/>
      </a:spcBef>
      <a:spcAft>
        <a:spcPct val="3500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285750" indent="-95250" algn="l" rtl="0" eaLnBrk="0" fontAlgn="base" hangingPunct="0">
      <a:spcBef>
        <a:spcPct val="30000"/>
      </a:spcBef>
      <a:spcAft>
        <a:spcPct val="0"/>
      </a:spcAft>
      <a:buSzPct val="100000"/>
      <a:buFont typeface="Monotype Sorts"/>
      <a:buChar char="y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666750" indent="-190500" algn="l" rtl="0" eaLnBrk="0" fontAlgn="base" hangingPunct="0">
      <a:spcBef>
        <a:spcPct val="30000"/>
      </a:spcBef>
      <a:spcAft>
        <a:spcPct val="0"/>
      </a:spcAft>
      <a:buSzPct val="100000"/>
      <a:buChar char="–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047750" indent="-190500" algn="l" rtl="0" eaLnBrk="0" fontAlgn="base" hangingPunct="0">
      <a:spcBef>
        <a:spcPct val="30000"/>
      </a:spcBef>
      <a:spcAft>
        <a:spcPct val="0"/>
      </a:spcAft>
      <a:buSzPct val="100000"/>
      <a:buChar char="–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428750" indent="-190500" algn="l" rtl="0" eaLnBrk="0" fontAlgn="base" hangingPunct="0">
      <a:spcBef>
        <a:spcPct val="30000"/>
      </a:spcBef>
      <a:spcAft>
        <a:spcPct val="0"/>
      </a:spcAft>
      <a:buSzPct val="100000"/>
      <a:buChar char="–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9228039"/>
            <a:ext cx="2971800" cy="485775"/>
          </a:xfrm>
          <a:prstGeom prst="rect">
            <a:avLst/>
          </a:prstGeom>
        </p:spPr>
        <p:txBody>
          <a:bodyPr/>
          <a:lstStyle/>
          <a:p>
            <a:fld id="{51653709-C42D-47E0-A7E8-5107C06F17EE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corolli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79413"/>
            <a:ext cx="9144000" cy="609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9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3" pitchFamily="18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2CD77-4D29-4F4A-8EA9-E7F31158183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E64BA-B681-4BBB-B64C-CB4ED141BEA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61950"/>
            <a:ext cx="1943100" cy="59197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61950"/>
            <a:ext cx="5676900" cy="59197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F8A4F-86F6-4AC3-AEF9-02A29A4175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195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2166938"/>
            <a:ext cx="7772400" cy="411480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C55CE-9226-4483-8C77-0BC5C35EA5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AD178-615B-403E-9202-812863D556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E5418-D81A-4375-A14D-BFE34D162F6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177FE-5811-4827-8794-266FDDBEBA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669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669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51509-DFA7-4ACD-966D-2FB9B3FB78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60E52-9A86-4B70-9425-54623669D0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CB120-0059-4049-8108-85D099C33AF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2CD00-844F-45CD-998A-BC42072851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DFF2D-EEC6-4107-A608-E5413DF107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F837D-D27D-4E5E-8118-E42B3B03302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C8E2F-82A4-48BB-BA96-4A8BEE80CD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F604A-60BA-47FE-B0EB-7D7A1C5748A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61950"/>
            <a:ext cx="1943100" cy="59197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61950"/>
            <a:ext cx="5676900" cy="59197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32D64-6ABC-4953-B908-275FC95F03A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6148A-728C-4F2B-8301-AC698731F3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669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669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0661D-D828-4CEA-9039-AF2B058B22F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05530-C670-4071-9833-79E905E9D81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4B9E4-9E51-449A-9B96-444ABE6E2D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31CF3-BAE9-4F66-80F9-DEC6489B08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84A65-3FF2-43E3-B6F1-9E200EDA105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CB5F9-F5BD-4BD8-B6C2-6BD428DCEDB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19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66938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4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D1A73D4-1C0F-4457-9DC9-3AFDB567B8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1" name="Picture 13" descr="corollis 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84988" y="5314950"/>
            <a:ext cx="2259012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7" r:id="rId11"/>
    <p:sldLayoutId id="214748366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Verdan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Verdan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Verdan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Verdan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 3" pitchFamily="18" charset="2"/>
        <a:buChar char="Ê"/>
        <a:defRPr sz="1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19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66938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4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E6B8A14B-1BD3-449A-ACC9-4A1BFE9352E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4343" name="Picture 13" descr="corollis 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884988" y="5314950"/>
            <a:ext cx="2259012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6" r:id="rId2"/>
    <p:sldLayoutId id="2147483685" r:id="rId3"/>
    <p:sldLayoutId id="2147483684" r:id="rId4"/>
    <p:sldLayoutId id="2147483683" r:id="rId5"/>
    <p:sldLayoutId id="2147483682" r:id="rId6"/>
    <p:sldLayoutId id="2147483681" r:id="rId7"/>
    <p:sldLayoutId id="2147483680" r:id="rId8"/>
    <p:sldLayoutId id="2147483679" r:id="rId9"/>
    <p:sldLayoutId id="2147483678" r:id="rId10"/>
    <p:sldLayoutId id="214748367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 3" pitchFamily="18" charset="2"/>
        <a:buChar char="Ê"/>
        <a:defRPr sz="1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43D8C65-6EBE-43EB-B00E-0516F639F5BB}" type="datetimeFigureOut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11/28/2014</a:t>
            </a:fld>
            <a:endParaRPr lang="en-GB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GB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B18DDCB-C715-4471-B22E-D2D66C8007BD}" type="slidenum">
              <a:rPr lang="en-GB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C8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2795588"/>
            <a:ext cx="9144000" cy="4114800"/>
          </a:xfrm>
        </p:spPr>
        <p:txBody>
          <a:bodyPr/>
          <a:lstStyle/>
          <a:p>
            <a:pPr algn="r">
              <a:buFont typeface="Wingdings 3" pitchFamily="18" charset="2"/>
              <a:buNone/>
            </a:pPr>
            <a:endParaRPr lang="en-GB" sz="4000" dirty="0" smtClean="0"/>
          </a:p>
          <a:p>
            <a:pPr algn="r">
              <a:buFont typeface="Wingdings 3" pitchFamily="18" charset="2"/>
              <a:buNone/>
            </a:pPr>
            <a:endParaRPr lang="en-GB" sz="4000" dirty="0" smtClean="0"/>
          </a:p>
          <a:p>
            <a:pPr algn="r">
              <a:buFont typeface="Wingdings 3" pitchFamily="18" charset="2"/>
              <a:buNone/>
            </a:pPr>
            <a:endParaRPr lang="en-GB" sz="40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-390144"/>
            <a:ext cx="9144000" cy="724814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/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-158496" y="261198"/>
            <a:ext cx="9144000" cy="20027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en-GB" sz="2800" dirty="0" smtClean="0">
                <a:solidFill>
                  <a:srgbClr val="000000"/>
                </a:solidFill>
              </a:rPr>
              <a:t>Differentiation and Diversity</a:t>
            </a:r>
            <a:endParaRPr lang="en-GB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 eaLnBrk="0" hangingPunct="0"/>
            <a:endParaRPr lang="en-GB" sz="3600" dirty="0">
              <a:solidFill>
                <a:srgbClr val="000000"/>
              </a:solidFill>
            </a:endParaRPr>
          </a:p>
          <a:p>
            <a:pPr algn="ctr" eaLnBrk="0" hangingPunct="0"/>
            <a:endParaRPr lang="en-GB" sz="6000" dirty="0">
              <a:solidFill>
                <a:srgbClr val="000000"/>
              </a:solidFill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xmlns="" val="3327127104"/>
              </p:ext>
            </p:extLst>
          </p:nvPr>
        </p:nvGraphicFramePr>
        <p:xfrm>
          <a:off x="690130" y="1038387"/>
          <a:ext cx="8147624" cy="5238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/>
          <p:cNvSpPr/>
          <p:nvPr/>
        </p:nvSpPr>
        <p:spPr>
          <a:xfrm>
            <a:off x="5594888" y="1153551"/>
            <a:ext cx="1846925" cy="3235569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C8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738438"/>
            <a:ext cx="9144000" cy="3765550"/>
          </a:xfrm>
        </p:spPr>
        <p:txBody>
          <a:bodyPr/>
          <a:lstStyle/>
          <a:p>
            <a:pPr algn="r" eaLnBrk="1" hangingPunct="1">
              <a:buFont typeface="Wingdings 3" pitchFamily="18" charset="2"/>
              <a:buNone/>
            </a:pPr>
            <a:endParaRPr lang="en-GB" sz="4400" dirty="0" smtClean="0"/>
          </a:p>
          <a:p>
            <a:pPr algn="r" eaLnBrk="1" hangingPunct="1">
              <a:buFont typeface="Wingdings 3" pitchFamily="18" charset="2"/>
              <a:buNone/>
            </a:pPr>
            <a:endParaRPr lang="en-GB" sz="4400" dirty="0" smtClean="0"/>
          </a:p>
          <a:p>
            <a:pPr algn="ctr" eaLnBrk="1" hangingPunct="1">
              <a:buFont typeface="Wingdings 3" pitchFamily="18" charset="2"/>
              <a:buNone/>
            </a:pPr>
            <a:endParaRPr lang="en-GB" sz="4400" b="1" dirty="0" smtClean="0">
              <a:solidFill>
                <a:schemeClr val="bg1"/>
              </a:solidFill>
            </a:endParaRPr>
          </a:p>
          <a:p>
            <a:pPr algn="ctr" eaLnBrk="1" hangingPunct="1">
              <a:buFont typeface="Wingdings 3" pitchFamily="18" charset="2"/>
              <a:buNone/>
            </a:pPr>
            <a:endParaRPr lang="en-GB" sz="4400" b="1" dirty="0" smtClean="0">
              <a:solidFill>
                <a:schemeClr val="bg1"/>
              </a:solidFill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/>
            <a:endParaRPr lang="en-US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495300" y="625475"/>
            <a:ext cx="86487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 3" pitchFamily="18" charset="2"/>
              <a:buChar char="Þ"/>
            </a:pPr>
            <a:endParaRPr lang="en-GB" sz="2000" b="0" dirty="0">
              <a:solidFill>
                <a:srgbClr val="000000"/>
              </a:solidFill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38959147"/>
              </p:ext>
            </p:extLst>
          </p:nvPr>
        </p:nvGraphicFramePr>
        <p:xfrm>
          <a:off x="950976" y="707549"/>
          <a:ext cx="7308588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4294"/>
                <a:gridCol w="3654294"/>
              </a:tblGrid>
              <a:tr h="2559907">
                <a:tc>
                  <a:txBody>
                    <a:bodyPr/>
                    <a:lstStyle/>
                    <a:p>
                      <a:endParaRPr lang="en-GB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dirty="0" smtClean="0"/>
                        <a:t>Access</a:t>
                      </a:r>
                      <a:r>
                        <a:rPr lang="en-GB" sz="1600" b="0" i="0" baseline="0" dirty="0" smtClean="0"/>
                        <a:t> partnerships</a:t>
                      </a:r>
                      <a:endParaRPr lang="en-GB" sz="1600" b="0" i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600" b="0" i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dirty="0" smtClean="0"/>
                        <a:t>FE</a:t>
                      </a:r>
                      <a:r>
                        <a:rPr lang="en-GB" sz="1600" b="0" i="0" baseline="0" dirty="0" smtClean="0"/>
                        <a:t> and HE partnerships</a:t>
                      </a:r>
                      <a:endParaRPr lang="en-GB" sz="1600" b="0" i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600" b="0" i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dirty="0" smtClean="0"/>
                        <a:t>Sector</a:t>
                      </a:r>
                      <a:r>
                        <a:rPr lang="en-GB" sz="1600" b="0" i="0" baseline="0" dirty="0" smtClean="0"/>
                        <a:t>  partnerships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600" b="0" i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baseline="0" dirty="0" smtClean="0"/>
                        <a:t>Other activities currently demonstrating value</a:t>
                      </a:r>
                      <a:endParaRPr lang="en-GB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 smtClean="0"/>
                        <a:t>Learn</a:t>
                      </a:r>
                      <a:r>
                        <a:rPr lang="en-GB" sz="1600" b="0" baseline="0" dirty="0" smtClean="0"/>
                        <a:t> and earn/Apprenticeships</a:t>
                      </a:r>
                      <a:endParaRPr lang="en-GB" sz="1600" b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600" b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 smtClean="0"/>
                        <a:t>Private</a:t>
                      </a:r>
                      <a:r>
                        <a:rPr lang="en-GB" sz="1600" b="0" baseline="0" dirty="0" smtClean="0"/>
                        <a:t> providers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600" b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baseline="0" dirty="0" smtClean="0"/>
                        <a:t>Industrial/business partners</a:t>
                      </a:r>
                      <a:endParaRPr lang="en-GB" sz="1600" b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600" b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 smtClean="0"/>
                        <a:t>New</a:t>
                      </a:r>
                      <a:r>
                        <a:rPr lang="en-GB" sz="1600" b="0" baseline="0" dirty="0" smtClean="0"/>
                        <a:t> projects</a:t>
                      </a:r>
                      <a:endParaRPr lang="en-GB" sz="1600" b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b="0" dirty="0" smtClean="0"/>
                    </a:p>
                    <a:p>
                      <a:endParaRPr lang="en-GB" sz="14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329504">
                <a:tc>
                  <a:txBody>
                    <a:bodyPr/>
                    <a:lstStyle/>
                    <a:p>
                      <a:endParaRPr lang="en-GB" sz="1400" dirty="0" smtClean="0"/>
                    </a:p>
                    <a:p>
                      <a:endParaRPr lang="en-GB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International</a:t>
                      </a:r>
                      <a:r>
                        <a:rPr lang="en-GB" sz="1600" baseline="0" dirty="0" smtClean="0">
                          <a:solidFill>
                            <a:schemeClr val="bg1"/>
                          </a:solidFill>
                        </a:rPr>
                        <a:t> partnerships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6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aseline="0" dirty="0" smtClean="0">
                          <a:solidFill>
                            <a:schemeClr val="bg1"/>
                          </a:solidFill>
                        </a:rPr>
                        <a:t>Local Enterprise Partnerships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6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aseline="0" dirty="0" smtClean="0">
                          <a:solidFill>
                            <a:schemeClr val="bg1"/>
                          </a:solidFill>
                        </a:rPr>
                        <a:t>Regional funding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None/>
                      </a:pPr>
                      <a:endParaRPr lang="en-GB" sz="16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None/>
                      </a:pPr>
                      <a:endParaRPr lang="en-GB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Procedures and processes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GB" sz="16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Documentation,</a:t>
                      </a:r>
                      <a:r>
                        <a:rPr lang="en-GB" sz="1600" baseline="0" dirty="0" smtClean="0">
                          <a:solidFill>
                            <a:schemeClr val="bg1"/>
                          </a:solidFill>
                        </a:rPr>
                        <a:t> archiving  and dissemination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GB" sz="16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GB" sz="1600" baseline="0" dirty="0" smtClean="0">
                          <a:solidFill>
                            <a:schemeClr val="bg1"/>
                          </a:solidFill>
                        </a:rPr>
                        <a:t>Product definition and differentiation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GB" sz="16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C33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357158" y="1643050"/>
            <a:ext cx="2000264" cy="4286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solidFill>
                  <a:prstClr val="white"/>
                </a:solidFill>
              </a:rPr>
              <a:t>Review </a:t>
            </a:r>
            <a:endParaRPr lang="en-GB" sz="180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28860" y="1643050"/>
            <a:ext cx="2000264" cy="4286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solidFill>
                  <a:prstClr val="white"/>
                </a:solidFill>
              </a:rPr>
              <a:t>Plan</a:t>
            </a:r>
            <a:endParaRPr lang="en-GB" sz="1800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00561" y="1643050"/>
            <a:ext cx="2000264" cy="4286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solidFill>
                  <a:prstClr val="white"/>
                </a:solidFill>
              </a:rPr>
              <a:t>Deliver</a:t>
            </a:r>
            <a:endParaRPr lang="en-GB" sz="180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72264" y="1643050"/>
            <a:ext cx="2000264" cy="4286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solidFill>
                  <a:prstClr val="white"/>
                </a:solidFill>
              </a:rPr>
              <a:t>Evaluate</a:t>
            </a:r>
            <a:endParaRPr lang="en-GB" sz="1800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7158" y="2141402"/>
            <a:ext cx="178863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lvl="1" indent="-873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b="0" dirty="0" smtClean="0">
                <a:solidFill>
                  <a:prstClr val="black"/>
                </a:solidFill>
                <a:latin typeface="Calibri"/>
              </a:rPr>
              <a:t>Current partnerships &amp; portfolios</a:t>
            </a:r>
          </a:p>
          <a:p>
            <a:pPr marL="87313" lvl="1" indent="-873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b="0" dirty="0" smtClean="0">
                <a:solidFill>
                  <a:prstClr val="black"/>
                </a:solidFill>
                <a:latin typeface="Calibri"/>
              </a:rPr>
              <a:t> Resources available</a:t>
            </a:r>
          </a:p>
          <a:p>
            <a:pPr marL="87313" lvl="1" indent="-873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b="0" dirty="0" smtClean="0">
                <a:solidFill>
                  <a:prstClr val="black"/>
                </a:solidFill>
                <a:latin typeface="Calibri"/>
              </a:rPr>
              <a:t> Documents and procedures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28860" y="2214554"/>
            <a:ext cx="20090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lvl="1" indent="-873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b="0" dirty="0" smtClean="0">
                <a:solidFill>
                  <a:prstClr val="black"/>
                </a:solidFill>
                <a:latin typeface="Calibri"/>
              </a:rPr>
              <a:t>Agree Strategy</a:t>
            </a:r>
          </a:p>
          <a:p>
            <a:pPr marL="87313" lvl="1" indent="-873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b="0" dirty="0" smtClean="0">
                <a:solidFill>
                  <a:prstClr val="black"/>
                </a:solidFill>
                <a:latin typeface="Calibri"/>
              </a:rPr>
              <a:t>Agree objectives </a:t>
            </a:r>
          </a:p>
          <a:p>
            <a:pPr marL="87313" lvl="1" indent="-873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b="0" dirty="0" smtClean="0">
                <a:solidFill>
                  <a:prstClr val="black"/>
                </a:solidFill>
                <a:latin typeface="Calibri"/>
              </a:rPr>
              <a:t>Set targets </a:t>
            </a:r>
          </a:p>
          <a:p>
            <a:pPr marL="87313" lvl="1" indent="-873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b="0" dirty="0" smtClean="0">
                <a:solidFill>
                  <a:prstClr val="black"/>
                </a:solidFill>
                <a:latin typeface="Calibri"/>
              </a:rPr>
              <a:t>Communicate internally and  externally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00562" y="2214554"/>
            <a:ext cx="20002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lvl="1" indent="-87313" fontAlgn="auto">
              <a:spcBef>
                <a:spcPts val="0"/>
              </a:spcBef>
              <a:spcAft>
                <a:spcPts val="0"/>
              </a:spcAft>
            </a:pPr>
            <a:r>
              <a:rPr lang="en-GB" sz="1600" b="0" dirty="0" smtClean="0">
                <a:solidFill>
                  <a:prstClr val="black"/>
                </a:solidFill>
                <a:latin typeface="Calibri"/>
              </a:rPr>
              <a:t>Deliver 3-4 key areas Yr1</a:t>
            </a:r>
          </a:p>
          <a:p>
            <a:pPr marL="87313" lvl="1" indent="-873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b="0" dirty="0" smtClean="0">
                <a:solidFill>
                  <a:prstClr val="black"/>
                </a:solidFill>
                <a:latin typeface="Calibri"/>
              </a:rPr>
              <a:t> set up projects  to  incubate and deliver</a:t>
            </a:r>
          </a:p>
          <a:p>
            <a:pPr marL="87313" lvl="1" indent="-873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b="0" dirty="0" smtClean="0">
                <a:solidFill>
                  <a:prstClr val="black"/>
                </a:solidFill>
                <a:latin typeface="Calibri"/>
              </a:rPr>
              <a:t>Make success operational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72264" y="2214554"/>
            <a:ext cx="238885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lvl="1" indent="-873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b="0" dirty="0" smtClean="0">
                <a:solidFill>
                  <a:prstClr val="black"/>
                </a:solidFill>
                <a:latin typeface="Calibri"/>
              </a:rPr>
              <a:t>Evaluate against objectives</a:t>
            </a:r>
          </a:p>
          <a:p>
            <a:pPr marL="87313" lvl="1" indent="-873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b="0" dirty="0" smtClean="0">
                <a:solidFill>
                  <a:prstClr val="black"/>
                </a:solidFill>
                <a:latin typeface="Calibri"/>
              </a:rPr>
              <a:t>Document cases and results</a:t>
            </a:r>
          </a:p>
          <a:p>
            <a:pPr marL="87313" lvl="1" indent="-873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b="0" dirty="0" smtClean="0">
                <a:solidFill>
                  <a:prstClr val="black"/>
                </a:solidFill>
                <a:latin typeface="Calibri"/>
              </a:rPr>
              <a:t> Make adjustments </a:t>
            </a:r>
          </a:p>
          <a:p>
            <a:pPr marL="87313" lvl="1" indent="-873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b="0" dirty="0" smtClean="0">
                <a:solidFill>
                  <a:prstClr val="black"/>
                </a:solidFill>
                <a:latin typeface="Calibri"/>
              </a:rPr>
              <a:t> Communicate and disseminate</a:t>
            </a:r>
          </a:p>
          <a:p>
            <a:pPr marL="87313" lvl="1" indent="-87313" fontAlgn="auto">
              <a:spcBef>
                <a:spcPts val="0"/>
              </a:spcBef>
              <a:spcAft>
                <a:spcPts val="0"/>
              </a:spcAft>
            </a:pPr>
            <a:endParaRPr lang="en-GB" sz="1600" b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3955358"/>
            <a:ext cx="8786874" cy="1588"/>
          </a:xfrm>
          <a:prstGeom prst="line">
            <a:avLst/>
          </a:prstGeom>
          <a:ln w="317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71814" y="4333683"/>
            <a:ext cx="20002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lvl="1" indent="-873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b="0" dirty="0" smtClean="0">
                <a:solidFill>
                  <a:prstClr val="black"/>
                </a:solidFill>
                <a:latin typeface="Calibri"/>
              </a:rPr>
              <a:t>Summary document of findings</a:t>
            </a:r>
          </a:p>
          <a:p>
            <a:pPr marL="87313" lvl="1" indent="-873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b="0" dirty="0" smtClean="0">
                <a:solidFill>
                  <a:prstClr val="black"/>
                </a:solidFill>
                <a:latin typeface="Calibri"/>
              </a:rPr>
              <a:t> Competitor  analysis</a:t>
            </a:r>
          </a:p>
          <a:p>
            <a:pPr marL="87313" lvl="1" indent="-873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b="0" dirty="0" smtClean="0">
                <a:solidFill>
                  <a:prstClr val="black"/>
                </a:solidFill>
                <a:latin typeface="Calibri"/>
              </a:rPr>
              <a:t> Issues surfaced  and plan for resolution</a:t>
            </a:r>
          </a:p>
          <a:p>
            <a:pPr marL="87313" lvl="1" indent="-873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b="0" dirty="0" smtClean="0">
                <a:solidFill>
                  <a:prstClr val="black"/>
                </a:solidFill>
                <a:latin typeface="Calibri"/>
              </a:rPr>
              <a:t>Risks and mitigation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41052" y="4260531"/>
            <a:ext cx="2000264" cy="2900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lvl="1" indent="-87313" fontAlgn="auto">
              <a:spcBef>
                <a:spcPts val="0"/>
              </a:spcBef>
              <a:spcAft>
                <a:spcPts val="0"/>
              </a:spcAft>
            </a:pPr>
            <a:r>
              <a:rPr lang="en-GB" sz="1600" b="0" dirty="0" smtClean="0">
                <a:solidFill>
                  <a:prstClr val="black"/>
                </a:solidFill>
                <a:latin typeface="Calibri"/>
              </a:rPr>
              <a:t>Documents express:</a:t>
            </a:r>
          </a:p>
          <a:p>
            <a:pPr marL="87313" lvl="1" indent="-873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b="0" dirty="0" smtClean="0">
                <a:solidFill>
                  <a:prstClr val="black"/>
                </a:solidFill>
                <a:latin typeface="Calibri"/>
              </a:rPr>
              <a:t>Differentiation</a:t>
            </a:r>
          </a:p>
          <a:p>
            <a:pPr marL="87313" lvl="1" indent="-873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b="0" dirty="0" smtClean="0">
                <a:solidFill>
                  <a:prstClr val="black"/>
                </a:solidFill>
                <a:latin typeface="Calibri"/>
              </a:rPr>
              <a:t> Objectives and timescales</a:t>
            </a:r>
          </a:p>
          <a:p>
            <a:pPr marL="87313" lvl="1" indent="-873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b="0" dirty="0" smtClean="0">
                <a:solidFill>
                  <a:prstClr val="black"/>
                </a:solidFill>
                <a:latin typeface="Calibri"/>
              </a:rPr>
              <a:t>Milestones with measurable outcomes</a:t>
            </a:r>
          </a:p>
          <a:p>
            <a:pPr marL="87313" lvl="1" indent="-873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b="0" dirty="0" smtClean="0">
                <a:solidFill>
                  <a:prstClr val="black"/>
                </a:solidFill>
                <a:latin typeface="Calibri"/>
              </a:rPr>
              <a:t>Communications Plan</a:t>
            </a:r>
          </a:p>
          <a:p>
            <a:pPr marL="87313" lvl="1" indent="-873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GB" sz="1400" b="0" dirty="0" smtClean="0">
              <a:solidFill>
                <a:prstClr val="black"/>
              </a:solidFill>
              <a:latin typeface="Calibri"/>
            </a:endParaRPr>
          </a:p>
          <a:p>
            <a:pPr marL="87313" lvl="1" indent="-873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GB" sz="1400" b="0" dirty="0" smtClean="0">
              <a:solidFill>
                <a:prstClr val="black"/>
              </a:solidFill>
              <a:latin typeface="Calibri"/>
            </a:endParaRPr>
          </a:p>
          <a:p>
            <a:pPr marL="87313" lvl="1" indent="-873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GB" sz="1050" b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27410" y="4279393"/>
            <a:ext cx="2339150" cy="2389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lvl="1" indent="-87313" fontAlgn="auto">
              <a:spcBef>
                <a:spcPts val="0"/>
              </a:spcBef>
              <a:spcAft>
                <a:spcPts val="0"/>
              </a:spcAft>
            </a:pPr>
            <a:r>
              <a:rPr lang="en-GB" sz="1600" b="0" dirty="0" smtClean="0">
                <a:solidFill>
                  <a:prstClr val="black"/>
                </a:solidFill>
                <a:latin typeface="Calibri"/>
              </a:rPr>
              <a:t>Outcomes in terms of  value:</a:t>
            </a:r>
          </a:p>
          <a:p>
            <a:pPr marL="87313" lvl="1" indent="-873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b="0" dirty="0" smtClean="0">
                <a:solidFill>
                  <a:prstClr val="black"/>
                </a:solidFill>
                <a:latin typeface="Calibri"/>
              </a:rPr>
              <a:t>reputation, </a:t>
            </a:r>
          </a:p>
          <a:p>
            <a:pPr marL="87313" lvl="1" indent="-873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b="0" dirty="0" smtClean="0">
                <a:solidFill>
                  <a:prstClr val="black"/>
                </a:solidFill>
                <a:latin typeface="Calibri"/>
              </a:rPr>
              <a:t>revenue,</a:t>
            </a:r>
          </a:p>
          <a:p>
            <a:pPr marL="87313" lvl="1" indent="-873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b="0" dirty="0" smtClean="0">
                <a:solidFill>
                  <a:prstClr val="black"/>
                </a:solidFill>
                <a:latin typeface="Calibri"/>
              </a:rPr>
              <a:t>student experience,</a:t>
            </a:r>
          </a:p>
          <a:p>
            <a:pPr marL="87313" lvl="1" indent="-873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b="0" dirty="0" smtClean="0">
                <a:solidFill>
                  <a:prstClr val="black"/>
                </a:solidFill>
                <a:latin typeface="Calibri"/>
              </a:rPr>
              <a:t> number of partners</a:t>
            </a:r>
          </a:p>
          <a:p>
            <a:pPr marL="87313" lvl="1" indent="-873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GB" sz="1400" b="0" dirty="0" smtClean="0">
              <a:solidFill>
                <a:prstClr val="black"/>
              </a:solidFill>
              <a:latin typeface="Calibri"/>
            </a:endParaRPr>
          </a:p>
          <a:p>
            <a:pPr marL="87313" lvl="1" indent="-873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GB" sz="1400" b="0" dirty="0" smtClean="0">
              <a:solidFill>
                <a:prstClr val="black"/>
              </a:solidFill>
              <a:latin typeface="Calibri"/>
            </a:endParaRPr>
          </a:p>
          <a:p>
            <a:pPr marL="87313" lvl="1" indent="-873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GB" sz="1050" b="0" dirty="0" smtClean="0">
              <a:solidFill>
                <a:prstClr val="black"/>
              </a:solidFill>
              <a:latin typeface="Calibri"/>
            </a:endParaRPr>
          </a:p>
          <a:p>
            <a:pPr marL="87313" lvl="1" indent="-873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GB" sz="1050" b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693408" y="4265077"/>
            <a:ext cx="24505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lvl="1" indent="-873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b="0" dirty="0" smtClean="0">
                <a:solidFill>
                  <a:prstClr val="black"/>
                </a:solidFill>
                <a:latin typeface="Calibri"/>
              </a:rPr>
              <a:t>Case studies </a:t>
            </a:r>
          </a:p>
          <a:p>
            <a:pPr marL="87313" lvl="1" indent="-873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b="0" dirty="0" smtClean="0">
                <a:solidFill>
                  <a:prstClr val="black"/>
                </a:solidFill>
                <a:latin typeface="Calibri"/>
              </a:rPr>
              <a:t>Media locally regionally and nationally</a:t>
            </a:r>
          </a:p>
          <a:p>
            <a:pPr marL="87313" lvl="1" indent="-873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b="0" dirty="0" smtClean="0">
                <a:solidFill>
                  <a:prstClr val="black"/>
                </a:solidFill>
                <a:latin typeface="Calibri"/>
              </a:rPr>
              <a:t> Reports on progression</a:t>
            </a:r>
          </a:p>
          <a:p>
            <a:pPr marL="87313" lvl="1" indent="-873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b="0" dirty="0" smtClean="0">
                <a:solidFill>
                  <a:prstClr val="black"/>
                </a:solidFill>
                <a:latin typeface="Calibri"/>
              </a:rPr>
              <a:t> Adjustments and modifications to plans</a:t>
            </a:r>
          </a:p>
          <a:p>
            <a:pPr marL="87313" lvl="1" indent="-873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b="0" dirty="0" smtClean="0">
                <a:solidFill>
                  <a:prstClr val="black"/>
                </a:solidFill>
                <a:latin typeface="Calibri"/>
              </a:rPr>
              <a:t>New project incubation</a:t>
            </a:r>
          </a:p>
          <a:p>
            <a:pPr marL="87313" lvl="1" indent="-873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b="0" dirty="0" smtClean="0">
                <a:solidFill>
                  <a:prstClr val="black"/>
                </a:solidFill>
                <a:latin typeface="Calibri"/>
              </a:rPr>
              <a:t>Research outputs</a:t>
            </a:r>
          </a:p>
          <a:p>
            <a:pPr marL="87313" lvl="1" indent="-873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GB" sz="1600" b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1" name="Elbow Connector 30"/>
          <p:cNvCxnSpPr>
            <a:stCxn id="19" idx="0"/>
            <a:endCxn id="16" idx="0"/>
          </p:cNvCxnSpPr>
          <p:nvPr/>
        </p:nvCxnSpPr>
        <p:spPr>
          <a:xfrm rot="16200000" flipV="1">
            <a:off x="4464843" y="-1464503"/>
            <a:ext cx="1588" cy="6215106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0588" y="3980689"/>
            <a:ext cx="20002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lvl="1" indent="-87313" fontAlgn="auto">
              <a:spcBef>
                <a:spcPts val="0"/>
              </a:spcBef>
              <a:spcAft>
                <a:spcPts val="0"/>
              </a:spcAft>
            </a:pPr>
            <a:r>
              <a:rPr lang="en-GB" sz="1600" dirty="0" smtClean="0">
                <a:solidFill>
                  <a:prstClr val="black"/>
                </a:solidFill>
                <a:latin typeface="Calibri"/>
              </a:rPr>
              <a:t>Outputs/deliverables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ollis">
  <a:themeElements>
    <a:clrScheme name="">
      <a:dk1>
        <a:srgbClr val="660033"/>
      </a:dk1>
      <a:lt1>
        <a:srgbClr val="FFFFFF"/>
      </a:lt1>
      <a:dk2>
        <a:srgbClr val="660033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56002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orolli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C8EE8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400" b="1" i="0" u="none" strike="noStrike" cap="none" normalizeH="0" baseline="0" smtClean="0">
            <a:ln>
              <a:noFill/>
            </a:ln>
            <a:solidFill>
              <a:srgbClr val="660033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C8EE8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400" b="1" i="0" u="none" strike="noStrike" cap="none" normalizeH="0" baseline="0" smtClean="0">
            <a:ln>
              <a:noFill/>
            </a:ln>
            <a:solidFill>
              <a:srgbClr val="660033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roll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olli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olli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olli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olli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olli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olli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ollis 8">
        <a:dk1>
          <a:srgbClr val="66003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56002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orollis">
  <a:themeElements>
    <a:clrScheme name="">
      <a:dk1>
        <a:srgbClr val="660033"/>
      </a:dk1>
      <a:lt1>
        <a:srgbClr val="FFFFFF"/>
      </a:lt1>
      <a:dk2>
        <a:srgbClr val="660033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56002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corolli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oroll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rolli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rolli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rolli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rolli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rolli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rolli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rollis 8">
        <a:dk1>
          <a:srgbClr val="66003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56002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49494"/>
      </a:lt2>
      <a:accent1>
        <a:srgbClr val="AAAAAA"/>
      </a:accent1>
      <a:accent2>
        <a:srgbClr val="C3C3C3"/>
      </a:accent2>
      <a:accent3>
        <a:srgbClr val="FFFFFF"/>
      </a:accent3>
      <a:accent4>
        <a:srgbClr val="000000"/>
      </a:accent4>
      <a:accent5>
        <a:srgbClr val="D2D2D2"/>
      </a:accent5>
      <a:accent6>
        <a:srgbClr val="B0B0B0"/>
      </a:accent6>
      <a:hlink>
        <a:srgbClr val="E4E4E4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49494"/>
      </a:lt2>
      <a:accent1>
        <a:srgbClr val="A2A2A2"/>
      </a:accent1>
      <a:accent2>
        <a:srgbClr val="C3C3C3"/>
      </a:accent2>
      <a:accent3>
        <a:srgbClr val="FFFFFF"/>
      </a:accent3>
      <a:accent4>
        <a:srgbClr val="000000"/>
      </a:accent4>
      <a:accent5>
        <a:srgbClr val="CECECE"/>
      </a:accent5>
      <a:accent6>
        <a:srgbClr val="B0B0B0"/>
      </a:accent6>
      <a:hlink>
        <a:srgbClr val="E4E4E4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corollis</Template>
  <TotalTime>3507</TotalTime>
  <Pages>10</Pages>
  <Words>172</Words>
  <Application>Microsoft Office PowerPoint</Application>
  <PresentationFormat>On-screen Show (4:3)</PresentationFormat>
  <Paragraphs>79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corollis</vt:lpstr>
      <vt:lpstr>2_corollis</vt:lpstr>
      <vt:lpstr>Office Theme</vt:lpstr>
      <vt:lpstr>Slide 1</vt:lpstr>
      <vt:lpstr>Slide 2</vt:lpstr>
      <vt:lpstr>Overview</vt:lpstr>
    </vt:vector>
  </TitlesOfParts>
  <Company>corollis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Jonathan Kettleborough</dc:creator>
  <cp:lastModifiedBy>TPriestman</cp:lastModifiedBy>
  <cp:revision>191</cp:revision>
  <cp:lastPrinted>1999-02-26T11:34:01Z</cp:lastPrinted>
  <dcterms:created xsi:type="dcterms:W3CDTF">2002-10-14T14:57:49Z</dcterms:created>
  <dcterms:modified xsi:type="dcterms:W3CDTF">2014-11-28T17:14:10Z</dcterms:modified>
</cp:coreProperties>
</file>