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ira Sans Medium"/>
      <p:regular r:id="rId19"/>
      <p:bold r:id="rId20"/>
      <p:italic r:id="rId21"/>
      <p:boldItalic r:id="rId22"/>
    </p:embeddedFont>
    <p:embeddedFont>
      <p:font typeface="Fira Sans SemiBold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.fntdata"/><Relationship Id="rId22" Type="http://schemas.openxmlformats.org/officeDocument/2006/relationships/font" Target="fonts/FiraSansMedium-boldItalic.fntdata"/><Relationship Id="rId21" Type="http://schemas.openxmlformats.org/officeDocument/2006/relationships/font" Target="fonts/FiraSansMedium-italic.fntdata"/><Relationship Id="rId24" Type="http://schemas.openxmlformats.org/officeDocument/2006/relationships/font" Target="fonts/FiraSansSemiBold-bold.fntdata"/><Relationship Id="rId23" Type="http://schemas.openxmlformats.org/officeDocument/2006/relationships/font" Target="fonts/Fira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SemiBold-boldItalic.fntdata"/><Relationship Id="rId25" Type="http://schemas.openxmlformats.org/officeDocument/2006/relationships/font" Target="fonts/FiraSansSemiBold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23b33a997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23b33a997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1ed9a6fcdf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1ed9a6fcdf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23dc5ca7a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23dc5ca7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4449397b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4449397b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ea9aa8a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ea9aa8a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ec405dfb6_3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ec405dfb6_3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3b33a99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3b33a99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3b33a997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3b33a997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ec405dfb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ec405dfb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23b33a997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23b33a997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23b33a997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23b33a997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23b33a997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23b33a997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CS 349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Final Project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536238"/>
            <a:ext cx="256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Ian Shi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457200" y="1835563"/>
            <a:ext cx="256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Fira Sans"/>
                <a:ea typeface="Fira Sans"/>
                <a:cs typeface="Fira Sans"/>
                <a:sym typeface="Fira Sans"/>
              </a:rPr>
              <a:t>CDs &amp; Vinyls Dataset: Task 2</a:t>
            </a:r>
            <a:endParaRPr i="1" sz="16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2: Model Performance (cont.)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77" name="Google Shape;877;p22"/>
          <p:cNvSpPr txBox="1"/>
          <p:nvPr/>
        </p:nvSpPr>
        <p:spPr>
          <a:xfrm>
            <a:off x="747850" y="100675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Part 3: Late Fusion with VotingClassifier() to create final classification model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8" name="Google Shape;878;p22"/>
          <p:cNvSpPr txBox="1"/>
          <p:nvPr/>
        </p:nvSpPr>
        <p:spPr>
          <a:xfrm>
            <a:off x="3488249" y="14046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Late Fusion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79" name="Google Shape;879;p22"/>
          <p:cNvSpPr txBox="1"/>
          <p:nvPr/>
        </p:nvSpPr>
        <p:spPr>
          <a:xfrm>
            <a:off x="2391750" y="1660525"/>
            <a:ext cx="43605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estimators = random forest, decision tree, logistic regression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0" name="Google Shape;880;p22"/>
          <p:cNvSpPr txBox="1"/>
          <p:nvPr/>
        </p:nvSpPr>
        <p:spPr>
          <a:xfrm>
            <a:off x="2980575" y="1912950"/>
            <a:ext cx="30012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Features: all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1" name="Google Shape;881;p22"/>
          <p:cNvSpPr txBox="1"/>
          <p:nvPr/>
        </p:nvSpPr>
        <p:spPr>
          <a:xfrm>
            <a:off x="2786999" y="47178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0.58 | Recall: 0.61 | F1 Score: 0.69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82" name="Google Shape;8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399" y="2235694"/>
            <a:ext cx="3001200" cy="251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3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Areas of Concern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1027050" y="950300"/>
            <a:ext cx="708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Overall, our training model performance was again not as optimal as we would have liked (unable to achieve an F1 score above 0.7, relatively low precision)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These may have to do with suboptimal features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If given more time on this project, we would have liked to explore more feature options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Our implementation of Adaboost ran into issues with changing the number of features used with each classifier, preventing us from using our results from feature optimization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This may have negatively impacted the ability of Adaboost to improve its predictions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Some classifiers have particularly inaccurate results when using all features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E.g., logistic regression sorts all vectors into 1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More information on the next slide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Areas of Concern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 (cont.)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94" name="Google Shape;894;p24"/>
          <p:cNvSpPr txBox="1"/>
          <p:nvPr/>
        </p:nvSpPr>
        <p:spPr>
          <a:xfrm>
            <a:off x="747850" y="100675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Aside: Adaboost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5" name="Google Shape;895;p24"/>
          <p:cNvSpPr txBox="1"/>
          <p:nvPr/>
        </p:nvSpPr>
        <p:spPr>
          <a:xfrm>
            <a:off x="891841" y="1673600"/>
            <a:ext cx="287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Adaboost Error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96" name="Google Shape;896;p24"/>
          <p:cNvPicPr preferRelativeResize="0"/>
          <p:nvPr/>
        </p:nvPicPr>
        <p:blipFill rotWithShape="1">
          <a:blip r:embed="rId3">
            <a:alphaModFix/>
          </a:blip>
          <a:srcRect b="0" l="3174" r="3183" t="0"/>
          <a:stretch/>
        </p:blipFill>
        <p:spPr>
          <a:xfrm>
            <a:off x="457200" y="2043500"/>
            <a:ext cx="3745965" cy="2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24"/>
          <p:cNvSpPr txBox="1"/>
          <p:nvPr/>
        </p:nvSpPr>
        <p:spPr>
          <a:xfrm>
            <a:off x="4786500" y="1757600"/>
            <a:ext cx="39003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After implementing Adaboost for testing multiple classifiers, we calculated error rate based on the number of classifiers included in the boosting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Data was split into training (70%) and testing (30%)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While performance improved when training and boosting the classifiers, it appears the boosting actually increased error while boosting on the test data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Next Steps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3" name="Google Shape;903;p25"/>
          <p:cNvSpPr/>
          <p:nvPr/>
        </p:nvSpPr>
        <p:spPr>
          <a:xfrm>
            <a:off x="4779424" y="1545444"/>
            <a:ext cx="78298" cy="78298"/>
          </a:xfrm>
          <a:custGeom>
            <a:rect b="b" l="l" r="r" t="t"/>
            <a:pathLst>
              <a:path extrusionOk="0" h="2439" w="2439">
                <a:moveTo>
                  <a:pt x="2439" y="1203"/>
                </a:moveTo>
                <a:cubicBezTo>
                  <a:pt x="2439" y="1900"/>
                  <a:pt x="1900" y="2439"/>
                  <a:pt x="1203" y="2439"/>
                </a:cubicBezTo>
                <a:cubicBezTo>
                  <a:pt x="538" y="2439"/>
                  <a:pt x="0" y="1900"/>
                  <a:pt x="0" y="1203"/>
                </a:cubicBezTo>
                <a:cubicBezTo>
                  <a:pt x="0" y="538"/>
                  <a:pt x="538" y="0"/>
                  <a:pt x="1203" y="0"/>
                </a:cubicBezTo>
                <a:cubicBezTo>
                  <a:pt x="1900" y="0"/>
                  <a:pt x="2439" y="538"/>
                  <a:pt x="2439" y="120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5"/>
          <p:cNvSpPr/>
          <p:nvPr/>
        </p:nvSpPr>
        <p:spPr>
          <a:xfrm>
            <a:off x="247449" y="1133683"/>
            <a:ext cx="78298" cy="78330"/>
          </a:xfrm>
          <a:custGeom>
            <a:rect b="b" l="l" r="r" t="t"/>
            <a:pathLst>
              <a:path extrusionOk="0" h="2440" w="2439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5"/>
          <p:cNvSpPr txBox="1"/>
          <p:nvPr/>
        </p:nvSpPr>
        <p:spPr>
          <a:xfrm>
            <a:off x="964850" y="1197675"/>
            <a:ext cx="315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Neural Networks &amp; Deep Learning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6" name="Google Shape;906;p25"/>
          <p:cNvSpPr txBox="1"/>
          <p:nvPr/>
        </p:nvSpPr>
        <p:spPr>
          <a:xfrm>
            <a:off x="1078175" y="1533875"/>
            <a:ext cx="6930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Parts 1 &amp; 2 of the final project were restricted to binary classifiers, which performed mediocre on the task of predicting “awesome” vs “not awesome” products based on the information given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 the individual portion, exploring different neural network and deep learning algorithms--while adding complexity--could help the performance of our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7" name="Google Shape;907;p25"/>
          <p:cNvSpPr txBox="1"/>
          <p:nvPr/>
        </p:nvSpPr>
        <p:spPr>
          <a:xfrm>
            <a:off x="1174600" y="2769269"/>
            <a:ext cx="2218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Sentiment Analysis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8" name="Google Shape;908;p25"/>
          <p:cNvSpPr txBox="1"/>
          <p:nvPr/>
        </p:nvSpPr>
        <p:spPr>
          <a:xfrm>
            <a:off x="4932413" y="2769269"/>
            <a:ext cx="2218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Feature Engineering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9" name="Google Shape;909;p25"/>
          <p:cNvSpPr txBox="1"/>
          <p:nvPr/>
        </p:nvSpPr>
        <p:spPr>
          <a:xfrm>
            <a:off x="1078175" y="3036525"/>
            <a:ext cx="2943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Sentiment analysis was one of the biggest “black-box” unknowns during our preprocessing stage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Trying different models such as TF-IDF, or spaCY instead of nltk could product different or more accurate results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0" name="Google Shape;910;p25"/>
          <p:cNvSpPr txBox="1"/>
          <p:nvPr/>
        </p:nvSpPr>
        <p:spPr>
          <a:xfrm>
            <a:off x="5045750" y="3036525"/>
            <a:ext cx="31536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 features we chose gave mean results that made it hard to distinguish between “awesome” and “not awesome” products. While task 2 refined and added new features, it will be important to continue to develop and monitor the best features to extract from our dataset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4"/>
          <p:cNvGrpSpPr/>
          <p:nvPr/>
        </p:nvGrpSpPr>
        <p:grpSpPr>
          <a:xfrm>
            <a:off x="966713" y="888585"/>
            <a:ext cx="2435912" cy="777065"/>
            <a:chOff x="717401" y="1110975"/>
            <a:chExt cx="3057503" cy="971210"/>
          </a:xfrm>
        </p:grpSpPr>
        <p:sp>
          <p:nvSpPr>
            <p:cNvPr id="172" name="Google Shape;172;p14"/>
            <p:cNvSpPr/>
            <p:nvPr/>
          </p:nvSpPr>
          <p:spPr>
            <a:xfrm>
              <a:off x="717402" y="111097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17401" y="111097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1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174" name="Google Shape;174;p14"/>
            <p:cNvSpPr txBox="1"/>
            <p:nvPr/>
          </p:nvSpPr>
          <p:spPr>
            <a:xfrm>
              <a:off x="1233603" y="1110975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Unique Reviews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75" name="Google Shape;175;p14"/>
            <p:cNvSpPr txBox="1"/>
            <p:nvPr/>
          </p:nvSpPr>
          <p:spPr>
            <a:xfrm>
              <a:off x="1233603" y="1427602"/>
              <a:ext cx="25413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Total number of unique reviews each product received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966713" y="1857370"/>
            <a:ext cx="2435912" cy="797040"/>
            <a:chOff x="717401" y="2236660"/>
            <a:chExt cx="3057503" cy="996176"/>
          </a:xfrm>
        </p:grpSpPr>
        <p:sp>
          <p:nvSpPr>
            <p:cNvPr id="177" name="Google Shape;177;p14"/>
            <p:cNvSpPr/>
            <p:nvPr/>
          </p:nvSpPr>
          <p:spPr>
            <a:xfrm>
              <a:off x="717402" y="226162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17401" y="226162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2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1233603" y="223666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Mean Upvote Rate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1233600" y="2578250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Average number of upvotes across the reviews per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81" name="Google Shape;181;p14"/>
          <p:cNvSpPr txBox="1"/>
          <p:nvPr/>
        </p:nvSpPr>
        <p:spPr>
          <a:xfrm>
            <a:off x="717400" y="2590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1: 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Feature Engineering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>
            <a:off x="966713" y="2846117"/>
            <a:ext cx="2435912" cy="797040"/>
            <a:chOff x="717401" y="3557585"/>
            <a:chExt cx="3057503" cy="996176"/>
          </a:xfrm>
        </p:grpSpPr>
        <p:sp>
          <p:nvSpPr>
            <p:cNvPr id="183" name="Google Shape;183;p14"/>
            <p:cNvSpPr/>
            <p:nvPr/>
          </p:nvSpPr>
          <p:spPr>
            <a:xfrm>
              <a:off x="717402" y="3582550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17401" y="3582550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3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1233603" y="3557585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Verification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86" name="Google Shape;186;p14"/>
            <p:cNvSpPr txBox="1"/>
            <p:nvPr/>
          </p:nvSpPr>
          <p:spPr>
            <a:xfrm>
              <a:off x="1233600" y="3899175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Proportion of reviews submitted by verified users per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966719" y="3834858"/>
            <a:ext cx="2435912" cy="797040"/>
            <a:chOff x="717401" y="1086010"/>
            <a:chExt cx="3057503" cy="996176"/>
          </a:xfrm>
        </p:grpSpPr>
        <p:sp>
          <p:nvSpPr>
            <p:cNvPr id="188" name="Google Shape;188;p14"/>
            <p:cNvSpPr/>
            <p:nvPr/>
          </p:nvSpPr>
          <p:spPr>
            <a:xfrm>
              <a:off x="717402" y="111097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717401" y="111097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4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190" name="Google Shape;190;p14"/>
            <p:cNvSpPr txBox="1"/>
            <p:nvPr/>
          </p:nvSpPr>
          <p:spPr>
            <a:xfrm>
              <a:off x="1233603" y="108601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Earliest Review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91" name="Google Shape;191;p14"/>
            <p:cNvSpPr txBox="1"/>
            <p:nvPr/>
          </p:nvSpPr>
          <p:spPr>
            <a:xfrm>
              <a:off x="1233603" y="1427602"/>
              <a:ext cx="25413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Provides timestamp for the earliest review each product received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3528856" y="888592"/>
            <a:ext cx="2435912" cy="797040"/>
            <a:chOff x="717401" y="2236660"/>
            <a:chExt cx="3057503" cy="996176"/>
          </a:xfrm>
        </p:grpSpPr>
        <p:sp>
          <p:nvSpPr>
            <p:cNvPr id="193" name="Google Shape;193;p14"/>
            <p:cNvSpPr/>
            <p:nvPr/>
          </p:nvSpPr>
          <p:spPr>
            <a:xfrm>
              <a:off x="717402" y="226162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17401" y="226162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6C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5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1233603" y="223666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Image Percentage*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96" name="Google Shape;196;p14"/>
            <p:cNvSpPr txBox="1"/>
            <p:nvPr/>
          </p:nvSpPr>
          <p:spPr>
            <a:xfrm>
              <a:off x="1233600" y="2578250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Proportion of reviews per product that contained an image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7" name="Google Shape;197;p14"/>
          <p:cNvGrpSpPr/>
          <p:nvPr/>
        </p:nvGrpSpPr>
        <p:grpSpPr>
          <a:xfrm>
            <a:off x="3528856" y="1877340"/>
            <a:ext cx="2435912" cy="797040"/>
            <a:chOff x="717401" y="3557585"/>
            <a:chExt cx="3057503" cy="996176"/>
          </a:xfrm>
        </p:grpSpPr>
        <p:sp>
          <p:nvSpPr>
            <p:cNvPr id="198" name="Google Shape;198;p14"/>
            <p:cNvSpPr/>
            <p:nvPr/>
          </p:nvSpPr>
          <p:spPr>
            <a:xfrm>
              <a:off x="717402" y="3582550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17401" y="3582550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6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00" name="Google Shape;200;p14"/>
            <p:cNvSpPr txBox="1"/>
            <p:nvPr/>
          </p:nvSpPr>
          <p:spPr>
            <a:xfrm>
              <a:off x="1233603" y="3557585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Sentiment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01" name="Google Shape;201;p14"/>
            <p:cNvSpPr txBox="1"/>
            <p:nvPr/>
          </p:nvSpPr>
          <p:spPr>
            <a:xfrm>
              <a:off x="1233600" y="3899175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Average sentiment across product reviews and summaries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3528858" y="2866081"/>
            <a:ext cx="2589093" cy="797040"/>
            <a:chOff x="717401" y="1086010"/>
            <a:chExt cx="3057503" cy="996176"/>
          </a:xfrm>
        </p:grpSpPr>
        <p:sp>
          <p:nvSpPr>
            <p:cNvPr id="203" name="Google Shape;203;p14"/>
            <p:cNvSpPr/>
            <p:nvPr/>
          </p:nvSpPr>
          <p:spPr>
            <a:xfrm>
              <a:off x="717402" y="111097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717401" y="111097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7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1233603" y="108601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Compound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1233603" y="1427602"/>
              <a:ext cx="25413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Mean compound sentiment of each review/summary for a specific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7" name="Google Shape;207;p14"/>
          <p:cNvGrpSpPr/>
          <p:nvPr/>
        </p:nvGrpSpPr>
        <p:grpSpPr>
          <a:xfrm>
            <a:off x="3528860" y="3854810"/>
            <a:ext cx="2435912" cy="777065"/>
            <a:chOff x="717401" y="2261625"/>
            <a:chExt cx="3057503" cy="971210"/>
          </a:xfrm>
        </p:grpSpPr>
        <p:sp>
          <p:nvSpPr>
            <p:cNvPr id="208" name="Google Shape;208;p14"/>
            <p:cNvSpPr/>
            <p:nvPr/>
          </p:nvSpPr>
          <p:spPr>
            <a:xfrm>
              <a:off x="717402" y="226162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17401" y="226162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8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10" name="Google Shape;210;p14"/>
            <p:cNvSpPr txBox="1"/>
            <p:nvPr/>
          </p:nvSpPr>
          <p:spPr>
            <a:xfrm>
              <a:off x="1233603" y="2261625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Positive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1233600" y="2578250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Mean positive sentiment of each review/summary for a specific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2" name="Google Shape;212;p14"/>
          <p:cNvGrpSpPr/>
          <p:nvPr/>
        </p:nvGrpSpPr>
        <p:grpSpPr>
          <a:xfrm>
            <a:off x="6091010" y="898583"/>
            <a:ext cx="2435919" cy="777065"/>
            <a:chOff x="717401" y="3582550"/>
            <a:chExt cx="3057511" cy="971210"/>
          </a:xfrm>
        </p:grpSpPr>
        <p:sp>
          <p:nvSpPr>
            <p:cNvPr id="213" name="Google Shape;213;p14"/>
            <p:cNvSpPr/>
            <p:nvPr/>
          </p:nvSpPr>
          <p:spPr>
            <a:xfrm>
              <a:off x="717402" y="3582550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717401" y="3582550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9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1233603" y="358255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Medium"/>
                  <a:ea typeface="Fira Sans Medium"/>
                  <a:cs typeface="Fira Sans Medium"/>
                  <a:sym typeface="Fira Sans Medium"/>
                </a:rPr>
                <a:t>Negative</a:t>
              </a:r>
              <a:endParaRPr sz="15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16" name="Google Shape;216;p14"/>
            <p:cNvSpPr txBox="1"/>
            <p:nvPr/>
          </p:nvSpPr>
          <p:spPr>
            <a:xfrm>
              <a:off x="1233611" y="3899173"/>
              <a:ext cx="25413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Mean negative sentiment of each review/summary for a specific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6091003" y="1872348"/>
            <a:ext cx="2435912" cy="797040"/>
            <a:chOff x="717401" y="1086010"/>
            <a:chExt cx="3057503" cy="996176"/>
          </a:xfrm>
        </p:grpSpPr>
        <p:sp>
          <p:nvSpPr>
            <p:cNvPr id="218" name="Google Shape;218;p14"/>
            <p:cNvSpPr/>
            <p:nvPr/>
          </p:nvSpPr>
          <p:spPr>
            <a:xfrm>
              <a:off x="717402" y="111097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17401" y="111097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1233603" y="108601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Sentiment Threshold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21" name="Google Shape;221;p14"/>
            <p:cNvSpPr txBox="1"/>
            <p:nvPr/>
          </p:nvSpPr>
          <p:spPr>
            <a:xfrm>
              <a:off x="1233603" y="1427602"/>
              <a:ext cx="25413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Overall sentiment of a product based on its reviews/summaries (0, 1).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22" name="Google Shape;222;p14"/>
          <p:cNvGrpSpPr/>
          <p:nvPr/>
        </p:nvGrpSpPr>
        <p:grpSpPr>
          <a:xfrm>
            <a:off x="6091003" y="2866083"/>
            <a:ext cx="2435912" cy="777065"/>
            <a:chOff x="717401" y="2261625"/>
            <a:chExt cx="3057503" cy="971210"/>
          </a:xfrm>
        </p:grpSpPr>
        <p:sp>
          <p:nvSpPr>
            <p:cNvPr id="223" name="Google Shape;223;p14"/>
            <p:cNvSpPr/>
            <p:nvPr/>
          </p:nvSpPr>
          <p:spPr>
            <a:xfrm>
              <a:off x="717402" y="226162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7401" y="226162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6C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25" name="Google Shape;225;p14"/>
            <p:cNvSpPr txBox="1"/>
            <p:nvPr/>
          </p:nvSpPr>
          <p:spPr>
            <a:xfrm>
              <a:off x="1233603" y="2261625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Sentiment Ratio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26" name="Google Shape;226;p14"/>
            <p:cNvSpPr txBox="1"/>
            <p:nvPr/>
          </p:nvSpPr>
          <p:spPr>
            <a:xfrm>
              <a:off x="1233600" y="2578250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Ratio of each products positive to negative sentiment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27" name="Google Shape;227;p14"/>
          <p:cNvGrpSpPr/>
          <p:nvPr/>
        </p:nvGrpSpPr>
        <p:grpSpPr>
          <a:xfrm>
            <a:off x="6091003" y="3854830"/>
            <a:ext cx="2435912" cy="777065"/>
            <a:chOff x="717401" y="3582550"/>
            <a:chExt cx="3057503" cy="971210"/>
          </a:xfrm>
        </p:grpSpPr>
        <p:sp>
          <p:nvSpPr>
            <p:cNvPr id="228" name="Google Shape;228;p14"/>
            <p:cNvSpPr/>
            <p:nvPr/>
          </p:nvSpPr>
          <p:spPr>
            <a:xfrm>
              <a:off x="717402" y="3582550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17401" y="3582550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30" name="Google Shape;230;p14"/>
            <p:cNvSpPr txBox="1"/>
            <p:nvPr/>
          </p:nvSpPr>
          <p:spPr>
            <a:xfrm>
              <a:off x="1233603" y="358255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Medium"/>
                  <a:ea typeface="Fira Sans Medium"/>
                  <a:cs typeface="Fira Sans Medium"/>
                  <a:sym typeface="Fira Sans Medium"/>
                </a:rPr>
                <a:t>Review vs Summary</a:t>
              </a:r>
              <a:endParaRPr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31" name="Google Shape;231;p14"/>
            <p:cNvSpPr txBox="1"/>
            <p:nvPr/>
          </p:nvSpPr>
          <p:spPr>
            <a:xfrm>
              <a:off x="1233600" y="3899175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Each products review vs summary sentiment ratio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32" name="Google Shape;232;p14"/>
          <p:cNvSpPr txBox="1"/>
          <p:nvPr/>
        </p:nvSpPr>
        <p:spPr>
          <a:xfrm>
            <a:off x="6004725" y="1947613"/>
            <a:ext cx="7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10</a:t>
            </a:r>
            <a:endParaRPr sz="30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6041063" y="2928876"/>
            <a:ext cx="7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11</a:t>
            </a:r>
            <a:endParaRPr sz="30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6021088" y="3915101"/>
            <a:ext cx="7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12</a:t>
            </a:r>
            <a:endParaRPr sz="30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6091000" y="4860150"/>
            <a:ext cx="31293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*This feature was bugged in task 1, fixed in task 2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1: Hyperparameter Optimization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5455175" y="1336313"/>
            <a:ext cx="1511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Grid Search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1199550" y="1336313"/>
            <a:ext cx="261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Recursive Feature Elimination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4633925" y="1748388"/>
            <a:ext cx="31536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GridSearchCV function was used to iteratively test different hyperparameters for each relevant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hyperparameter pair was tested on a 10-fold cross-validation, with their mean F1 score recorded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Collected data was exported to a .csv file where we could analyze which set of hyperparameters gave us the best results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930600" y="1748388"/>
            <a:ext cx="31536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RFECV function was used to to recursively test which features chosen during our feature engineering step should be prioritized in our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feature is tested on a 10-fold cross-validation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Feature rankings are recorded, giving us a list of features for each model that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should be used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/>
        </p:nvSpPr>
        <p:spPr>
          <a:xfrm>
            <a:off x="717400" y="2590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1: 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Model Performance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309679" y="760228"/>
            <a:ext cx="2360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 Nearest Neighbors 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1" y="1308288"/>
            <a:ext cx="1615393" cy="151717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 txBox="1"/>
          <p:nvPr/>
        </p:nvSpPr>
        <p:spPr>
          <a:xfrm>
            <a:off x="427250" y="2749259"/>
            <a:ext cx="2125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Precision: 0.54 | Recall: 0.58  F1 Score: 0.56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373876" y="1018216"/>
            <a:ext cx="2232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N_neighbors: 9 | weights: uniform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2801295" y="760240"/>
            <a:ext cx="1725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Gaussian NB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2565996" y="2740924"/>
            <a:ext cx="2125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Precision: 0.60 | Recall: 0.61  F1 Score: 0.60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2891226" y="836417"/>
            <a:ext cx="1545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289" y="1299223"/>
            <a:ext cx="1655030" cy="15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6"/>
          <p:cNvSpPr txBox="1"/>
          <p:nvPr/>
        </p:nvSpPr>
        <p:spPr>
          <a:xfrm>
            <a:off x="4886106" y="760237"/>
            <a:ext cx="1802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Decision Tree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819" y="1308289"/>
            <a:ext cx="1725240" cy="144719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/>
          <p:nvPr/>
        </p:nvSpPr>
        <p:spPr>
          <a:xfrm>
            <a:off x="4657388" y="2740184"/>
            <a:ext cx="223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Precision: 0.59 | Recall: 0.75   F1 Score: 0.66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4657387" y="1011222"/>
            <a:ext cx="2232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Criterion: entropy | max_depth = 3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7138073" y="760240"/>
            <a:ext cx="16800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SVM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6965167" y="2751453"/>
            <a:ext cx="2080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Precision: 0.55 | Recall: 0.88  F1 Score: 0.68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7110533" y="1007644"/>
            <a:ext cx="1785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Kernel: rfb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65" name="Google Shape;26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2836" y="1320728"/>
            <a:ext cx="1725240" cy="142233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6"/>
          <p:cNvSpPr txBox="1"/>
          <p:nvPr/>
        </p:nvSpPr>
        <p:spPr>
          <a:xfrm>
            <a:off x="776425" y="35073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Random Forest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5761325" y="3917650"/>
            <a:ext cx="2080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Precision: 0.57 | Recall: 0.82 F1 Score: 0.68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337675" y="3808907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max_depth: 1 | n_estimators: 28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69" name="Google Shape;2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9250" y="3342700"/>
            <a:ext cx="2125500" cy="178293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6"/>
          <p:cNvSpPr txBox="1"/>
          <p:nvPr/>
        </p:nvSpPr>
        <p:spPr>
          <a:xfrm>
            <a:off x="13075" y="4073350"/>
            <a:ext cx="3496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Features: ['verified', 'rev_posSentiment', 'rev_negSentiment', 'summ_negSentiment', 'rev_posNegRatio', 'summ_posNegRatio', 'summToRev']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7"/>
          <p:cNvGrpSpPr/>
          <p:nvPr/>
        </p:nvGrpSpPr>
        <p:grpSpPr>
          <a:xfrm>
            <a:off x="1042938" y="1110975"/>
            <a:ext cx="3057503" cy="971210"/>
            <a:chOff x="717401" y="1110975"/>
            <a:chExt cx="3057503" cy="971210"/>
          </a:xfrm>
        </p:grpSpPr>
        <p:sp>
          <p:nvSpPr>
            <p:cNvPr id="276" name="Google Shape;276;p17"/>
            <p:cNvSpPr/>
            <p:nvPr/>
          </p:nvSpPr>
          <p:spPr>
            <a:xfrm>
              <a:off x="717402" y="111097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717401" y="111097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1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78" name="Google Shape;278;p17"/>
            <p:cNvSpPr txBox="1"/>
            <p:nvPr/>
          </p:nvSpPr>
          <p:spPr>
            <a:xfrm>
              <a:off x="1233603" y="1110975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Length of Review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79" name="Google Shape;279;p17"/>
            <p:cNvSpPr txBox="1"/>
            <p:nvPr/>
          </p:nvSpPr>
          <p:spPr>
            <a:xfrm>
              <a:off x="1233603" y="1427602"/>
              <a:ext cx="25413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Average number of words contained in each review per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80" name="Google Shape;280;p17"/>
          <p:cNvSpPr/>
          <p:nvPr/>
        </p:nvSpPr>
        <p:spPr>
          <a:xfrm>
            <a:off x="1042939" y="2346763"/>
            <a:ext cx="2923177" cy="971210"/>
          </a:xfrm>
          <a:custGeom>
            <a:rect b="b" l="l" r="r" t="t"/>
            <a:pathLst>
              <a:path extrusionOk="0" h="30277" w="5216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1042938" y="2346763"/>
            <a:ext cx="516211" cy="97121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B1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1559141" y="2346763"/>
            <a:ext cx="2541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Normalized Time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1559150" y="2715700"/>
            <a:ext cx="24657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Issue with task 1 “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earliest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review” feature: scale was too high. Normalizing prevents that*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2: 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Feature Engineering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1042938" y="3582550"/>
            <a:ext cx="3057503" cy="971210"/>
            <a:chOff x="717401" y="3582550"/>
            <a:chExt cx="3057503" cy="971210"/>
          </a:xfrm>
        </p:grpSpPr>
        <p:sp>
          <p:nvSpPr>
            <p:cNvPr id="286" name="Google Shape;286;p17"/>
            <p:cNvSpPr/>
            <p:nvPr/>
          </p:nvSpPr>
          <p:spPr>
            <a:xfrm>
              <a:off x="717402" y="3582550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17401" y="3582550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3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1233603" y="358255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Review Period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1233600" y="3899175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Time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between first and last review of product (normalized).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5199838" y="1110963"/>
            <a:ext cx="3057512" cy="1000712"/>
            <a:chOff x="717401" y="2261625"/>
            <a:chExt cx="3057512" cy="1000712"/>
          </a:xfrm>
        </p:grpSpPr>
        <p:sp>
          <p:nvSpPr>
            <p:cNvPr id="291" name="Google Shape;291;p17"/>
            <p:cNvSpPr/>
            <p:nvPr/>
          </p:nvSpPr>
          <p:spPr>
            <a:xfrm>
              <a:off x="717402" y="226162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717401" y="226162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6C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4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1233613" y="2261638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Total Reviews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94" name="Google Shape;294;p17"/>
            <p:cNvSpPr txBox="1"/>
            <p:nvPr/>
          </p:nvSpPr>
          <p:spPr>
            <a:xfrm>
              <a:off x="1233600" y="2664437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Total number of raw reviews per product (task 1 contained total unique reviews)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5199838" y="2346750"/>
            <a:ext cx="3057503" cy="971210"/>
            <a:chOff x="717401" y="3582550"/>
            <a:chExt cx="3057503" cy="971210"/>
          </a:xfrm>
        </p:grpSpPr>
        <p:sp>
          <p:nvSpPr>
            <p:cNvPr id="296" name="Google Shape;296;p17"/>
            <p:cNvSpPr/>
            <p:nvPr/>
          </p:nvSpPr>
          <p:spPr>
            <a:xfrm>
              <a:off x="717402" y="3582550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717401" y="3582550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5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98" name="Google Shape;298;p17"/>
            <p:cNvSpPr txBox="1"/>
            <p:nvPr/>
          </p:nvSpPr>
          <p:spPr>
            <a:xfrm>
              <a:off x="1233603" y="358255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Max Upvotes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99" name="Google Shape;299;p17"/>
            <p:cNvSpPr txBox="1"/>
            <p:nvPr/>
          </p:nvSpPr>
          <p:spPr>
            <a:xfrm>
              <a:off x="1233600" y="3899175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Maximum number of upvotes on a product’s review page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00" name="Google Shape;300;p17"/>
          <p:cNvSpPr txBox="1"/>
          <p:nvPr/>
        </p:nvSpPr>
        <p:spPr>
          <a:xfrm>
            <a:off x="6906899" y="4553750"/>
            <a:ext cx="22371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*Normalizing/scaling done using sklearn MinMaxScale()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/>
          <p:nvPr/>
        </p:nvSpPr>
        <p:spPr>
          <a:xfrm>
            <a:off x="3987635" y="1167860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3987635" y="1166814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3976265" y="1155444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3987635" y="1958371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3987635" y="1958371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3976265" y="1945955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3987635" y="2748882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3987635" y="2747837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3976265" y="2737512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3987635" y="3539393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3987635" y="3539393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3976265" y="3528023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2878436" y="2492272"/>
            <a:ext cx="133500" cy="133533"/>
          </a:xfrm>
          <a:custGeom>
            <a:rect b="b" l="l" r="r" t="t"/>
            <a:pathLst>
              <a:path extrusionOk="0" h="4087" w="4086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2878436" y="274267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2878436" y="2993076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2878436" y="324452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2944663" y="1687287"/>
            <a:ext cx="943680" cy="877453"/>
          </a:xfrm>
          <a:custGeom>
            <a:rect b="b" l="l" r="r" t="t"/>
            <a:pathLst>
              <a:path extrusionOk="0" h="26856" w="28883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2944663" y="2316396"/>
            <a:ext cx="942634" cy="499791"/>
          </a:xfrm>
          <a:custGeom>
            <a:rect b="b" l="l" r="r" t="t"/>
            <a:pathLst>
              <a:path extrusionOk="0" h="15297" w="28851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2944663" y="3304511"/>
            <a:ext cx="942634" cy="499791"/>
          </a:xfrm>
          <a:custGeom>
            <a:rect b="b" l="l" r="r" t="t"/>
            <a:pathLst>
              <a:path extrusionOk="0" h="15297" w="28851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2944663" y="3054109"/>
            <a:ext cx="939530" cy="12448"/>
          </a:xfrm>
          <a:custGeom>
            <a:rect b="b" l="l" r="r" t="t"/>
            <a:pathLst>
              <a:path extrusionOk="0" h="381" w="28756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26" name="Google Shape;326;p18"/>
            <p:cNvSpPr/>
            <p:nvPr/>
          </p:nvSpPr>
          <p:spPr>
            <a:xfrm>
              <a:off x="1574706" y="1500083"/>
              <a:ext cx="523577" cy="2196703"/>
            </a:xfrm>
            <a:custGeom>
              <a:rect b="b" l="l" r="r" t="t"/>
              <a:pathLst>
                <a:path extrusionOk="0" h="67234" w="16025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006661" y="1475252"/>
              <a:ext cx="568077" cy="2221534"/>
            </a:xfrm>
            <a:custGeom>
              <a:rect b="b" l="l" r="r" t="t"/>
              <a:pathLst>
                <a:path extrusionOk="0" h="67994" w="17387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031493" y="1579151"/>
              <a:ext cx="519427" cy="2103129"/>
            </a:xfrm>
            <a:custGeom>
              <a:rect b="b" l="l" r="r" t="t"/>
              <a:pathLst>
                <a:path extrusionOk="0" h="64370" w="15898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047012" y="1606073"/>
              <a:ext cx="488389" cy="388182"/>
            </a:xfrm>
            <a:custGeom>
              <a:rect b="b" l="l" r="r" t="t"/>
              <a:pathLst>
                <a:path extrusionOk="0" h="11881" w="14948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071843" y="164286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071843" y="1669752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1071843" y="169562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380173" y="1844452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427777" y="1872386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476394" y="1900125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047012" y="1744539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071843" y="178152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71843" y="1807368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071843" y="183429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380173" y="1983081"/>
              <a:ext cx="21760" cy="28360"/>
            </a:xfrm>
            <a:custGeom>
              <a:rect b="b" l="l" r="r" t="t"/>
              <a:pathLst>
                <a:path extrusionOk="0" h="868" w="666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427777" y="201085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475381" y="203852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047012" y="1883168"/>
              <a:ext cx="488389" cy="387529"/>
            </a:xfrm>
            <a:custGeom>
              <a:rect b="b" l="l" r="r" t="t"/>
              <a:pathLst>
                <a:path extrusionOk="0" h="11861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071843" y="192015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071843" y="194603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071843" y="1972920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379128" y="212138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427777" y="2149057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75381" y="217676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047012" y="2021373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071843" y="205777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071843" y="208469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071843" y="2110536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379128" y="2259556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426732" y="228745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475381" y="231487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047012" y="2159610"/>
              <a:ext cx="488389" cy="387823"/>
            </a:xfrm>
            <a:custGeom>
              <a:rect b="b" l="l" r="r" t="t"/>
              <a:pathLst>
                <a:path extrusionOk="0" h="11870" w="14948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071843" y="219643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071843" y="222332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071843" y="224919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380173" y="239802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427777" y="242595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476394" y="245369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1047012" y="2298109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071843" y="2335062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071843" y="236093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071843" y="238786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380173" y="2536651"/>
              <a:ext cx="21760" cy="28360"/>
            </a:xfrm>
            <a:custGeom>
              <a:rect b="b" l="l" r="r" t="t"/>
              <a:pathLst>
                <a:path extrusionOk="0" h="868" w="666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427777" y="256442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475381" y="259209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047012" y="2436739"/>
              <a:ext cx="488389" cy="387529"/>
            </a:xfrm>
            <a:custGeom>
              <a:rect b="b" l="l" r="r" t="t"/>
              <a:pathLst>
                <a:path extrusionOk="0" h="11861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1071843" y="247372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071843" y="249960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071843" y="252649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379128" y="267495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427777" y="2702595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475381" y="273033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047012" y="2574943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071843" y="261134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1071843" y="2638230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071843" y="2664107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379128" y="2813126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426732" y="284102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475381" y="286844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047012" y="2713181"/>
              <a:ext cx="488389" cy="387823"/>
            </a:xfrm>
            <a:custGeom>
              <a:rect b="b" l="l" r="r" t="t"/>
              <a:pathLst>
                <a:path extrusionOk="0" h="11870" w="14948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1071843" y="2750003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071843" y="277689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1071843" y="2802769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380173" y="295159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427777" y="297952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476394" y="300726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047012" y="2851647"/>
              <a:ext cx="488389" cy="387986"/>
            </a:xfrm>
            <a:custGeom>
              <a:rect b="b" l="l" r="r" t="t"/>
              <a:pathLst>
                <a:path extrusionOk="0" h="11875" w="14948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1071843" y="288863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071843" y="2914509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1071843" y="2941398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379128" y="3089862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427777" y="311799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475381" y="314566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047012" y="2990309"/>
              <a:ext cx="488389" cy="387496"/>
            </a:xfrm>
            <a:custGeom>
              <a:rect b="b" l="l" r="r" t="t"/>
              <a:pathLst>
                <a:path extrusionOk="0" h="11860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071843" y="302729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071843" y="305317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071843" y="308006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379128" y="322852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427777" y="3256165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475381" y="328390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047012" y="3128513"/>
              <a:ext cx="488389" cy="387790"/>
            </a:xfrm>
            <a:custGeom>
              <a:rect b="b" l="l" r="r" t="t"/>
              <a:pathLst>
                <a:path extrusionOk="0" h="11869" w="14948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071843" y="316491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071843" y="319180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071843" y="3217677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379128" y="3366663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427777" y="3394435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476394" y="3422370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602641" y="1602969"/>
              <a:ext cx="473915" cy="2077252"/>
            </a:xfrm>
            <a:custGeom>
              <a:rect b="b" l="l" r="r" t="t"/>
              <a:pathLst>
                <a:path extrusionOk="0" h="63578" w="14505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618160" y="1629859"/>
              <a:ext cx="442876" cy="361293"/>
            </a:xfrm>
            <a:custGeom>
              <a:rect b="b" l="l" r="r" t="t"/>
              <a:pathLst>
                <a:path extrusionOk="0" h="11058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1618160" y="176832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618160" y="1906987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1618160" y="204515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1618160" y="2183429"/>
              <a:ext cx="442876" cy="361293"/>
            </a:xfrm>
            <a:custGeom>
              <a:rect b="b" l="l" r="r" t="t"/>
              <a:pathLst>
                <a:path extrusionOk="0" h="11058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1618160" y="232189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618160" y="2460557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618160" y="259872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618160" y="2736999"/>
              <a:ext cx="442876" cy="361260"/>
            </a:xfrm>
            <a:custGeom>
              <a:rect b="b" l="l" r="r" t="t"/>
              <a:pathLst>
                <a:path extrusionOk="0" h="11057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618160" y="287546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618160" y="3014127"/>
              <a:ext cx="442876" cy="360574"/>
            </a:xfrm>
            <a:custGeom>
              <a:rect b="b" l="l" r="r" t="t"/>
              <a:pathLst>
                <a:path extrusionOk="0" h="11036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1618160" y="315229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1006661" y="1168980"/>
              <a:ext cx="1091621" cy="634304"/>
            </a:xfrm>
            <a:custGeom>
              <a:rect b="b" l="l" r="r" t="t"/>
              <a:pathLst>
                <a:path extrusionOk="0" h="19414" w="33411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80479" y="1290032"/>
              <a:ext cx="533934" cy="430460"/>
            </a:xfrm>
            <a:custGeom>
              <a:rect b="b" l="l" r="r" t="t"/>
              <a:pathLst>
                <a:path extrusionOk="0" h="13175" w="16342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80479" y="1440064"/>
              <a:ext cx="74526" cy="65214"/>
            </a:xfrm>
            <a:custGeom>
              <a:rect b="b" l="l" r="r" t="t"/>
              <a:pathLst>
                <a:path extrusionOk="0" h="1996" w="2281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589179" y="1405921"/>
              <a:ext cx="335285" cy="314571"/>
            </a:xfrm>
            <a:custGeom>
              <a:rect b="b" l="l" r="r" t="t"/>
              <a:pathLst>
                <a:path extrusionOk="0" h="9628" w="10262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763030" y="1482473"/>
              <a:ext cx="161435" cy="110760"/>
            </a:xfrm>
            <a:custGeom>
              <a:rect b="b" l="l" r="r" t="t"/>
              <a:pathLst>
                <a:path extrusionOk="0" h="3390" w="4941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180479" y="1247590"/>
              <a:ext cx="743985" cy="429447"/>
            </a:xfrm>
            <a:custGeom>
              <a:rect b="b" l="l" r="r" t="t"/>
              <a:pathLst>
                <a:path extrusionOk="0" h="13144" w="22771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70862" y="1355998"/>
              <a:ext cx="182149" cy="56164"/>
            </a:xfrm>
            <a:custGeom>
              <a:rect b="b" l="l" r="r" t="t"/>
              <a:pathLst>
                <a:path extrusionOk="0" h="1719" w="5575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72920" y="1366322"/>
              <a:ext cx="176987" cy="92398"/>
            </a:xfrm>
            <a:custGeom>
              <a:rect b="b" l="l" r="r" t="t"/>
              <a:pathLst>
                <a:path extrusionOk="0" h="2828" w="5417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307739" y="1415233"/>
              <a:ext cx="142844" cy="82792"/>
            </a:xfrm>
            <a:custGeom>
              <a:rect b="b" l="l" r="r" t="t"/>
              <a:pathLst>
                <a:path extrusionOk="0" h="2534" w="4372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284999" y="1428661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262226" y="1442122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1516745" y="1290032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1494004" y="1303493"/>
              <a:ext cx="141766" cy="81747"/>
            </a:xfrm>
            <a:custGeom>
              <a:rect b="b" l="l" r="r" t="t"/>
              <a:pathLst>
                <a:path extrusionOk="0" h="2502" w="4339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471232" y="1316921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1558141" y="1464634"/>
              <a:ext cx="183195" cy="56164"/>
            </a:xfrm>
            <a:custGeom>
              <a:rect b="b" l="l" r="r" t="t"/>
              <a:pathLst>
                <a:path extrusionOk="0" h="1719" w="5607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561244" y="1474991"/>
              <a:ext cx="176987" cy="91581"/>
            </a:xfrm>
            <a:custGeom>
              <a:rect b="b" l="l" r="r" t="t"/>
              <a:pathLst>
                <a:path extrusionOk="0" h="2803" w="5417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496063" y="1523869"/>
              <a:ext cx="141799" cy="82825"/>
            </a:xfrm>
            <a:custGeom>
              <a:rect b="b" l="l" r="r" t="t"/>
              <a:pathLst>
                <a:path extrusionOk="0" h="2535" w="434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473290" y="1537330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450550" y="1550758"/>
              <a:ext cx="141766" cy="81779"/>
            </a:xfrm>
            <a:custGeom>
              <a:rect b="b" l="l" r="r" t="t"/>
              <a:pathLst>
                <a:path extrusionOk="0" h="2503" w="4339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704056" y="1398668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681283" y="1412129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658511" y="1424545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164477" y="1840498"/>
              <a:ext cx="523609" cy="2196703"/>
            </a:xfrm>
            <a:custGeom>
              <a:rect b="b" l="l" r="r" t="t"/>
              <a:pathLst>
                <a:path extrusionOk="0" h="67234" w="16026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1596433" y="1815667"/>
              <a:ext cx="568077" cy="2221534"/>
            </a:xfrm>
            <a:custGeom>
              <a:rect b="b" l="l" r="r" t="t"/>
              <a:pathLst>
                <a:path extrusionOk="0" h="67994" w="17387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1621264" y="1920023"/>
              <a:ext cx="518415" cy="2102671"/>
            </a:xfrm>
            <a:custGeom>
              <a:rect b="b" l="l" r="r" t="t"/>
              <a:pathLst>
                <a:path extrusionOk="0" h="64356" w="15867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1636783" y="1946488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660569" y="198327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660569" y="2010166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660569" y="20360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1968932" y="2184866"/>
              <a:ext cx="22773" cy="28327"/>
            </a:xfrm>
            <a:custGeom>
              <a:rect b="b" l="l" r="r" t="t"/>
              <a:pathLst>
                <a:path extrusionOk="0" h="867" w="697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2016536" y="2212442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2064107" y="224037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636783" y="208495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1660569" y="212193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660569" y="2147783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60569" y="21747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967886" y="2323169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2017549" y="235126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2064107" y="2378516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636783" y="2223583"/>
              <a:ext cx="487376" cy="387529"/>
            </a:xfrm>
            <a:custGeom>
              <a:rect b="b" l="l" r="r" t="t"/>
              <a:pathLst>
                <a:path extrusionOk="0" h="11861" w="14917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660569" y="2260568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1660569" y="228644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1660569" y="231333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967886" y="2461798"/>
              <a:ext cx="23818" cy="28000"/>
            </a:xfrm>
            <a:custGeom>
              <a:rect b="b" l="l" r="r" t="t"/>
              <a:pathLst>
                <a:path extrusionOk="0" h="857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016536" y="248924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064107" y="251717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636783" y="2361788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1660569" y="239818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1660569" y="242510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660569" y="245095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1968932" y="2600166"/>
              <a:ext cx="22773" cy="28131"/>
            </a:xfrm>
            <a:custGeom>
              <a:rect b="b" l="l" r="r" t="t"/>
              <a:pathLst>
                <a:path extrusionOk="0" h="861" w="697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2016536" y="262787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2065152" y="2655644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636783" y="2500025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660569" y="253684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660569" y="256373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660569" y="258961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967886" y="2738077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2017549" y="276637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2064107" y="279394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636783" y="263852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660569" y="267547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660569" y="270135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660569" y="272827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967886" y="2876739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2017549" y="2904837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2064107" y="2932086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1636783" y="2776696"/>
              <a:ext cx="487376" cy="387986"/>
            </a:xfrm>
            <a:custGeom>
              <a:rect b="b" l="l" r="r" t="t"/>
              <a:pathLst>
                <a:path extrusionOk="0" h="11875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1660569" y="281413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1660569" y="284001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660569" y="28669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967886" y="3015303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2016536" y="304281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065152" y="3070585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636783" y="2915325"/>
              <a:ext cx="487376" cy="387823"/>
            </a:xfrm>
            <a:custGeom>
              <a:rect b="b" l="l" r="r" t="t"/>
              <a:pathLst>
                <a:path extrusionOk="0" h="11870" w="14917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660569" y="295175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660569" y="297864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660569" y="300452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1968932" y="3153737"/>
              <a:ext cx="22773" cy="28131"/>
            </a:xfrm>
            <a:custGeom>
              <a:rect b="b" l="l" r="r" t="t"/>
              <a:pathLst>
                <a:path extrusionOk="0" h="861" w="697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016536" y="318144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065152" y="3209051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636783" y="3053595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1660569" y="309041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660569" y="311730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660569" y="314318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967886" y="3291647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017549" y="331974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064107" y="334751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636783" y="319209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660569" y="322904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660569" y="325492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660569" y="3281813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967886" y="3430277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017549" y="3457950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064107" y="3485657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1636783" y="3330266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1660569" y="33677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1660569" y="339358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1660569" y="342047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1967886" y="3568841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016536" y="359638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065152" y="3624123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1636783" y="3468896"/>
              <a:ext cx="487376" cy="387823"/>
            </a:xfrm>
            <a:custGeom>
              <a:rect b="b" l="l" r="r" t="t"/>
              <a:pathLst>
                <a:path extrusionOk="0" h="11870" w="14917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1660569" y="350532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1660569" y="353221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1660569" y="355809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1968932" y="3706915"/>
              <a:ext cx="22773" cy="28523"/>
            </a:xfrm>
            <a:custGeom>
              <a:rect b="b" l="l" r="r" t="t"/>
              <a:pathLst>
                <a:path extrusionOk="0" h="873" w="697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016536" y="373449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065152" y="3762785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192412" y="1943384"/>
              <a:ext cx="472902" cy="2077252"/>
            </a:xfrm>
            <a:custGeom>
              <a:rect b="b" l="l" r="r" t="t"/>
              <a:pathLst>
                <a:path extrusionOk="0" h="63578" w="14474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207931" y="197027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207931" y="2108739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2207931" y="2246944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207931" y="238557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207931" y="252384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207931" y="266231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207931" y="2800514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207931" y="2939144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207931" y="3077414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2207931" y="3215880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207931" y="3354084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2207931" y="3492681"/>
              <a:ext cx="441863" cy="360933"/>
            </a:xfrm>
            <a:custGeom>
              <a:rect b="b" l="l" r="r" t="t"/>
              <a:pathLst>
                <a:path extrusionOk="0" h="11047" w="13524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596433" y="1509395"/>
              <a:ext cx="1091654" cy="634304"/>
            </a:xfrm>
            <a:custGeom>
              <a:rect b="b" l="l" r="r" t="t"/>
              <a:pathLst>
                <a:path extrusionOk="0" h="19414" w="33412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1770250" y="1630447"/>
              <a:ext cx="533967" cy="430460"/>
            </a:xfrm>
            <a:custGeom>
              <a:rect b="b" l="l" r="r" t="t"/>
              <a:pathLst>
                <a:path extrusionOk="0" h="13175" w="16343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770250" y="1780479"/>
              <a:ext cx="74526" cy="65214"/>
            </a:xfrm>
            <a:custGeom>
              <a:rect b="b" l="l" r="r" t="t"/>
              <a:pathLst>
                <a:path extrusionOk="0" h="1996" w="2281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178983" y="1746336"/>
              <a:ext cx="335253" cy="314571"/>
            </a:xfrm>
            <a:custGeom>
              <a:rect b="b" l="l" r="r" t="t"/>
              <a:pathLst>
                <a:path extrusionOk="0" h="9628" w="10261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2352801" y="1821875"/>
              <a:ext cx="161435" cy="111773"/>
            </a:xfrm>
            <a:custGeom>
              <a:rect b="b" l="l" r="r" t="t"/>
              <a:pathLst>
                <a:path extrusionOk="0" h="3421" w="4941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770250" y="1586992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1959620" y="1695628"/>
              <a:ext cx="183162" cy="56948"/>
            </a:xfrm>
            <a:custGeom>
              <a:rect b="b" l="l" r="r" t="t"/>
              <a:pathLst>
                <a:path extrusionOk="0" h="1743" w="5606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1962724" y="1706737"/>
              <a:ext cx="176954" cy="91614"/>
            </a:xfrm>
            <a:custGeom>
              <a:rect b="b" l="l" r="r" t="t"/>
              <a:pathLst>
                <a:path extrusionOk="0" h="2804" w="5416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1897543" y="1755648"/>
              <a:ext cx="141766" cy="82792"/>
            </a:xfrm>
            <a:custGeom>
              <a:rect b="b" l="l" r="r" t="t"/>
              <a:pathLst>
                <a:path extrusionOk="0" h="2534" w="4339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874770" y="1769109"/>
              <a:ext cx="141799" cy="81747"/>
            </a:xfrm>
            <a:custGeom>
              <a:rect b="b" l="l" r="r" t="t"/>
              <a:pathLst>
                <a:path extrusionOk="0" h="2502" w="434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1851997" y="1782537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2105503" y="1630447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2082730" y="1643908"/>
              <a:ext cx="142844" cy="81747"/>
            </a:xfrm>
            <a:custGeom>
              <a:rect b="b" l="l" r="r" t="t"/>
              <a:pathLst>
                <a:path extrusionOk="0" h="2502" w="4372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2059990" y="1656323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2147945" y="1804264"/>
              <a:ext cx="182117" cy="56948"/>
            </a:xfrm>
            <a:custGeom>
              <a:rect b="b" l="l" r="r" t="t"/>
              <a:pathLst>
                <a:path extrusionOk="0" h="1743" w="5574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151048" y="1815406"/>
              <a:ext cx="176954" cy="91581"/>
            </a:xfrm>
            <a:custGeom>
              <a:rect b="b" l="l" r="r" t="t"/>
              <a:pathLst>
                <a:path extrusionOk="0" h="2803" w="5416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2084821" y="1864284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2062049" y="1877745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2039276" y="1891173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2293827" y="1739083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2271055" y="1752544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2248282" y="1764959"/>
              <a:ext cx="142844" cy="82792"/>
            </a:xfrm>
            <a:custGeom>
              <a:rect b="b" l="l" r="r" t="t"/>
              <a:pathLst>
                <a:path extrusionOk="0" h="2534" w="4372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1025285" y="1818771"/>
              <a:ext cx="523577" cy="2196703"/>
            </a:xfrm>
            <a:custGeom>
              <a:rect b="b" l="l" r="r" t="t"/>
              <a:pathLst>
                <a:path extrusionOk="0" h="67234" w="16025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57208" y="1792894"/>
              <a:ext cx="568109" cy="2222579"/>
            </a:xfrm>
            <a:custGeom>
              <a:rect b="b" l="l" r="r" t="t"/>
              <a:pathLst>
                <a:path extrusionOk="0" h="68026" w="17388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82039" y="1897838"/>
              <a:ext cx="519460" cy="2103129"/>
            </a:xfrm>
            <a:custGeom>
              <a:rect b="b" l="l" r="r" t="t"/>
              <a:pathLst>
                <a:path extrusionOk="0" h="64370" w="15899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97559" y="1924564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521377" y="196155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21377" y="198742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21377" y="201431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829707" y="2162780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877311" y="2190715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926973" y="2218356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97559" y="2063227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521377" y="2100212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521377" y="212605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21377" y="215297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830753" y="230114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878357" y="2329083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924915" y="235678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97559" y="2201399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521377" y="223782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521377" y="226471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521377" y="229059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830753" y="2439810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877311" y="2467516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924915" y="2494928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497559" y="2339669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1377" y="237645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21377" y="240338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21377" y="2429224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830753" y="257804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877311" y="260562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926973" y="263375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497559" y="2478135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1377" y="251512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521377" y="2540997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521377" y="256788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830753" y="271651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878357" y="2744448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924915" y="2771730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497559" y="2616339"/>
              <a:ext cx="488421" cy="387953"/>
            </a:xfrm>
            <a:custGeom>
              <a:rect b="b" l="l" r="r" t="t"/>
              <a:pathLst>
                <a:path extrusionOk="0" h="11874" w="14949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521377" y="2653749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21377" y="267962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21377" y="270654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830753" y="285471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878357" y="288265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924915" y="291035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497559" y="2754936"/>
              <a:ext cx="488421" cy="387823"/>
            </a:xfrm>
            <a:custGeom>
              <a:rect b="b" l="l" r="r" t="t"/>
              <a:pathLst>
                <a:path extrusionOk="0" h="11870" w="14949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521377" y="279136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521377" y="281828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521377" y="2844165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830753" y="299334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877311" y="302056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924915" y="3048498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97559" y="2893239"/>
              <a:ext cx="488421" cy="387757"/>
            </a:xfrm>
            <a:custGeom>
              <a:rect b="b" l="l" r="r" t="t"/>
              <a:pathLst>
                <a:path extrusionOk="0" h="11868" w="14949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521377" y="293002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521377" y="2956917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521377" y="298279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830753" y="313161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877311" y="315919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926973" y="318732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497559" y="3031705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521377" y="306869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521377" y="3094534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521377" y="312145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830753" y="327008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78357" y="3297561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924915" y="3325267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97559" y="3169909"/>
              <a:ext cx="488421" cy="387953"/>
            </a:xfrm>
            <a:custGeom>
              <a:rect b="b" l="l" r="r" t="t"/>
              <a:pathLst>
                <a:path extrusionOk="0" h="11874" w="14949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21377" y="3207320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521377" y="323319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21377" y="326008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830753" y="340828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878357" y="343622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924915" y="346392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97559" y="3308506"/>
              <a:ext cx="488421" cy="387463"/>
            </a:xfrm>
            <a:custGeom>
              <a:rect b="b" l="l" r="r" t="t"/>
              <a:pathLst>
                <a:path extrusionOk="0" h="11859" w="14949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521377" y="334493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21377" y="337185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521377" y="3397702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30753" y="354691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877311" y="3574101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26973" y="360223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497559" y="3446776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21377" y="348359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521377" y="3510488"/>
              <a:ext cx="164539" cy="101448"/>
            </a:xfrm>
            <a:custGeom>
              <a:rect b="b" l="l" r="r" t="t"/>
              <a:pathLst>
                <a:path extrusionOk="0" h="3105" w="5036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521377" y="353636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829707" y="368482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877311" y="371276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926973" y="3740404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053220" y="1921657"/>
              <a:ext cx="473915" cy="2076207"/>
            </a:xfrm>
            <a:custGeom>
              <a:rect b="b" l="l" r="r" t="t"/>
              <a:pathLst>
                <a:path extrusionOk="0" h="63546" w="14505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068739" y="1948383"/>
              <a:ext cx="442876" cy="361031"/>
            </a:xfrm>
            <a:custGeom>
              <a:rect b="b" l="l" r="r" t="t"/>
              <a:pathLst>
                <a:path extrusionOk="0" h="11050" w="13555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1068739" y="208655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1068739" y="222518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1068739" y="236345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1068739" y="2501920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1068739" y="264012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1068739" y="277875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1068739" y="291702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068739" y="3055490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068739" y="319369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068739" y="333232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068739" y="3470595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57208" y="1487668"/>
              <a:ext cx="1091654" cy="633258"/>
            </a:xfrm>
            <a:custGeom>
              <a:rect b="b" l="l" r="r" t="t"/>
              <a:pathLst>
                <a:path extrusionOk="0" h="19382" w="33412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631058" y="1608719"/>
              <a:ext cx="533934" cy="429415"/>
            </a:xfrm>
            <a:custGeom>
              <a:rect b="b" l="l" r="r" t="t"/>
              <a:pathLst>
                <a:path extrusionOk="0" h="13143" w="16342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631058" y="1758752"/>
              <a:ext cx="74526" cy="64169"/>
            </a:xfrm>
            <a:custGeom>
              <a:rect b="b" l="l" r="r" t="t"/>
              <a:pathLst>
                <a:path extrusionOk="0" h="1964" w="2281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1039759" y="1724609"/>
              <a:ext cx="335285" cy="313525"/>
            </a:xfrm>
            <a:custGeom>
              <a:rect b="b" l="l" r="r" t="t"/>
              <a:pathLst>
                <a:path extrusionOk="0" h="9596" w="10262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1213576" y="1800148"/>
              <a:ext cx="161467" cy="111773"/>
            </a:xfrm>
            <a:custGeom>
              <a:rect b="b" l="l" r="r" t="t"/>
              <a:pathLst>
                <a:path extrusionOk="0" h="3421" w="4942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631058" y="1565265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821441" y="1673901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823499" y="1685010"/>
              <a:ext cx="176987" cy="91614"/>
            </a:xfrm>
            <a:custGeom>
              <a:rect b="b" l="l" r="r" t="t"/>
              <a:pathLst>
                <a:path extrusionOk="0" h="2804" w="5417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58318" y="1733920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735545" y="1747349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712805" y="1759797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967324" y="1608719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944551" y="1621135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921811" y="1634596"/>
              <a:ext cx="141766" cy="82792"/>
            </a:xfrm>
            <a:custGeom>
              <a:rect b="b" l="l" r="r" t="t"/>
              <a:pathLst>
                <a:path extrusionOk="0" h="2534" w="4339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1008720" y="1782537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1011824" y="1793678"/>
              <a:ext cx="176954" cy="91581"/>
            </a:xfrm>
            <a:custGeom>
              <a:rect b="b" l="l" r="r" t="t"/>
              <a:pathLst>
                <a:path extrusionOk="0" h="2803" w="5416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946642" y="1842557"/>
              <a:ext cx="141766" cy="81779"/>
            </a:xfrm>
            <a:custGeom>
              <a:rect b="b" l="l" r="r" t="t"/>
              <a:pathLst>
                <a:path extrusionOk="0" h="2503" w="4339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923869" y="1856018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901097" y="1868433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154603" y="1717355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1131862" y="1729771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1109090" y="1743232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1615056" y="2159186"/>
              <a:ext cx="522564" cy="2196703"/>
            </a:xfrm>
            <a:custGeom>
              <a:rect b="b" l="l" r="r" t="t"/>
              <a:pathLst>
                <a:path extrusionOk="0" h="67234" w="15994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1047012" y="2133309"/>
              <a:ext cx="568077" cy="2222579"/>
            </a:xfrm>
            <a:custGeom>
              <a:rect b="b" l="l" r="r" t="t"/>
              <a:pathLst>
                <a:path extrusionOk="0" h="68026" w="17387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071843" y="2238253"/>
              <a:ext cx="518415" cy="2103129"/>
            </a:xfrm>
            <a:custGeom>
              <a:rect b="b" l="l" r="r" t="t"/>
              <a:pathLst>
                <a:path extrusionOk="0" h="64370" w="15867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087363" y="2264979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1111148" y="230196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1111148" y="232784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1111148" y="235473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1418466" y="2503194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1468128" y="2530835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514686" y="255857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1087363" y="2403184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111148" y="243958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1111148" y="246647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1111148" y="249234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1419511" y="2641562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1467082" y="266926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1514686" y="2696681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1087363" y="2541813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111148" y="25782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1111148" y="260513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1111148" y="26310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1419511" y="277983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1467082" y="280740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1515732" y="283550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1087363" y="2679887"/>
              <a:ext cx="487376" cy="387986"/>
            </a:xfrm>
            <a:custGeom>
              <a:rect b="b" l="l" r="r" t="t"/>
              <a:pathLst>
                <a:path extrusionOk="0" h="11875" w="14917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1111148" y="271687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1111148" y="274274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1111148" y="2769639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1418466" y="291810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1468128" y="2946234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1514686" y="297390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1087363" y="2818549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1111148" y="285553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1111148" y="288141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1111148" y="290830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418466" y="3056765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1468128" y="3084406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1514686" y="3112145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1087363" y="2956754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1111148" y="299315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1111148" y="302004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1111148" y="304591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1419511" y="319513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1467082" y="322283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1515732" y="325061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087363" y="3094991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1111148" y="313178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1111148" y="315870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1111148" y="318457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1418466" y="3333566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1467082" y="336097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1515732" y="3389077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1087363" y="3233458"/>
              <a:ext cx="487376" cy="387529"/>
            </a:xfrm>
            <a:custGeom>
              <a:rect b="b" l="l" r="r" t="t"/>
              <a:pathLst>
                <a:path extrusionOk="0" h="11861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1111148" y="32704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1111148" y="329631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1111148" y="33232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1418466" y="347167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1468128" y="349980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1514686" y="352747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1087363" y="3371662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1111148" y="34091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1111148" y="3434949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1111148" y="346187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1418466" y="3610335"/>
              <a:ext cx="23818" cy="28000"/>
            </a:xfrm>
            <a:custGeom>
              <a:rect b="b" l="l" r="r" t="t"/>
              <a:pathLst>
                <a:path extrusionOk="0" h="857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1467082" y="3637747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1514686" y="3665682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1087363" y="3510324"/>
              <a:ext cx="487376" cy="387757"/>
            </a:xfrm>
            <a:custGeom>
              <a:rect b="b" l="l" r="r" t="t"/>
              <a:pathLst>
                <a:path extrusionOk="0" h="11868" w="14917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1111148" y="354672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1111148" y="357361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1111148" y="3599488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1419511" y="374870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1467082" y="377640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1515732" y="380418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1087363" y="3648562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1111148" y="368535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1111148" y="371227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1111148" y="373811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1418466" y="3887136"/>
              <a:ext cx="23818" cy="27968"/>
            </a:xfrm>
            <a:custGeom>
              <a:rect b="b" l="l" r="r" t="t"/>
              <a:pathLst>
                <a:path extrusionOk="0" h="856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1467082" y="391454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1515732" y="3942647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1087363" y="3787028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1111148" y="382401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1111148" y="3849890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1111148" y="387677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1418466" y="402524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1468128" y="4053341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1514686" y="408104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642991" y="2262071"/>
              <a:ext cx="472902" cy="2076207"/>
            </a:xfrm>
            <a:custGeom>
              <a:rect b="b" l="l" r="r" t="t"/>
              <a:pathLst>
                <a:path extrusionOk="0" h="63546" w="14474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658511" y="2288798"/>
              <a:ext cx="441863" cy="360574"/>
            </a:xfrm>
            <a:custGeom>
              <a:rect b="b" l="l" r="r" t="t"/>
              <a:pathLst>
                <a:path extrusionOk="0" h="11036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1658511" y="242697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658511" y="2565240"/>
              <a:ext cx="441863" cy="361260"/>
            </a:xfrm>
            <a:custGeom>
              <a:rect b="b" l="l" r="r" t="t"/>
              <a:pathLst>
                <a:path extrusionOk="0" h="11057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1658511" y="2703706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1658511" y="2842335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658511" y="298054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1658511" y="3118777"/>
              <a:ext cx="441863" cy="361293"/>
            </a:xfrm>
            <a:custGeom>
              <a:rect b="b" l="l" r="r" t="t"/>
              <a:pathLst>
                <a:path extrusionOk="0" h="11058" w="13524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1658511" y="3257276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1658511" y="3395905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1658511" y="353411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1658511" y="3672347"/>
              <a:ext cx="441863" cy="361293"/>
            </a:xfrm>
            <a:custGeom>
              <a:rect b="b" l="l" r="r" t="t"/>
              <a:pathLst>
                <a:path extrusionOk="0" h="11058" w="13524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1658511" y="3810846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1047012" y="1828083"/>
              <a:ext cx="1090608" cy="633258"/>
            </a:xfrm>
            <a:custGeom>
              <a:rect b="b" l="l" r="r" t="t"/>
              <a:pathLst>
                <a:path extrusionOk="0" h="19382" w="3338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1220830" y="1949134"/>
              <a:ext cx="533934" cy="429447"/>
            </a:xfrm>
            <a:custGeom>
              <a:rect b="b" l="l" r="r" t="t"/>
              <a:pathLst>
                <a:path extrusionOk="0" h="13144" w="16342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1220830" y="2099166"/>
              <a:ext cx="74526" cy="64169"/>
            </a:xfrm>
            <a:custGeom>
              <a:rect b="b" l="l" r="r" t="t"/>
              <a:pathLst>
                <a:path extrusionOk="0" h="1964" w="2281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1629530" y="2063978"/>
              <a:ext cx="335285" cy="314604"/>
            </a:xfrm>
            <a:custGeom>
              <a:rect b="b" l="l" r="r" t="t"/>
              <a:pathLst>
                <a:path extrusionOk="0" h="9629" w="10262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1803380" y="2140562"/>
              <a:ext cx="161435" cy="111773"/>
            </a:xfrm>
            <a:custGeom>
              <a:rect b="b" l="l" r="r" t="t"/>
              <a:pathLst>
                <a:path extrusionOk="0" h="3421" w="4941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1220830" y="1905680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1410167" y="2014316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1413271" y="2025457"/>
              <a:ext cx="176987" cy="91581"/>
            </a:xfrm>
            <a:custGeom>
              <a:rect b="b" l="l" r="r" t="t"/>
              <a:pathLst>
                <a:path extrusionOk="0" h="2803" w="5417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1348089" y="2074335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1325349" y="2087796"/>
              <a:ext cx="141766" cy="81747"/>
            </a:xfrm>
            <a:custGeom>
              <a:rect b="b" l="l" r="r" t="t"/>
              <a:pathLst>
                <a:path extrusionOk="0" h="2502" w="4339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1302576" y="2100212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1556082" y="1949134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1533310" y="1961550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1510537" y="1975011"/>
              <a:ext cx="142844" cy="81747"/>
            </a:xfrm>
            <a:custGeom>
              <a:rect b="b" l="l" r="r" t="t"/>
              <a:pathLst>
                <a:path extrusionOk="0" h="2502" w="4372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1598491" y="2122691"/>
              <a:ext cx="182149" cy="57210"/>
            </a:xfrm>
            <a:custGeom>
              <a:rect b="b" l="l" r="r" t="t"/>
              <a:pathLst>
                <a:path extrusionOk="0" h="1751" w="5575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1601595" y="2133309"/>
              <a:ext cx="176987" cy="92136"/>
            </a:xfrm>
            <a:custGeom>
              <a:rect b="b" l="l" r="r" t="t"/>
              <a:pathLst>
                <a:path extrusionOk="0" h="2820" w="5417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1535368" y="2182971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1512628" y="2195387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1489855" y="2208848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1744407" y="2056725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1721634" y="2070186"/>
              <a:ext cx="141799" cy="82825"/>
            </a:xfrm>
            <a:custGeom>
              <a:rect b="b" l="l" r="r" t="t"/>
              <a:pathLst>
                <a:path extrusionOk="0" h="2535" w="434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1698861" y="2083647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18"/>
          <p:cNvSpPr txBox="1"/>
          <p:nvPr/>
        </p:nvSpPr>
        <p:spPr>
          <a:xfrm>
            <a:off x="710250" y="2590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Task 2: New Algorithms &amp; Methods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5" name="Google Shape;815;p18"/>
          <p:cNvSpPr txBox="1"/>
          <p:nvPr/>
        </p:nvSpPr>
        <p:spPr>
          <a:xfrm>
            <a:off x="4710925" y="11678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New Feature Generation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6" name="Google Shape;816;p18"/>
          <p:cNvSpPr txBox="1"/>
          <p:nvPr/>
        </p:nvSpPr>
        <p:spPr>
          <a:xfrm>
            <a:off x="4710925" y="14518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Task 1 algorithms using new features 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7" name="Google Shape;817;p18"/>
          <p:cNvSpPr txBox="1"/>
          <p:nvPr/>
        </p:nvSpPr>
        <p:spPr>
          <a:xfrm>
            <a:off x="4710925" y="19583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Logistic Regression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8" name="Google Shape;818;p18"/>
          <p:cNvSpPr txBox="1"/>
          <p:nvPr/>
        </p:nvSpPr>
        <p:spPr>
          <a:xfrm>
            <a:off x="4710925" y="22423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Logistic regression algorithm using scikit learn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18"/>
          <p:cNvSpPr txBox="1"/>
          <p:nvPr/>
        </p:nvSpPr>
        <p:spPr>
          <a:xfrm>
            <a:off x="4710925" y="27488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Adaboost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0" name="Google Shape;820;p18"/>
          <p:cNvSpPr txBox="1"/>
          <p:nvPr/>
        </p:nvSpPr>
        <p:spPr>
          <a:xfrm>
            <a:off x="4710925" y="30328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Adaboost algorithm using scikit learn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18"/>
          <p:cNvSpPr txBox="1"/>
          <p:nvPr/>
        </p:nvSpPr>
        <p:spPr>
          <a:xfrm>
            <a:off x="4710925" y="35393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Late Fusion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2" name="Google Shape;822;p18"/>
          <p:cNvSpPr txBox="1"/>
          <p:nvPr/>
        </p:nvSpPr>
        <p:spPr>
          <a:xfrm>
            <a:off x="4710925" y="38233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Ensemble method using scikit learn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2: Hyperparameter Optimization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8" name="Google Shape;828;p19"/>
          <p:cNvSpPr txBox="1"/>
          <p:nvPr/>
        </p:nvSpPr>
        <p:spPr>
          <a:xfrm>
            <a:off x="3816450" y="1376069"/>
            <a:ext cx="1511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Grid Search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9" name="Google Shape;829;p19"/>
          <p:cNvSpPr txBox="1"/>
          <p:nvPr/>
        </p:nvSpPr>
        <p:spPr>
          <a:xfrm>
            <a:off x="531675" y="1376069"/>
            <a:ext cx="261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Recursive Feature Elimination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0" name="Google Shape;830;p19"/>
          <p:cNvSpPr txBox="1"/>
          <p:nvPr/>
        </p:nvSpPr>
        <p:spPr>
          <a:xfrm>
            <a:off x="3175800" y="1748400"/>
            <a:ext cx="27924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GridSearchCV function was used to iteratively test different hyperparameters for each relevant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hyperparameter pair was tested on a 10-fold cross-validation, with their mean F1 score recorded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Collected data was exported to a .csv file where we could analyze which set of hyperparameters gave us the best results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1" name="Google Shape;831;p19"/>
          <p:cNvSpPr txBox="1"/>
          <p:nvPr/>
        </p:nvSpPr>
        <p:spPr>
          <a:xfrm>
            <a:off x="443325" y="1748400"/>
            <a:ext cx="2792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RFECV function was used to to recursively test which features chosen during our feature engineering step should be prioritized in our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feature is tested on a 10-fold cross-validation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Feature rankings are recorded, giving us a list of features for each model that should be used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For task 2, we added 5 new features and fixed a broken feature (image) from task 1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Also created RFE functions for classifiers w/o RFECV support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6387375" y="1376069"/>
            <a:ext cx="2010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Randomized Search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5996625" y="1748400"/>
            <a:ext cx="27924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RandomizedSearchCV function was used as another optimization method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Compared to Grid Search (which tests every combination), Randomized Search randomly selects combinations from a given subset. This is beneficial when testing on larger datasets like ours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hyperparameter pair was tested on a 10-fold cross-validation, with their mean F1 score recorded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0"/>
          <p:cNvSpPr txBox="1"/>
          <p:nvPr/>
        </p:nvSpPr>
        <p:spPr>
          <a:xfrm>
            <a:off x="717400" y="31890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2: Model Performance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9" name="Google Shape;839;p20"/>
          <p:cNvSpPr txBox="1"/>
          <p:nvPr/>
        </p:nvSpPr>
        <p:spPr>
          <a:xfrm>
            <a:off x="747850" y="90680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Part 1: Rerun Task 1 models &amp; hyperparameter optimization with new and fixed features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40" name="Google Shape;840;p20"/>
          <p:cNvPicPr preferRelativeResize="0"/>
          <p:nvPr/>
        </p:nvPicPr>
        <p:blipFill rotWithShape="1">
          <a:blip r:embed="rId3">
            <a:alphaModFix/>
          </a:blip>
          <a:srcRect b="864" l="0" r="0" t="855"/>
          <a:stretch/>
        </p:blipFill>
        <p:spPr>
          <a:xfrm>
            <a:off x="371625" y="2575150"/>
            <a:ext cx="2643250" cy="21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20"/>
          <p:cNvSpPr txBox="1"/>
          <p:nvPr/>
        </p:nvSpPr>
        <p:spPr>
          <a:xfrm>
            <a:off x="547825" y="13737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Random Forest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2" name="Google Shape;842;p20"/>
          <p:cNvSpPr txBox="1"/>
          <p:nvPr/>
        </p:nvSpPr>
        <p:spPr>
          <a:xfrm>
            <a:off x="109075" y="1640765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max_depth: 1 | n_estimators: 28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3" name="Google Shape;843;p20"/>
          <p:cNvSpPr txBox="1"/>
          <p:nvPr/>
        </p:nvSpPr>
        <p:spPr>
          <a:xfrm>
            <a:off x="-153426" y="46869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0.57 | Recall: 0.81 | F1 Score: 0.67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4" name="Google Shape;844;p20"/>
          <p:cNvSpPr txBox="1"/>
          <p:nvPr/>
        </p:nvSpPr>
        <p:spPr>
          <a:xfrm>
            <a:off x="-72575" y="1882038"/>
            <a:ext cx="34083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 : all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45" name="Google Shape;8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374" y="2480812"/>
            <a:ext cx="2643250" cy="22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0"/>
          <p:cNvSpPr txBox="1"/>
          <p:nvPr/>
        </p:nvSpPr>
        <p:spPr>
          <a:xfrm>
            <a:off x="3488249" y="14046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Decision Tree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7" name="Google Shape;847;p20"/>
          <p:cNvSpPr txBox="1"/>
          <p:nvPr/>
        </p:nvSpPr>
        <p:spPr>
          <a:xfrm>
            <a:off x="2958675" y="1671665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max_depth: 5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8" name="Google Shape;848;p20"/>
          <p:cNvSpPr txBox="1"/>
          <p:nvPr/>
        </p:nvSpPr>
        <p:spPr>
          <a:xfrm>
            <a:off x="2980575" y="1912950"/>
            <a:ext cx="30012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Features: ['verified', 'rev_negSentiment', 'summ_negSentiment', 'total_reviews', 'norm_time_diff']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2786999" y="47178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0.59 | Recall: 0.75 | F1 Score: 0.66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0" name="Google Shape;850;p20"/>
          <p:cNvSpPr txBox="1"/>
          <p:nvPr/>
        </p:nvSpPr>
        <p:spPr>
          <a:xfrm>
            <a:off x="6356999" y="14046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Gaussian NB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51" name="Google Shape;851;p20"/>
          <p:cNvSpPr txBox="1"/>
          <p:nvPr/>
        </p:nvSpPr>
        <p:spPr>
          <a:xfrm>
            <a:off x="5918249" y="1824065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2" name="Google Shape;852;p20"/>
          <p:cNvSpPr txBox="1"/>
          <p:nvPr/>
        </p:nvSpPr>
        <p:spPr>
          <a:xfrm>
            <a:off x="5979300" y="1813000"/>
            <a:ext cx="2922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Features: ['vote', 'verified', 'rev_Sentiment', 'rev_posSentiment', 'rev_negSentiment',  'summ_negSentiment', image'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'rev_posNegRatio', 'normalized_time', 'max_upvote', 'norm_time_diff']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3" name="Google Shape;853;p20"/>
          <p:cNvSpPr txBox="1"/>
          <p:nvPr/>
        </p:nvSpPr>
        <p:spPr>
          <a:xfrm>
            <a:off x="5655749" y="47178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0.59 | Recall: 0.73 | F1 Score: 0.66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54" name="Google Shape;8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500" y="2531900"/>
            <a:ext cx="2597839" cy="21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1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 2: Model Performance (cont.)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0" name="Google Shape;860;p21"/>
          <p:cNvSpPr txBox="1"/>
          <p:nvPr/>
        </p:nvSpPr>
        <p:spPr>
          <a:xfrm>
            <a:off x="747850" y="100675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Part 2: Implement new classifiers &amp; algorithms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1" name="Google Shape;861;p21"/>
          <p:cNvSpPr txBox="1"/>
          <p:nvPr/>
        </p:nvSpPr>
        <p:spPr>
          <a:xfrm>
            <a:off x="1484400" y="14046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Logistic Regression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2" name="Google Shape;862;p21"/>
          <p:cNvSpPr txBox="1"/>
          <p:nvPr/>
        </p:nvSpPr>
        <p:spPr>
          <a:xfrm>
            <a:off x="740850" y="1595475"/>
            <a:ext cx="4063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fit_intercept: False | solver: 'sag' | multi_class: 'multinomial'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3" name="Google Shape;863;p21"/>
          <p:cNvSpPr txBox="1"/>
          <p:nvPr/>
        </p:nvSpPr>
        <p:spPr>
          <a:xfrm>
            <a:off x="783149" y="47178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0.55 | Recall: 0.86 | F1 Score: 0.67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4" name="Google Shape;864;p21"/>
          <p:cNvSpPr txBox="1"/>
          <p:nvPr/>
        </p:nvSpPr>
        <p:spPr>
          <a:xfrm>
            <a:off x="559200" y="1760550"/>
            <a:ext cx="4063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 : 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['reviewerID', 'vote', 'verified', 'rev_Sentiment', 'summ_compSentiment', 'rev_posSentiment', 'summ_posSentiment', 'rev_negSentiment', 'summ_negSentiment', 'image', 'rev_posNegRatio', 'summ_posNegRatio', 'summToRev', 'normalized_time', 'max_upvote', 'av_word_count', 'total_reviews', 'norm_time_diff']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5" name="Google Shape;865;p21"/>
          <p:cNvSpPr txBox="1"/>
          <p:nvPr/>
        </p:nvSpPr>
        <p:spPr>
          <a:xfrm>
            <a:off x="5594999" y="14355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Adaboost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6" name="Google Shape;866;p21"/>
          <p:cNvSpPr txBox="1"/>
          <p:nvPr/>
        </p:nvSpPr>
        <p:spPr>
          <a:xfrm>
            <a:off x="5384849" y="1854965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7" name="Google Shape;867;p21"/>
          <p:cNvSpPr txBox="1"/>
          <p:nvPr/>
        </p:nvSpPr>
        <p:spPr>
          <a:xfrm>
            <a:off x="5217300" y="2148700"/>
            <a:ext cx="2922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Features: all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8" name="Google Shape;868;p21"/>
          <p:cNvSpPr txBox="1"/>
          <p:nvPr/>
        </p:nvSpPr>
        <p:spPr>
          <a:xfrm>
            <a:off x="4893749" y="47487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0.53 | Recall: 0.67 | F1 Score: 0.59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69" name="Google Shape;8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4500" y="2562800"/>
            <a:ext cx="2597839" cy="21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1"/>
          <p:cNvPicPr preferRelativeResize="0"/>
          <p:nvPr/>
        </p:nvPicPr>
        <p:blipFill rotWithShape="1">
          <a:blip r:embed="rId4">
            <a:alphaModFix/>
          </a:blip>
          <a:srcRect b="228" l="0" r="0" t="228"/>
          <a:stretch/>
        </p:blipFill>
        <p:spPr>
          <a:xfrm>
            <a:off x="1229637" y="2511700"/>
            <a:ext cx="2677026" cy="22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1"/>
          <p:cNvSpPr txBox="1"/>
          <p:nvPr/>
        </p:nvSpPr>
        <p:spPr>
          <a:xfrm>
            <a:off x="4623000" y="1684350"/>
            <a:ext cx="4063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classifiers: Gaussian NB, 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Decision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 Tree, Random Forest, Logistic Regression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