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Medium"/>
      <p:regular r:id="rId22"/>
      <p:bold r:id="rId23"/>
      <p:italic r:id="rId24"/>
      <p:boldItalic r:id="rId25"/>
    </p:embeddedFont>
    <p:embeddedFont>
      <p:font typeface="Fira Sans SemiBold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SemiBold-regular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SemiBold-italic.fntdata"/><Relationship Id="rId27" Type="http://schemas.openxmlformats.org/officeDocument/2006/relationships/font" Target="fonts/Fira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252b486f11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252b486f11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252b486f1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252b486f1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49fefa47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49fefa47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52b486f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52b486f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52b486f1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52b486f1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52b486f1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52b486f1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52b486f1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52b486f1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52b486f11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52b486f11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252b486f1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252b486f1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252b486f11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252b486f11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252b486f11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252b486f11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CS 349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Final Project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536238"/>
            <a:ext cx="2568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Ian Shi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457200" y="1835575"/>
            <a:ext cx="3507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Fira Sans"/>
                <a:ea typeface="Fira Sans"/>
                <a:cs typeface="Fira Sans"/>
                <a:sym typeface="Fira Sans"/>
              </a:rPr>
              <a:t>CDs &amp; Vinyls Dataset: Individual Task</a:t>
            </a:r>
            <a:endParaRPr i="1" sz="16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2"/>
          <p:cNvSpPr txBox="1"/>
          <p:nvPr/>
        </p:nvSpPr>
        <p:spPr>
          <a:xfrm>
            <a:off x="710250" y="1828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4</a:t>
            </a: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. MLPClassifer &amp; Keras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0" name="Google Shape;870;p22"/>
          <p:cNvSpPr txBox="1"/>
          <p:nvPr/>
        </p:nvSpPr>
        <p:spPr>
          <a:xfrm>
            <a:off x="740700" y="65820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sklean MLPClassifer and Keras to implement neural networks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71" name="Google Shape;8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700" y="1934275"/>
            <a:ext cx="2654050" cy="21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300" y="1981783"/>
            <a:ext cx="2495199" cy="2093067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22"/>
          <p:cNvSpPr txBox="1"/>
          <p:nvPr/>
        </p:nvSpPr>
        <p:spPr>
          <a:xfrm>
            <a:off x="1514150" y="1144050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MLPClassifier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4" name="Google Shape;874;p22"/>
          <p:cNvSpPr txBox="1"/>
          <p:nvPr/>
        </p:nvSpPr>
        <p:spPr>
          <a:xfrm>
            <a:off x="812899" y="4100000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0.58 | Recall: 0.69 | F1 Score: 0.63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5" name="Google Shape;875;p22"/>
          <p:cNvSpPr txBox="1"/>
          <p:nvPr/>
        </p:nvSpPr>
        <p:spPr>
          <a:xfrm>
            <a:off x="1075400" y="1469240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Activation: ‘relu’ | alpha: 0.001 | layer_sizes: (1024, 512, 256, 128)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6" name="Google Shape;876;p22"/>
          <p:cNvSpPr txBox="1"/>
          <p:nvPr/>
        </p:nvSpPr>
        <p:spPr>
          <a:xfrm>
            <a:off x="5562750" y="1144050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Keras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7" name="Google Shape;877;p22"/>
          <p:cNvSpPr txBox="1"/>
          <p:nvPr/>
        </p:nvSpPr>
        <p:spPr>
          <a:xfrm>
            <a:off x="4861499" y="4100000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0.53 | Recall: 1.00 | F1 Score: 0.69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8" name="Google Shape;878;p22"/>
          <p:cNvSpPr txBox="1"/>
          <p:nvPr/>
        </p:nvSpPr>
        <p:spPr>
          <a:xfrm>
            <a:off x="5067975" y="1469250"/>
            <a:ext cx="33075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Activation: ‘sigmoid’ | SGD | Dense: (16, 8, 4, 2)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9" name="Google Shape;879;p22"/>
          <p:cNvSpPr txBox="1"/>
          <p:nvPr/>
        </p:nvSpPr>
        <p:spPr>
          <a:xfrm>
            <a:off x="740700" y="4587375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*Using Keras with F1 score as primary metric leads to prediction of all 1’s after all epochs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3"/>
          <p:cNvSpPr txBox="1"/>
          <p:nvPr/>
        </p:nvSpPr>
        <p:spPr>
          <a:xfrm>
            <a:off x="710250" y="2590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Learnings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03075" y="918869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214725" y="1291200"/>
            <a:ext cx="279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Feature engineering is one of the most critical aspects of building a solid classifier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success of our sklearn implemented classification or NN networks ultimately depends on the values of our features. Thus, in order to increase and improve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model, one of the first things to do is refine and adjust our features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Feature scaling is also important to ensure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scale of each feature is along the same axis, and no single feature dominates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7" name="Google Shape;887;p23"/>
          <p:cNvSpPr txBox="1"/>
          <p:nvPr/>
        </p:nvSpPr>
        <p:spPr>
          <a:xfrm>
            <a:off x="3324788" y="918881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Hyperparameter Optimization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236438" y="1291213"/>
            <a:ext cx="279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For classification methods such as RandomForest and DecisionTree, hyperparameter optimization can be done rather simply using Grid Search or Randomized Search with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tradeoff being time and complexity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However, optimization with MLP becomes more difficult, especially in regards to the number of hidden layers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Researching online, there’s relatively little “general” layer rules that apply to any dataset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However, from testing, it seems multiple smaller layers works better than a smaller number of large layers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9" name="Google Shape;889;p23"/>
          <p:cNvSpPr txBox="1"/>
          <p:nvPr/>
        </p:nvSpPr>
        <p:spPr>
          <a:xfrm>
            <a:off x="6258150" y="918881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Machine 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90" name="Google Shape;890;p23"/>
          <p:cNvSpPr txBox="1"/>
          <p:nvPr/>
        </p:nvSpPr>
        <p:spPr>
          <a:xfrm>
            <a:off x="6169800" y="1291213"/>
            <a:ext cx="279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Machine learning is </a:t>
            </a:r>
            <a:r>
              <a:rPr i="1" lang="en" sz="1200">
                <a:latin typeface="Fira Sans"/>
                <a:ea typeface="Fira Sans"/>
                <a:cs typeface="Fira Sans"/>
                <a:sym typeface="Fira Sans"/>
              </a:rPr>
              <a:t>hard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. There’s a lot of different aspects that can go wrong, and little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things that can have big outcomes on the result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important to check the confusion matrices and evaluate model metrics in a variety of ways. For example, on the training set, predicting all 1’s</a:t>
            </a: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will give an F1 score of 0.69, but this doesn’t translate well to other datasets.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Next Steps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4779424" y="1545444"/>
            <a:ext cx="78298" cy="78298"/>
          </a:xfrm>
          <a:custGeom>
            <a:rect b="b" l="l" r="r" t="t"/>
            <a:pathLst>
              <a:path extrusionOk="0" h="2439" w="2439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4"/>
          <p:cNvSpPr/>
          <p:nvPr/>
        </p:nvSpPr>
        <p:spPr>
          <a:xfrm>
            <a:off x="247449" y="1133683"/>
            <a:ext cx="78298" cy="78330"/>
          </a:xfrm>
          <a:custGeom>
            <a:rect b="b" l="l" r="r" t="t"/>
            <a:pathLst>
              <a:path extrusionOk="0" h="2440" w="2439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4"/>
          <p:cNvSpPr txBox="1"/>
          <p:nvPr/>
        </p:nvSpPr>
        <p:spPr>
          <a:xfrm>
            <a:off x="964850" y="1045275"/>
            <a:ext cx="3153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Neural Networks &amp; Deep 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99" name="Google Shape;899;p24"/>
          <p:cNvSpPr txBox="1"/>
          <p:nvPr/>
        </p:nvSpPr>
        <p:spPr>
          <a:xfrm>
            <a:off x="1078175" y="1381475"/>
            <a:ext cx="69306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Continue to explore Keras and neural networks. Optimizing layer depth and is difficult and cumbersome, but also important in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tuning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the best classifier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With more time, try out different options keras and tensorflow have, explore more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techniques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and metrics to measure model performance.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0" name="Google Shape;900;p24"/>
          <p:cNvSpPr txBox="1"/>
          <p:nvPr/>
        </p:nvSpPr>
        <p:spPr>
          <a:xfrm>
            <a:off x="1174600" y="2464469"/>
            <a:ext cx="2218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Sentiment Analysis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1" name="Google Shape;901;p24"/>
          <p:cNvSpPr txBox="1"/>
          <p:nvPr/>
        </p:nvSpPr>
        <p:spPr>
          <a:xfrm>
            <a:off x="4932413" y="2464469"/>
            <a:ext cx="2218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2" name="Google Shape;902;p24"/>
          <p:cNvSpPr txBox="1"/>
          <p:nvPr/>
        </p:nvSpPr>
        <p:spPr>
          <a:xfrm>
            <a:off x="1078175" y="2731725"/>
            <a:ext cx="2943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Sentiment analysis was one of the biggest “black-box” unknowns during the preprocessing stage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Trying different models such as spaCY instead of nltk could product different or more accurate results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3" name="Google Shape;903;p24"/>
          <p:cNvSpPr txBox="1"/>
          <p:nvPr/>
        </p:nvSpPr>
        <p:spPr>
          <a:xfrm>
            <a:off x="5045750" y="2731725"/>
            <a:ext cx="31536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features I chose gave mean results that made it hard to distinguish between “awesome” and “not awesome” products.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From the Keras performance, it seemed like the nominal features I choose (excluding TF-IDF), gave its highest F1 scores when we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predicted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all 1’s.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Sign that more distinguishing features are needed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887900" y="2655300"/>
            <a:ext cx="3316739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F2A365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4939322" y="2655300"/>
            <a:ext cx="3316739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30475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6103755" y="1382296"/>
            <a:ext cx="987877" cy="1111795"/>
            <a:chOff x="7228274" y="1201022"/>
            <a:chExt cx="1260851" cy="1419011"/>
          </a:xfrm>
        </p:grpSpPr>
        <p:sp>
          <p:nvSpPr>
            <p:cNvPr id="174" name="Google Shape;174;p14"/>
            <p:cNvSpPr/>
            <p:nvPr/>
          </p:nvSpPr>
          <p:spPr>
            <a:xfrm>
              <a:off x="7682044" y="2249445"/>
              <a:ext cx="335007" cy="370588"/>
            </a:xfrm>
            <a:custGeom>
              <a:rect b="b" l="l" r="r" t="t"/>
              <a:pathLst>
                <a:path extrusionOk="0" h="11561" w="10451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22827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407942" y="1363221"/>
              <a:ext cx="1081183" cy="990628"/>
            </a:xfrm>
            <a:custGeom>
              <a:rect b="b" l="l" r="r" t="t"/>
              <a:pathLst>
                <a:path extrusionOk="0" h="30904" w="33729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477982" y="1450859"/>
              <a:ext cx="727905" cy="662224"/>
            </a:xfrm>
            <a:custGeom>
              <a:rect b="b" l="l" r="r" t="t"/>
              <a:pathLst>
                <a:path extrusionOk="0" h="20659" w="22708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2032201" y="1382296"/>
            <a:ext cx="1028438" cy="1111795"/>
            <a:chOff x="643984" y="1201022"/>
            <a:chExt cx="1312620" cy="1419011"/>
          </a:xfrm>
        </p:grpSpPr>
        <p:sp>
          <p:nvSpPr>
            <p:cNvPr id="179" name="Google Shape;179;p14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902861" y="1384569"/>
              <a:ext cx="1053744" cy="969279"/>
            </a:xfrm>
            <a:custGeom>
              <a:rect b="b" l="l" r="r" t="t"/>
              <a:pathLst>
                <a:path extrusionOk="0" h="30238" w="32873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3313" y="1436018"/>
              <a:ext cx="712647" cy="662513"/>
            </a:xfrm>
            <a:custGeom>
              <a:rect b="b" l="l" r="r" t="t"/>
              <a:pathLst>
                <a:path extrusionOk="0" h="20668" w="22232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 txBox="1"/>
          <p:nvPr/>
        </p:nvSpPr>
        <p:spPr>
          <a:xfrm>
            <a:off x="888025" y="2655300"/>
            <a:ext cx="3316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Improve Group Task Results 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887900" y="2984148"/>
            <a:ext cx="33168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individual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portion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assignment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, I look to continue to add to the work done in the group portion and improve the model predictions.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4938800" y="2655350"/>
            <a:ext cx="3316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Apply Neural Networks to Task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4938797" y="2984199"/>
            <a:ext cx="33168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Another goal I aim to accomplish is to apply and use the NN tools learned in class to this project. I hope this will not only enhance my model, but also my understanding of deep learning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Individual Assignment Goals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8" name="Google Shape;188;p14"/>
          <p:cNvGrpSpPr/>
          <p:nvPr/>
        </p:nvGrpSpPr>
        <p:grpSpPr>
          <a:xfrm>
            <a:off x="6438424" y="1697325"/>
            <a:ext cx="284991" cy="290174"/>
            <a:chOff x="5160325" y="1537525"/>
            <a:chExt cx="284991" cy="290174"/>
          </a:xfrm>
        </p:grpSpPr>
        <p:sp>
          <p:nvSpPr>
            <p:cNvPr id="189" name="Google Shape;189;p14"/>
            <p:cNvSpPr/>
            <p:nvPr/>
          </p:nvSpPr>
          <p:spPr>
            <a:xfrm>
              <a:off x="5315678" y="1606462"/>
              <a:ext cx="61754" cy="61759"/>
            </a:xfrm>
            <a:custGeom>
              <a:rect b="b" l="l" r="r" t="t"/>
              <a:pathLst>
                <a:path extrusionOk="0" h="1901" w="1901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167537" y="1537525"/>
              <a:ext cx="277779" cy="277833"/>
            </a:xfrm>
            <a:custGeom>
              <a:rect b="b" l="l" r="r" t="t"/>
              <a:pathLst>
                <a:path extrusionOk="0" h="8552" w="8551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160325" y="1768995"/>
              <a:ext cx="54542" cy="54579"/>
            </a:xfrm>
            <a:custGeom>
              <a:rect b="b" l="l" r="r" t="t"/>
              <a:pathLst>
                <a:path extrusionOk="0" h="1680" w="1679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189141" y="1785466"/>
              <a:ext cx="42198" cy="42234"/>
            </a:xfrm>
            <a:custGeom>
              <a:rect b="b" l="l" r="r" t="t"/>
              <a:pathLst>
                <a:path extrusionOk="0" h="1300" w="1299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2403925" y="1711313"/>
            <a:ext cx="284995" cy="262191"/>
            <a:chOff x="3842850" y="1897500"/>
            <a:chExt cx="284995" cy="262191"/>
          </a:xfrm>
        </p:grpSpPr>
        <p:sp>
          <p:nvSpPr>
            <p:cNvPr id="194" name="Google Shape;194;p14"/>
            <p:cNvSpPr/>
            <p:nvPr/>
          </p:nvSpPr>
          <p:spPr>
            <a:xfrm>
              <a:off x="3842850" y="1939951"/>
              <a:ext cx="284995" cy="219739"/>
            </a:xfrm>
            <a:custGeom>
              <a:rect b="b" l="l" r="r" t="t"/>
              <a:pathLst>
                <a:path extrusionOk="0" h="6398" w="8298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871116" y="2044362"/>
              <a:ext cx="51174" cy="89228"/>
            </a:xfrm>
            <a:custGeom>
              <a:rect b="b" l="l" r="r" t="t"/>
              <a:pathLst>
                <a:path extrusionOk="0" h="2598" w="149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933110" y="2019324"/>
              <a:ext cx="51174" cy="114266"/>
            </a:xfrm>
            <a:custGeom>
              <a:rect b="b" l="l" r="r" t="t"/>
              <a:pathLst>
                <a:path extrusionOk="0" h="3327" w="149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5104" y="1993221"/>
              <a:ext cx="51174" cy="140368"/>
            </a:xfrm>
            <a:custGeom>
              <a:rect b="b" l="l" r="r" t="t"/>
              <a:pathLst>
                <a:path extrusionOk="0" h="4087" w="149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057132" y="1968218"/>
              <a:ext cx="51140" cy="165371"/>
            </a:xfrm>
            <a:custGeom>
              <a:rect b="b" l="l" r="r" t="t"/>
              <a:pathLst>
                <a:path extrusionOk="0" h="4815" w="1489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871116" y="1897500"/>
              <a:ext cx="237152" cy="97952"/>
            </a:xfrm>
            <a:custGeom>
              <a:rect b="b" l="l" r="r" t="t"/>
              <a:pathLst>
                <a:path extrusionOk="0" h="2852" w="6905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5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205" name="Google Shape;205;p15"/>
            <p:cNvSpPr/>
            <p:nvPr/>
          </p:nvSpPr>
          <p:spPr>
            <a:xfrm>
              <a:off x="3628275" y="1569750"/>
              <a:ext cx="809975" cy="441800"/>
            </a:xfrm>
            <a:custGeom>
              <a:rect b="b" l="l" r="r" t="t"/>
              <a:pathLst>
                <a:path extrusionOk="0" h="17672" w="32399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049525" y="2137400"/>
              <a:ext cx="1157550" cy="1157525"/>
            </a:xfrm>
            <a:custGeom>
              <a:rect b="b" l="l" r="r" t="t"/>
              <a:pathLst>
                <a:path extrusionOk="0" h="46301" w="46302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078025" y="2215575"/>
              <a:ext cx="1099750" cy="1001175"/>
            </a:xfrm>
            <a:custGeom>
              <a:rect b="b" l="l" r="r" t="t"/>
              <a:pathLst>
                <a:path extrusionOk="0" h="40047" w="4399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361425" y="2372550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247425" y="2319500"/>
              <a:ext cx="213775" cy="213800"/>
            </a:xfrm>
            <a:custGeom>
              <a:rect b="b" l="l" r="r" t="t"/>
              <a:pathLst>
                <a:path extrusionOk="0" h="8552" w="8551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241875" y="24976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237925" y="2484975"/>
              <a:ext cx="33275" cy="32475"/>
            </a:xfrm>
            <a:custGeom>
              <a:rect b="b" l="l" r="r" t="t"/>
              <a:pathLst>
                <a:path extrusionOk="0" h="1299" w="1331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264050" y="2510300"/>
              <a:ext cx="32475" cy="32500"/>
            </a:xfrm>
            <a:custGeom>
              <a:rect b="b" l="l" r="r" t="t"/>
              <a:pathLst>
                <a:path extrusionOk="0" h="1300" w="1299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842850" y="1928400"/>
              <a:ext cx="207450" cy="159950"/>
            </a:xfrm>
            <a:custGeom>
              <a:rect b="b" l="l" r="r" t="t"/>
              <a:pathLst>
                <a:path extrusionOk="0" h="6398" w="8298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863425" y="2004400"/>
              <a:ext cx="37250" cy="64950"/>
            </a:xfrm>
            <a:custGeom>
              <a:rect b="b" l="l" r="r" t="t"/>
              <a:pathLst>
                <a:path extrusionOk="0" h="2598" w="149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908550" y="1986175"/>
              <a:ext cx="37250" cy="83175"/>
            </a:xfrm>
            <a:custGeom>
              <a:rect b="b" l="l" r="r" t="t"/>
              <a:pathLst>
                <a:path extrusionOk="0" h="3327" w="149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53675" y="1967175"/>
              <a:ext cx="37250" cy="102175"/>
            </a:xfrm>
            <a:custGeom>
              <a:rect b="b" l="l" r="r" t="t"/>
              <a:pathLst>
                <a:path extrusionOk="0" h="4087" w="149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998825" y="1948975"/>
              <a:ext cx="37225" cy="120375"/>
            </a:xfrm>
            <a:custGeom>
              <a:rect b="b" l="l" r="r" t="t"/>
              <a:pathLst>
                <a:path extrusionOk="0" h="4815" w="1489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863425" y="1897500"/>
              <a:ext cx="172625" cy="71300"/>
            </a:xfrm>
            <a:custGeom>
              <a:rect b="b" l="l" r="r" t="t"/>
              <a:pathLst>
                <a:path extrusionOk="0" h="2852" w="6905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222875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224450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23317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436650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437425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42872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317100" y="3095400"/>
              <a:ext cx="67300" cy="12675"/>
            </a:xfrm>
            <a:custGeom>
              <a:rect b="b" l="l" r="r" t="t"/>
              <a:pathLst>
                <a:path extrusionOk="0" h="507" w="2692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328175" y="3116775"/>
              <a:ext cx="46725" cy="12675"/>
            </a:xfrm>
            <a:custGeom>
              <a:rect b="b" l="l" r="r" t="t"/>
              <a:pathLst>
                <a:path extrusionOk="0" h="507" w="1869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72750" y="2907750"/>
              <a:ext cx="156000" cy="182125"/>
            </a:xfrm>
            <a:custGeom>
              <a:rect b="b" l="l" r="r" t="t"/>
              <a:pathLst>
                <a:path extrusionOk="0" h="7285" w="624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290175" y="2941150"/>
              <a:ext cx="42775" cy="73500"/>
            </a:xfrm>
            <a:custGeom>
              <a:rect b="b" l="l" r="r" t="t"/>
              <a:pathLst>
                <a:path extrusionOk="0" h="2940" w="1711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811975" y="3326575"/>
              <a:ext cx="247025" cy="247050"/>
            </a:xfrm>
            <a:custGeom>
              <a:rect b="b" l="l" r="r" t="t"/>
              <a:pathLst>
                <a:path extrusionOk="0" h="9882" w="9881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890350" y="3358250"/>
              <a:ext cx="93450" cy="178950"/>
            </a:xfrm>
            <a:custGeom>
              <a:rect b="b" l="l" r="r" t="t"/>
              <a:pathLst>
                <a:path extrusionOk="0" h="7158" w="3738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298125" y="2488125"/>
              <a:ext cx="659550" cy="393525"/>
            </a:xfrm>
            <a:custGeom>
              <a:rect b="b" l="l" r="r" t="t"/>
              <a:pathLst>
                <a:path extrusionOk="0" h="15741" w="26382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313975" y="2815125"/>
              <a:ext cx="631825" cy="54650"/>
            </a:xfrm>
            <a:custGeom>
              <a:rect b="b" l="l" r="r" t="t"/>
              <a:pathLst>
                <a:path extrusionOk="0" h="2186" w="25273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583950" y="2820650"/>
              <a:ext cx="111650" cy="111675"/>
            </a:xfrm>
            <a:custGeom>
              <a:rect b="b" l="l" r="r" t="t"/>
              <a:pathLst>
                <a:path extrusionOk="0" h="4467" w="4466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487350" y="2915675"/>
              <a:ext cx="311175" cy="28525"/>
            </a:xfrm>
            <a:custGeom>
              <a:rect b="b" l="l" r="r" t="t"/>
              <a:pathLst>
                <a:path extrusionOk="0" h="1141" w="12447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440650" y="2667075"/>
              <a:ext cx="95025" cy="95825"/>
            </a:xfrm>
            <a:custGeom>
              <a:rect b="b" l="l" r="r" t="t"/>
              <a:pathLst>
                <a:path extrusionOk="0" h="3833" w="3801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575250" y="2621150"/>
              <a:ext cx="95025" cy="140950"/>
            </a:xfrm>
            <a:custGeom>
              <a:rect b="b" l="l" r="r" t="t"/>
              <a:pathLst>
                <a:path extrusionOk="0" h="5638" w="3801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709050" y="2572850"/>
              <a:ext cx="95025" cy="189250"/>
            </a:xfrm>
            <a:custGeom>
              <a:rect b="b" l="l" r="r" t="t"/>
              <a:pathLst>
                <a:path extrusionOk="0" h="7570" w="3801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633025" y="3284600"/>
              <a:ext cx="25" cy="467150"/>
            </a:xfrm>
            <a:custGeom>
              <a:rect b="b" l="l" r="r" t="t"/>
              <a:pathLst>
                <a:path extrusionOk="0" fill="none" h="18686" w="1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182500" y="2716950"/>
              <a:ext cx="467150" cy="25"/>
            </a:xfrm>
            <a:custGeom>
              <a:rect b="b" l="l" r="r" t="t"/>
              <a:pathLst>
                <a:path extrusionOk="0" fill="none" h="1" w="18686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33025" y="1694050"/>
              <a:ext cx="25" cy="467125"/>
            </a:xfrm>
            <a:custGeom>
              <a:rect b="b" l="l" r="r" t="t"/>
              <a:pathLst>
                <a:path extrusionOk="0" fill="none" h="18685" w="1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025725" y="2005975"/>
              <a:ext cx="311975" cy="311975"/>
            </a:xfrm>
            <a:custGeom>
              <a:rect b="b" l="l" r="r" t="t"/>
              <a:pathLst>
                <a:path extrusionOk="0" fill="none" h="12479" w="12479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021775" y="3109650"/>
              <a:ext cx="311975" cy="311950"/>
            </a:xfrm>
            <a:custGeom>
              <a:rect b="b" l="l" r="r" t="t"/>
              <a:pathLst>
                <a:path extrusionOk="0" fill="none" h="12478" w="12479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332925" y="2716150"/>
              <a:ext cx="441025" cy="809950"/>
            </a:xfrm>
            <a:custGeom>
              <a:rect b="b" l="l" r="r" t="t"/>
              <a:pathLst>
                <a:path extrusionOk="0" h="32398" w="17641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332125" y="1906225"/>
              <a:ext cx="441825" cy="809950"/>
            </a:xfrm>
            <a:custGeom>
              <a:rect b="b" l="l" r="r" t="t"/>
              <a:pathLst>
                <a:path extrusionOk="0" h="32398" w="17673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628275" y="3420775"/>
              <a:ext cx="809975" cy="441825"/>
            </a:xfrm>
            <a:custGeom>
              <a:rect b="b" l="l" r="r" t="t"/>
              <a:pathLst>
                <a:path extrusionOk="0" h="17673" w="32399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5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Individual Assignment Steps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Continue to implement and refine existing and new features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 TF-IDF as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another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form of sentiment analysis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sklearn Pipeline to perform different tasks with multiple parameters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Implement NN with sklearn MLPClassifier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55" name="Google Shape;255;p15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5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5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5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/>
        </p:nvSpPr>
        <p:spPr>
          <a:xfrm>
            <a:off x="717400" y="3352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Feature Engineering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024200" y="710333"/>
            <a:ext cx="76626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group tasks 1 and 2, I implemented 17 product-focused features that spanned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unique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reviews, nltk VADER sentiment analysis, normalized time between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reviews, max review upvote, and percentage of reviews from verified users. Below are new features added for the individual assignment.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Furthermore, all features were scaled to values between 0 and 1--something we did not do as a group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5" name="Google Shape;265;p16"/>
          <p:cNvGrpSpPr/>
          <p:nvPr/>
        </p:nvGrpSpPr>
        <p:grpSpPr>
          <a:xfrm>
            <a:off x="1443505" y="2358757"/>
            <a:ext cx="2892092" cy="918668"/>
            <a:chOff x="717401" y="1110975"/>
            <a:chExt cx="3057503" cy="971210"/>
          </a:xfrm>
        </p:grpSpPr>
        <p:sp>
          <p:nvSpPr>
            <p:cNvPr id="266" name="Google Shape;266;p16"/>
            <p:cNvSpPr/>
            <p:nvPr/>
          </p:nvSpPr>
          <p:spPr>
            <a:xfrm>
              <a:off x="717402" y="111097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717401" y="111097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1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1233603" y="1110975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Length of Summary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69" name="Google Shape;269;p16"/>
            <p:cNvSpPr txBox="1"/>
            <p:nvPr/>
          </p:nvSpPr>
          <p:spPr>
            <a:xfrm>
              <a:off x="1233603" y="1427602"/>
              <a:ext cx="25413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Average number of words contained in each summary per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70" name="Google Shape;270;p16"/>
          <p:cNvSpPr/>
          <p:nvPr/>
        </p:nvSpPr>
        <p:spPr>
          <a:xfrm>
            <a:off x="1443489" y="3527629"/>
            <a:ext cx="2765002" cy="91868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1443487" y="3527629"/>
            <a:ext cx="488278" cy="91868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B1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1931751" y="3527629"/>
            <a:ext cx="2403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TF-IDF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1931760" y="3800397"/>
            <a:ext cx="2332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Using sklearn’s tfidf vectorizer for another form of sentiment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4" name="Google Shape;274;p16"/>
          <p:cNvGrpSpPr/>
          <p:nvPr/>
        </p:nvGrpSpPr>
        <p:grpSpPr>
          <a:xfrm>
            <a:off x="5345480" y="2358745"/>
            <a:ext cx="2892092" cy="918668"/>
            <a:chOff x="717401" y="3582550"/>
            <a:chExt cx="3057503" cy="971210"/>
          </a:xfrm>
        </p:grpSpPr>
        <p:sp>
          <p:nvSpPr>
            <p:cNvPr id="275" name="Google Shape;275;p16"/>
            <p:cNvSpPr/>
            <p:nvPr/>
          </p:nvSpPr>
          <p:spPr>
            <a:xfrm>
              <a:off x="717402" y="3582550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17401" y="3582550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3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77" name="Google Shape;277;p16"/>
            <p:cNvSpPr txBox="1"/>
            <p:nvPr/>
          </p:nvSpPr>
          <p:spPr>
            <a:xfrm>
              <a:off x="1233603" y="3582550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# of Verified Reviews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78" name="Google Shape;278;p16"/>
            <p:cNvSpPr txBox="1"/>
            <p:nvPr/>
          </p:nvSpPr>
          <p:spPr>
            <a:xfrm>
              <a:off x="1233600" y="3899175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Total raw number of verified reviewers per product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9" name="Google Shape;279;p16"/>
          <p:cNvGrpSpPr/>
          <p:nvPr/>
        </p:nvGrpSpPr>
        <p:grpSpPr>
          <a:xfrm>
            <a:off x="5345467" y="3513675"/>
            <a:ext cx="2892101" cy="946574"/>
            <a:chOff x="717401" y="2261625"/>
            <a:chExt cx="3057512" cy="1000712"/>
          </a:xfrm>
        </p:grpSpPr>
        <p:sp>
          <p:nvSpPr>
            <p:cNvPr id="280" name="Google Shape;280;p16"/>
            <p:cNvSpPr/>
            <p:nvPr/>
          </p:nvSpPr>
          <p:spPr>
            <a:xfrm>
              <a:off x="717402" y="2261625"/>
              <a:ext cx="2923177" cy="971210"/>
            </a:xfrm>
            <a:custGeom>
              <a:rect b="b" l="l" r="r" t="t"/>
              <a:pathLst>
                <a:path extrusionOk="0" h="30277" w="52160">
                  <a:moveTo>
                    <a:pt x="4751" y="1"/>
                  </a:moveTo>
                  <a:cubicBezTo>
                    <a:pt x="2122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22" y="30276"/>
                    <a:pt x="4751" y="30276"/>
                  </a:cubicBezTo>
                  <a:lnTo>
                    <a:pt x="47409" y="30276"/>
                  </a:lnTo>
                  <a:cubicBezTo>
                    <a:pt x="50006" y="30276"/>
                    <a:pt x="52159" y="28123"/>
                    <a:pt x="52159" y="25526"/>
                  </a:cubicBezTo>
                  <a:lnTo>
                    <a:pt x="52159" y="4751"/>
                  </a:lnTo>
                  <a:cubicBezTo>
                    <a:pt x="52159" y="2123"/>
                    <a:pt x="50006" y="1"/>
                    <a:pt x="47409" y="1"/>
                  </a:cubicBezTo>
                  <a:close/>
                </a:path>
              </a:pathLst>
            </a:custGeom>
            <a:solidFill>
              <a:srgbClr val="F7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17401" y="2261625"/>
              <a:ext cx="516211" cy="971210"/>
            </a:xfrm>
            <a:custGeom>
              <a:rect b="b" l="l" r="r" t="t"/>
              <a:pathLst>
                <a:path extrusionOk="0" h="30277" w="13429">
                  <a:moveTo>
                    <a:pt x="4751" y="1"/>
                  </a:moveTo>
                  <a:cubicBezTo>
                    <a:pt x="2154" y="1"/>
                    <a:pt x="1" y="2123"/>
                    <a:pt x="1" y="4751"/>
                  </a:cubicBezTo>
                  <a:lnTo>
                    <a:pt x="1" y="25526"/>
                  </a:lnTo>
                  <a:cubicBezTo>
                    <a:pt x="1" y="28123"/>
                    <a:pt x="2154" y="30276"/>
                    <a:pt x="4751" y="30276"/>
                  </a:cubicBezTo>
                  <a:lnTo>
                    <a:pt x="13428" y="3027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6C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4</a:t>
              </a:r>
              <a:endParaRPr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82" name="Google Shape;282;p16"/>
            <p:cNvSpPr txBox="1"/>
            <p:nvPr/>
          </p:nvSpPr>
          <p:spPr>
            <a:xfrm>
              <a:off x="1233613" y="2261638"/>
              <a:ext cx="25413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Most Recent Review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1233600" y="2664437"/>
              <a:ext cx="24069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Time (normalized) from most recent review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3987635" y="1167860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3987635" y="1166814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3976265" y="1155444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987635" y="1958371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3987635" y="1958371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3976265" y="1945955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3987635" y="2748882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987635" y="2747837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3976265" y="2737512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3987635" y="3539393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3987635" y="3539393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976265" y="3528023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2878436" y="2492272"/>
            <a:ext cx="133500" cy="133533"/>
          </a:xfrm>
          <a:custGeom>
            <a:rect b="b" l="l" r="r" t="t"/>
            <a:pathLst>
              <a:path extrusionOk="0" h="4087" w="4086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2878436" y="274267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2878436" y="2993076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2878436" y="324452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2944663" y="1687287"/>
            <a:ext cx="943680" cy="877453"/>
          </a:xfrm>
          <a:custGeom>
            <a:rect b="b" l="l" r="r" t="t"/>
            <a:pathLst>
              <a:path extrusionOk="0" h="26856" w="28883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2944663" y="2316396"/>
            <a:ext cx="942634" cy="499791"/>
          </a:xfrm>
          <a:custGeom>
            <a:rect b="b" l="l" r="r" t="t"/>
            <a:pathLst>
              <a:path extrusionOk="0" h="15297" w="28851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2944663" y="3304511"/>
            <a:ext cx="942634" cy="499791"/>
          </a:xfrm>
          <a:custGeom>
            <a:rect b="b" l="l" r="r" t="t"/>
            <a:pathLst>
              <a:path extrusionOk="0" h="15297" w="28851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2944663" y="3054109"/>
            <a:ext cx="939530" cy="12448"/>
          </a:xfrm>
          <a:custGeom>
            <a:rect b="b" l="l" r="r" t="t"/>
            <a:pathLst>
              <a:path extrusionOk="0" h="381" w="28756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09" name="Google Shape;309;p17"/>
            <p:cNvSpPr/>
            <p:nvPr/>
          </p:nvSpPr>
          <p:spPr>
            <a:xfrm>
              <a:off x="1574706" y="1500083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6661" y="1475252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031493" y="1579151"/>
              <a:ext cx="519427" cy="2103129"/>
            </a:xfrm>
            <a:custGeom>
              <a:rect b="b" l="l" r="r" t="t"/>
              <a:pathLst>
                <a:path extrusionOk="0" h="64370" w="15898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47012" y="1606073"/>
              <a:ext cx="488389" cy="388182"/>
            </a:xfrm>
            <a:custGeom>
              <a:rect b="b" l="l" r="r" t="t"/>
              <a:pathLst>
                <a:path extrusionOk="0" h="11881" w="14948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71843" y="164286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71843" y="166975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071843" y="169562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380173" y="1844452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7777" y="1872386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476394" y="1900125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047012" y="174453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071843" y="17815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071843" y="180736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071843" y="18342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380173" y="198308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7777" y="201085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475381" y="203852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047012" y="1883168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071843" y="192015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071843" y="194603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071843" y="197292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379128" y="212138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427777" y="2149057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75381" y="217676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047012" y="202137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071843" y="205777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071843" y="20846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071843" y="2110536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379128" y="225955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426732" y="228745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475381" y="231487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047012" y="2159610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071843" y="21964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071843" y="222332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071843" y="224919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380173" y="239802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427777" y="242595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476394" y="245369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047012" y="229810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071843" y="233506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071843" y="236093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071843" y="238786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380173" y="253665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427777" y="256442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475381" y="259209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047012" y="2436739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071843" y="24737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071843" y="24996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071843" y="25264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379128" y="267495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427777" y="2702595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475381" y="273033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047012" y="257494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071843" y="261134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071843" y="263823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071843" y="266410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379128" y="281312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426732" y="28410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475381" y="286844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047012" y="2713181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071843" y="2750003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071843" y="27768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071843" y="280276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380173" y="295159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427777" y="297952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476394" y="300726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047012" y="2851647"/>
              <a:ext cx="488389" cy="387986"/>
            </a:xfrm>
            <a:custGeom>
              <a:rect b="b" l="l" r="r" t="t"/>
              <a:pathLst>
                <a:path extrusionOk="0" h="11875" w="14948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071843" y="28886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071843" y="291450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071843" y="294139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379128" y="3089862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427777" y="311799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475381" y="314566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047012" y="2990309"/>
              <a:ext cx="488389" cy="387496"/>
            </a:xfrm>
            <a:custGeom>
              <a:rect b="b" l="l" r="r" t="t"/>
              <a:pathLst>
                <a:path extrusionOk="0" h="11860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071843" y="302729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071843" y="305317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071843" y="308006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379128" y="322852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27777" y="325616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475381" y="328390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047012" y="3128513"/>
              <a:ext cx="488389" cy="387790"/>
            </a:xfrm>
            <a:custGeom>
              <a:rect b="b" l="l" r="r" t="t"/>
              <a:pathLst>
                <a:path extrusionOk="0" h="11869" w="14948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071843" y="316491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071843" y="31918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071843" y="321767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1379128" y="3366663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427777" y="339443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476394" y="3422370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602641" y="1602969"/>
              <a:ext cx="473915" cy="2077252"/>
            </a:xfrm>
            <a:custGeom>
              <a:rect b="b" l="l" r="r" t="t"/>
              <a:pathLst>
                <a:path extrusionOk="0" h="63578" w="14505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1618160" y="162985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618160" y="17683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618160" y="190698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618160" y="204515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618160" y="218342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1618160" y="23218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618160" y="246055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1618160" y="259872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618160" y="2736999"/>
              <a:ext cx="442876" cy="361260"/>
            </a:xfrm>
            <a:custGeom>
              <a:rect b="b" l="l" r="r" t="t"/>
              <a:pathLst>
                <a:path extrusionOk="0" h="11057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618160" y="287546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618160" y="3014127"/>
              <a:ext cx="442876" cy="360574"/>
            </a:xfrm>
            <a:custGeom>
              <a:rect b="b" l="l" r="r" t="t"/>
              <a:pathLst>
                <a:path extrusionOk="0" h="11036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1618160" y="315229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006661" y="1168980"/>
              <a:ext cx="1091621" cy="634304"/>
            </a:xfrm>
            <a:custGeom>
              <a:rect b="b" l="l" r="r" t="t"/>
              <a:pathLst>
                <a:path extrusionOk="0" h="19414" w="33411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1180479" y="1290032"/>
              <a:ext cx="533934" cy="430460"/>
            </a:xfrm>
            <a:custGeom>
              <a:rect b="b" l="l" r="r" t="t"/>
              <a:pathLst>
                <a:path extrusionOk="0" h="13175" w="16342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180479" y="1440064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589179" y="1405921"/>
              <a:ext cx="335285" cy="314571"/>
            </a:xfrm>
            <a:custGeom>
              <a:rect b="b" l="l" r="r" t="t"/>
              <a:pathLst>
                <a:path extrusionOk="0" h="9628" w="10262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763030" y="1482473"/>
              <a:ext cx="161435" cy="110760"/>
            </a:xfrm>
            <a:custGeom>
              <a:rect b="b" l="l" r="r" t="t"/>
              <a:pathLst>
                <a:path extrusionOk="0" h="3390" w="4941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180479" y="1247590"/>
              <a:ext cx="743985" cy="429447"/>
            </a:xfrm>
            <a:custGeom>
              <a:rect b="b" l="l" r="r" t="t"/>
              <a:pathLst>
                <a:path extrusionOk="0" h="13144" w="22771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370862" y="1355998"/>
              <a:ext cx="182149" cy="56164"/>
            </a:xfrm>
            <a:custGeom>
              <a:rect b="b" l="l" r="r" t="t"/>
              <a:pathLst>
                <a:path extrusionOk="0" h="1719" w="5575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372920" y="1366322"/>
              <a:ext cx="176987" cy="92398"/>
            </a:xfrm>
            <a:custGeom>
              <a:rect b="b" l="l" r="r" t="t"/>
              <a:pathLst>
                <a:path extrusionOk="0" h="2828" w="5417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307739" y="1415233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1284999" y="1428661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262226" y="144212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516745" y="1290032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494004" y="1303493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471232" y="1316921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558141" y="1464634"/>
              <a:ext cx="183195" cy="56164"/>
            </a:xfrm>
            <a:custGeom>
              <a:rect b="b" l="l" r="r" t="t"/>
              <a:pathLst>
                <a:path extrusionOk="0" h="1719" w="5607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561244" y="1474991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96063" y="1523869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473290" y="1537330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450550" y="1550758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704056" y="1398668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681283" y="1412129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658511" y="1424545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2164477" y="1840498"/>
              <a:ext cx="523609" cy="2196703"/>
            </a:xfrm>
            <a:custGeom>
              <a:rect b="b" l="l" r="r" t="t"/>
              <a:pathLst>
                <a:path extrusionOk="0" h="67234" w="16026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596433" y="1815667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21264" y="1920023"/>
              <a:ext cx="518415" cy="2102671"/>
            </a:xfrm>
            <a:custGeom>
              <a:rect b="b" l="l" r="r" t="t"/>
              <a:pathLst>
                <a:path extrusionOk="0" h="64356" w="15867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636783" y="19464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660569" y="198327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660569" y="2010166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660569" y="20360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968932" y="2184866"/>
              <a:ext cx="22773" cy="28327"/>
            </a:xfrm>
            <a:custGeom>
              <a:rect b="b" l="l" r="r" t="t"/>
              <a:pathLst>
                <a:path extrusionOk="0" h="867" w="697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016536" y="221244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2064107" y="224037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636783" y="208495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660569" y="21219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660569" y="214778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660569" y="21747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967886" y="232316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017549" y="235126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064107" y="237851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636783" y="2223583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660569" y="226056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660569" y="228644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660569" y="231333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967886" y="2461798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2016536" y="248924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2064107" y="251717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636783" y="23617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660569" y="23981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660569" y="24251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660569" y="24509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968932" y="2600166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016536" y="26278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065152" y="2655644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636783" y="250002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660569" y="25368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660569" y="256373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660569" y="25896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967886" y="27380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017549" y="276637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064107" y="279394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636783" y="263852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660569" y="267547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660569" y="270135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660569" y="27282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967886" y="287673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017549" y="2904837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064107" y="293208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636783" y="2776696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660569" y="28141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1660569" y="284001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1660569" y="28669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967886" y="3015303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2016536" y="304281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065152" y="307058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636783" y="2915325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660569" y="295175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660569" y="297864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660569" y="30045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1968932" y="3153737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016536" y="31814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065152" y="3209051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636783" y="305359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660569" y="30904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660569" y="31173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660569" y="314318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67886" y="3291647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017549" y="331974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064107" y="334751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636783" y="319209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660569" y="322904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660569" y="325492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660569" y="328181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967886" y="34302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017549" y="3457950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064107" y="348565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36783" y="3330266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60569" y="33677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60569" y="33935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60569" y="34204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967886" y="3568841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2016536" y="359638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065152" y="3624123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636783" y="3468896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660569" y="350532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1660569" y="353221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660569" y="355809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968932" y="3706915"/>
              <a:ext cx="22773" cy="28523"/>
            </a:xfrm>
            <a:custGeom>
              <a:rect b="b" l="l" r="r" t="t"/>
              <a:pathLst>
                <a:path extrusionOk="0" h="873" w="697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016536" y="373449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065152" y="3762785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192412" y="1943384"/>
              <a:ext cx="472902" cy="2077252"/>
            </a:xfrm>
            <a:custGeom>
              <a:rect b="b" l="l" r="r" t="t"/>
              <a:pathLst>
                <a:path extrusionOk="0" h="63578" w="14474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207931" y="19702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207931" y="2108739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207931" y="224694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2207931" y="23855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207931" y="252384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2207931" y="26623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2207931" y="280051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207931" y="293914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2207931" y="307741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2207931" y="3215880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2207931" y="3354084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207931" y="3492681"/>
              <a:ext cx="441863" cy="360933"/>
            </a:xfrm>
            <a:custGeom>
              <a:rect b="b" l="l" r="r" t="t"/>
              <a:pathLst>
                <a:path extrusionOk="0" h="11047" w="13524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1596433" y="1509395"/>
              <a:ext cx="1091654" cy="634304"/>
            </a:xfrm>
            <a:custGeom>
              <a:rect b="b" l="l" r="r" t="t"/>
              <a:pathLst>
                <a:path extrusionOk="0" h="19414" w="33412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770250" y="1630447"/>
              <a:ext cx="533967" cy="430460"/>
            </a:xfrm>
            <a:custGeom>
              <a:rect b="b" l="l" r="r" t="t"/>
              <a:pathLst>
                <a:path extrusionOk="0" h="13175" w="16343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770250" y="1780479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178983" y="1746336"/>
              <a:ext cx="335253" cy="314571"/>
            </a:xfrm>
            <a:custGeom>
              <a:rect b="b" l="l" r="r" t="t"/>
              <a:pathLst>
                <a:path extrusionOk="0" h="9628" w="10261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2352801" y="1821875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770250" y="1586992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959620" y="1695628"/>
              <a:ext cx="183162" cy="56948"/>
            </a:xfrm>
            <a:custGeom>
              <a:rect b="b" l="l" r="r" t="t"/>
              <a:pathLst>
                <a:path extrusionOk="0" h="1743" w="5606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962724" y="1706737"/>
              <a:ext cx="176954" cy="91614"/>
            </a:xfrm>
            <a:custGeom>
              <a:rect b="b" l="l" r="r" t="t"/>
              <a:pathLst>
                <a:path extrusionOk="0" h="2804" w="5416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897543" y="1755648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874770" y="1769109"/>
              <a:ext cx="141799" cy="81747"/>
            </a:xfrm>
            <a:custGeom>
              <a:rect b="b" l="l" r="r" t="t"/>
              <a:pathLst>
                <a:path extrusionOk="0" h="2502" w="434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851997" y="178253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2105503" y="1630447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082730" y="1643908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059990" y="1656323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147945" y="1804264"/>
              <a:ext cx="182117" cy="56948"/>
            </a:xfrm>
            <a:custGeom>
              <a:rect b="b" l="l" r="r" t="t"/>
              <a:pathLst>
                <a:path extrusionOk="0" h="1743" w="5574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151048" y="1815406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084821" y="1864284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062049" y="1877745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039276" y="1891173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2293827" y="1739083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271055" y="175254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2248282" y="1764959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025285" y="1818771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57208" y="1792894"/>
              <a:ext cx="568109" cy="2222579"/>
            </a:xfrm>
            <a:custGeom>
              <a:rect b="b" l="l" r="r" t="t"/>
              <a:pathLst>
                <a:path extrusionOk="0" h="68026" w="17388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82039" y="1897838"/>
              <a:ext cx="519460" cy="2103129"/>
            </a:xfrm>
            <a:custGeom>
              <a:rect b="b" l="l" r="r" t="t"/>
              <a:pathLst>
                <a:path extrusionOk="0" h="64370" w="15899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97559" y="1924564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521377" y="196155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21377" y="19874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521377" y="201431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829707" y="2162780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877311" y="219071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926973" y="221835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97559" y="2063227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21377" y="2100212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21377" y="212605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521377" y="215297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830753" y="230114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878357" y="2329083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924915" y="235678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97559" y="220139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521377" y="22378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21377" y="226471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21377" y="22905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30753" y="2439810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77311" y="246751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924915" y="249492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97559" y="233966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21377" y="23764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521377" y="240338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521377" y="242922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830753" y="257804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877311" y="260562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926973" y="263375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497559" y="247813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521377" y="251512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21377" y="2540997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21377" y="256788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30753" y="271651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78357" y="2744448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924915" y="2771730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97559" y="261633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21377" y="2653749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21377" y="26796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21377" y="270654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30753" y="285471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878357" y="288265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924915" y="291035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97559" y="2754936"/>
              <a:ext cx="488421" cy="387823"/>
            </a:xfrm>
            <a:custGeom>
              <a:rect b="b" l="l" r="r" t="t"/>
              <a:pathLst>
                <a:path extrusionOk="0" h="11870" w="14949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21377" y="279136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21377" y="281828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521377" y="2844165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830753" y="299334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877311" y="30205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924915" y="304849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97559" y="2893239"/>
              <a:ext cx="488421" cy="387757"/>
            </a:xfrm>
            <a:custGeom>
              <a:rect b="b" l="l" r="r" t="t"/>
              <a:pathLst>
                <a:path extrusionOk="0" h="11868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21377" y="29300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21377" y="2956917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21377" y="29827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30753" y="313161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77311" y="315919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6973" y="318732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497559" y="303170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21377" y="306869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21377" y="309453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21377" y="312145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830753" y="327008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878357" y="3297561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924915" y="3325267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497559" y="316990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21377" y="3207320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21377" y="323319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21377" y="326008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830753" y="340828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78357" y="343622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924915" y="346392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497559" y="3308506"/>
              <a:ext cx="488421" cy="387463"/>
            </a:xfrm>
            <a:custGeom>
              <a:rect b="b" l="l" r="r" t="t"/>
              <a:pathLst>
                <a:path extrusionOk="0" h="11859" w="14949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521377" y="334493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21377" y="33718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21377" y="3397702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830753" y="354691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877311" y="357410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926973" y="360223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497559" y="3446776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521377" y="348359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521377" y="3510488"/>
              <a:ext cx="164539" cy="101448"/>
            </a:xfrm>
            <a:custGeom>
              <a:rect b="b" l="l" r="r" t="t"/>
              <a:pathLst>
                <a:path extrusionOk="0" h="3105" w="5036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521377" y="353636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829707" y="36848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877311" y="37127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926973" y="3740404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1053220" y="1921657"/>
              <a:ext cx="473915" cy="2076207"/>
            </a:xfrm>
            <a:custGeom>
              <a:rect b="b" l="l" r="r" t="t"/>
              <a:pathLst>
                <a:path extrusionOk="0" h="63546" w="14505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068739" y="1948383"/>
              <a:ext cx="442876" cy="361031"/>
            </a:xfrm>
            <a:custGeom>
              <a:rect b="b" l="l" r="r" t="t"/>
              <a:pathLst>
                <a:path extrusionOk="0" h="11050" w="13555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1068739" y="208655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068739" y="222518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1068739" y="23634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1068739" y="2501920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1068739" y="26401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1068739" y="27787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1068739" y="29170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1068739" y="3055490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1068739" y="31936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1068739" y="33323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1068739" y="3470595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457208" y="1487668"/>
              <a:ext cx="1091654" cy="633258"/>
            </a:xfrm>
            <a:custGeom>
              <a:rect b="b" l="l" r="r" t="t"/>
              <a:pathLst>
                <a:path extrusionOk="0" h="19382" w="33412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31058" y="1608719"/>
              <a:ext cx="533934" cy="429415"/>
            </a:xfrm>
            <a:custGeom>
              <a:rect b="b" l="l" r="r" t="t"/>
              <a:pathLst>
                <a:path extrusionOk="0" h="13143" w="16342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31058" y="1758752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039759" y="1724609"/>
              <a:ext cx="335285" cy="313525"/>
            </a:xfrm>
            <a:custGeom>
              <a:rect b="b" l="l" r="r" t="t"/>
              <a:pathLst>
                <a:path extrusionOk="0" h="9596" w="10262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1213576" y="1800148"/>
              <a:ext cx="161467" cy="111773"/>
            </a:xfrm>
            <a:custGeom>
              <a:rect b="b" l="l" r="r" t="t"/>
              <a:pathLst>
                <a:path extrusionOk="0" h="3421" w="4942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631058" y="1565265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21441" y="1673901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23499" y="1685010"/>
              <a:ext cx="176987" cy="91614"/>
            </a:xfrm>
            <a:custGeom>
              <a:rect b="b" l="l" r="r" t="t"/>
              <a:pathLst>
                <a:path extrusionOk="0" h="2804" w="5417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758318" y="1733920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735545" y="1747349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712805" y="1759797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67324" y="1608719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44551" y="1621135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21811" y="1634596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008720" y="1782537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011824" y="1793678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46642" y="1842557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23869" y="1856018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01097" y="1868433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1154603" y="1717355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131862" y="1729771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1109090" y="174323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615056" y="2159186"/>
              <a:ext cx="522564" cy="2196703"/>
            </a:xfrm>
            <a:custGeom>
              <a:rect b="b" l="l" r="r" t="t"/>
              <a:pathLst>
                <a:path extrusionOk="0" h="67234" w="15994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047012" y="2133309"/>
              <a:ext cx="568077" cy="2222579"/>
            </a:xfrm>
            <a:custGeom>
              <a:rect b="b" l="l" r="r" t="t"/>
              <a:pathLst>
                <a:path extrusionOk="0" h="68026" w="17387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071843" y="2238253"/>
              <a:ext cx="518415" cy="2103129"/>
            </a:xfrm>
            <a:custGeom>
              <a:rect b="b" l="l" r="r" t="t"/>
              <a:pathLst>
                <a:path extrusionOk="0" h="64370" w="15867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087363" y="226497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1111148" y="230196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1111148" y="23278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1111148" y="235473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418466" y="2503194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468128" y="253083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1514686" y="255857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1087363" y="240318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1111148" y="243958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1111148" y="246647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1111148" y="24923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1419511" y="2641562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1467082" y="266926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1514686" y="269668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087363" y="2541813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1111148" y="25782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1111148" y="260513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1111148" y="26310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1419511" y="277983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1467082" y="280740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1515732" y="283550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1087363" y="2679887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1111148" y="27168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1111148" y="274274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111148" y="276963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418466" y="291810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468128" y="2946234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514686" y="297390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087363" y="281854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111148" y="285553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111148" y="28814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111148" y="290830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418466" y="305676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1468128" y="308440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514686" y="3112145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087363" y="295675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111148" y="299315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111148" y="30200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111148" y="30459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419511" y="319513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467082" y="322283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515732" y="325061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1087363" y="3094991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1111148" y="313178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111148" y="315870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111148" y="31845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1418466" y="333356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1467082" y="336097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1515732" y="338907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087363" y="3233458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111148" y="32704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111148" y="329631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111148" y="33232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418466" y="34716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1468128" y="349980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514686" y="352747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087363" y="3371662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111148" y="34091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111148" y="343494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111148" y="346187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418466" y="3610335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467082" y="363774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514686" y="366568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087363" y="3510324"/>
              <a:ext cx="487376" cy="387757"/>
            </a:xfrm>
            <a:custGeom>
              <a:rect b="b" l="l" r="r" t="t"/>
              <a:pathLst>
                <a:path extrusionOk="0" h="11868" w="14917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111148" y="35467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111148" y="35736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111148" y="359948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419511" y="374870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467082" y="377640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515732" y="380418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087363" y="3648562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111148" y="36853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111148" y="37122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111148" y="373811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418466" y="3887136"/>
              <a:ext cx="23818" cy="27968"/>
            </a:xfrm>
            <a:custGeom>
              <a:rect b="b" l="l" r="r" t="t"/>
              <a:pathLst>
                <a:path extrusionOk="0" h="856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467082" y="391454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515732" y="394264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087363" y="3787028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111148" y="38240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11148" y="3849890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111148" y="38767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418466" y="40252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468128" y="4053341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514686" y="408104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642991" y="2262071"/>
              <a:ext cx="472902" cy="2076207"/>
            </a:xfrm>
            <a:custGeom>
              <a:rect b="b" l="l" r="r" t="t"/>
              <a:pathLst>
                <a:path extrusionOk="0" h="63546" w="14474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658511" y="2288798"/>
              <a:ext cx="441863" cy="360574"/>
            </a:xfrm>
            <a:custGeom>
              <a:rect b="b" l="l" r="r" t="t"/>
              <a:pathLst>
                <a:path extrusionOk="0" h="11036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658511" y="242697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658511" y="2565240"/>
              <a:ext cx="441863" cy="361260"/>
            </a:xfrm>
            <a:custGeom>
              <a:rect b="b" l="l" r="r" t="t"/>
              <a:pathLst>
                <a:path extrusionOk="0" h="11057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658511" y="2703706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658511" y="284233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658511" y="298054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658511" y="311877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658511" y="325727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658511" y="339590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658511" y="35341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658511" y="367234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658511" y="381084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047012" y="1828083"/>
              <a:ext cx="1090608" cy="633258"/>
            </a:xfrm>
            <a:custGeom>
              <a:rect b="b" l="l" r="r" t="t"/>
              <a:pathLst>
                <a:path extrusionOk="0" h="19382" w="3338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220830" y="1949134"/>
              <a:ext cx="533934" cy="429447"/>
            </a:xfrm>
            <a:custGeom>
              <a:rect b="b" l="l" r="r" t="t"/>
              <a:pathLst>
                <a:path extrusionOk="0" h="13144" w="16342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220830" y="2099166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629530" y="2063978"/>
              <a:ext cx="335285" cy="314604"/>
            </a:xfrm>
            <a:custGeom>
              <a:rect b="b" l="l" r="r" t="t"/>
              <a:pathLst>
                <a:path extrusionOk="0" h="9629" w="10262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803380" y="2140562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220830" y="1905680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410167" y="2014316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413271" y="2025457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348089" y="2074335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325349" y="2087796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302576" y="2100212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556082" y="194913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533310" y="1961550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510537" y="1975011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598491" y="2122691"/>
              <a:ext cx="182149" cy="57210"/>
            </a:xfrm>
            <a:custGeom>
              <a:rect b="b" l="l" r="r" t="t"/>
              <a:pathLst>
                <a:path extrusionOk="0" h="1751" w="5575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601595" y="2133309"/>
              <a:ext cx="176987" cy="92136"/>
            </a:xfrm>
            <a:custGeom>
              <a:rect b="b" l="l" r="r" t="t"/>
              <a:pathLst>
                <a:path extrusionOk="0" h="2820" w="5417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535368" y="2182971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512628" y="2195387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489855" y="2208848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744407" y="2056725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721634" y="2070186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698861" y="208364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17"/>
          <p:cNvSpPr txBox="1"/>
          <p:nvPr/>
        </p:nvSpPr>
        <p:spPr>
          <a:xfrm>
            <a:off x="710250" y="2590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New Algorithms &amp; Methods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8" name="Google Shape;798;p17"/>
          <p:cNvSpPr txBox="1"/>
          <p:nvPr/>
        </p:nvSpPr>
        <p:spPr>
          <a:xfrm>
            <a:off x="4710925" y="11678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New Feature Generation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9" name="Google Shape;799;p17"/>
          <p:cNvSpPr txBox="1"/>
          <p:nvPr/>
        </p:nvSpPr>
        <p:spPr>
          <a:xfrm>
            <a:off x="4710925" y="1451875"/>
            <a:ext cx="3848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RF, Decision Tree, LF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algorithms using new features 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0" name="Google Shape;800;p17"/>
          <p:cNvSpPr txBox="1"/>
          <p:nvPr/>
        </p:nvSpPr>
        <p:spPr>
          <a:xfrm>
            <a:off x="4710925" y="19583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TF-IDF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1" name="Google Shape;801;p17"/>
          <p:cNvSpPr txBox="1"/>
          <p:nvPr/>
        </p:nvSpPr>
        <p:spPr>
          <a:xfrm>
            <a:off x="4710925" y="22423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TF-IDF using sklearn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2" name="Google Shape;802;p17"/>
          <p:cNvSpPr txBox="1"/>
          <p:nvPr/>
        </p:nvSpPr>
        <p:spPr>
          <a:xfrm>
            <a:off x="4710925" y="27488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Pipeline &amp; ColumnTransformer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3" name="Google Shape;803;p17"/>
          <p:cNvSpPr txBox="1"/>
          <p:nvPr/>
        </p:nvSpPr>
        <p:spPr>
          <a:xfrm>
            <a:off x="4710925" y="30328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Pipeline &amp; ColumnTransformer to apply TF-IDF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4" name="Google Shape;804;p17"/>
          <p:cNvSpPr txBox="1"/>
          <p:nvPr/>
        </p:nvSpPr>
        <p:spPr>
          <a:xfrm>
            <a:off x="4710925" y="35393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MLPClassifier &amp; Keras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5" name="Google Shape;805;p17"/>
          <p:cNvSpPr txBox="1"/>
          <p:nvPr/>
        </p:nvSpPr>
        <p:spPr>
          <a:xfrm>
            <a:off x="4710925" y="38233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Neural Network with sklearn MLPClassifier &amp; Keras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Hyperparameter Optimization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3816450" y="1147469"/>
            <a:ext cx="1511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Grid Search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2" name="Google Shape;812;p18"/>
          <p:cNvSpPr txBox="1"/>
          <p:nvPr/>
        </p:nvSpPr>
        <p:spPr>
          <a:xfrm>
            <a:off x="531675" y="1147469"/>
            <a:ext cx="261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Recursive Feature Elimination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3175800" y="1519800"/>
            <a:ext cx="27924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GridSearchCV function was used to iteratively test different hyperparameters for each relevant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hyperparameter pair was tested on a 10-fold cross-validation, with their mean F1 score recorded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Collected data was exported to a .csv file where we could analyze which set of hyperparameters gave us the best results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4" name="Google Shape;814;p18"/>
          <p:cNvSpPr txBox="1"/>
          <p:nvPr/>
        </p:nvSpPr>
        <p:spPr>
          <a:xfrm>
            <a:off x="443325" y="1519800"/>
            <a:ext cx="279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RFECV function was used to to recursively test which features chosen during our feature engineering step should be prioritized in our 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feature is tested on a 10-fold cross-validation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Feature rankings are recorded, giving us a list of features for each model that should be used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Created RFE functions for classifiers w/o RFECV support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5" name="Google Shape;815;p18"/>
          <p:cNvSpPr txBox="1"/>
          <p:nvPr/>
        </p:nvSpPr>
        <p:spPr>
          <a:xfrm>
            <a:off x="6387375" y="1147469"/>
            <a:ext cx="2010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Randomized Search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6" name="Google Shape;816;p18"/>
          <p:cNvSpPr txBox="1"/>
          <p:nvPr/>
        </p:nvSpPr>
        <p:spPr>
          <a:xfrm>
            <a:off x="5996625" y="1519800"/>
            <a:ext cx="27924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Sklearn’s RandomizedSearchCV function was used as another optimization method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Compared to Grid Search (which tests every combination), Randomized Search randomly selects combinations from a given subset. This is beneficial when testing on larger datasets like ours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Each hyperparameter pair was tested on a 10-fold cross-validation, with their mean F1 score recorded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9"/>
          <p:cNvSpPr txBox="1"/>
          <p:nvPr/>
        </p:nvSpPr>
        <p:spPr>
          <a:xfrm>
            <a:off x="547825" y="13737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Random Forest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2" name="Google Shape;822;p19"/>
          <p:cNvSpPr txBox="1"/>
          <p:nvPr/>
        </p:nvSpPr>
        <p:spPr>
          <a:xfrm>
            <a:off x="109075" y="16407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max_depth: 1 | n_estimators: 49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3" name="Google Shape;823;p19"/>
          <p:cNvSpPr txBox="1"/>
          <p:nvPr/>
        </p:nvSpPr>
        <p:spPr>
          <a:xfrm>
            <a:off x="-153426" y="46869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0.57 | Recall: 0.83 | F1 Score: 0.68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4" name="Google Shape;824;p19"/>
          <p:cNvSpPr txBox="1"/>
          <p:nvPr/>
        </p:nvSpPr>
        <p:spPr>
          <a:xfrm>
            <a:off x="-72575" y="1882038"/>
            <a:ext cx="34083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 : all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25" name="Google Shape;8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4" y="2474301"/>
            <a:ext cx="2637800" cy="2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9"/>
          <p:cNvSpPr txBox="1"/>
          <p:nvPr/>
        </p:nvSpPr>
        <p:spPr>
          <a:xfrm>
            <a:off x="710250" y="2590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1. </a:t>
            </a: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New Feature Generation 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7" name="Google Shape;827;p19"/>
          <p:cNvSpPr txBox="1"/>
          <p:nvPr/>
        </p:nvSpPr>
        <p:spPr>
          <a:xfrm>
            <a:off x="740700" y="65820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Previous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classification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methods such as RF, Decision Tree, and Late Fusion were performed on the dataset with the addition of the new features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8" name="Google Shape;828;p19"/>
          <p:cNvSpPr txBox="1"/>
          <p:nvPr/>
        </p:nvSpPr>
        <p:spPr>
          <a:xfrm>
            <a:off x="3599525" y="13737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Decision Tree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9" name="Google Shape;829;p19"/>
          <p:cNvSpPr txBox="1"/>
          <p:nvPr/>
        </p:nvSpPr>
        <p:spPr>
          <a:xfrm>
            <a:off x="3160775" y="16407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ax_depth : 4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0" name="Google Shape;830;p19"/>
          <p:cNvSpPr txBox="1"/>
          <p:nvPr/>
        </p:nvSpPr>
        <p:spPr>
          <a:xfrm>
            <a:off x="2898274" y="46869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0.59 | Recall: 0.76 | F1 Score: 0.66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1" name="Google Shape;831;p19"/>
          <p:cNvSpPr txBox="1"/>
          <p:nvPr/>
        </p:nvSpPr>
        <p:spPr>
          <a:xfrm>
            <a:off x="2979125" y="1882069"/>
            <a:ext cx="3408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Features : 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['reviewerID', 'verified', 'rev_negSentiment', 'summ_negSentiment', 'rev_posNegRatio',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                     'normalized_time', 'norm_time_diff']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32" name="Google Shape;8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575" y="2479375"/>
            <a:ext cx="2637800" cy="22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9"/>
          <p:cNvSpPr txBox="1"/>
          <p:nvPr/>
        </p:nvSpPr>
        <p:spPr>
          <a:xfrm>
            <a:off x="6376125" y="1373725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Late Fusion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4" name="Google Shape;834;p19"/>
          <p:cNvSpPr txBox="1"/>
          <p:nvPr/>
        </p:nvSpPr>
        <p:spPr>
          <a:xfrm>
            <a:off x="5937375" y="1640765"/>
            <a:ext cx="3045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Random Forest, Decision Tree, 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Logistic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Regression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5" name="Google Shape;835;p19"/>
          <p:cNvSpPr txBox="1"/>
          <p:nvPr/>
        </p:nvSpPr>
        <p:spPr>
          <a:xfrm>
            <a:off x="5674874" y="4686975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0.58 | Recall: 0.83 | F1 Score: 0.685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36" name="Google Shape;8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6125" y="2476300"/>
            <a:ext cx="2540750" cy="2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0"/>
          <p:cNvSpPr txBox="1"/>
          <p:nvPr/>
        </p:nvSpPr>
        <p:spPr>
          <a:xfrm>
            <a:off x="710250" y="1828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2. TF-IDF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2" name="Google Shape;842;p20"/>
          <p:cNvSpPr txBox="1"/>
          <p:nvPr/>
        </p:nvSpPr>
        <p:spPr>
          <a:xfrm>
            <a:off x="740700" y="58200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Scikit Learn TFIDF was introduced and used to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review sentiment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43" name="Google Shape;8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52" y="1229264"/>
            <a:ext cx="2169336" cy="181971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20"/>
          <p:cNvSpPr txBox="1"/>
          <p:nvPr/>
        </p:nvSpPr>
        <p:spPr>
          <a:xfrm>
            <a:off x="1028101" y="924363"/>
            <a:ext cx="165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TFIDF Logit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5" name="Google Shape;845;p20"/>
          <p:cNvSpPr txBox="1"/>
          <p:nvPr/>
        </p:nvSpPr>
        <p:spPr>
          <a:xfrm>
            <a:off x="494100" y="2965244"/>
            <a:ext cx="2718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0.63 | Recall: 0.69 | F1 Score: 0.66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46" name="Google Shape;8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334" y="1231866"/>
            <a:ext cx="2169336" cy="17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20"/>
          <p:cNvSpPr txBox="1"/>
          <p:nvPr/>
        </p:nvSpPr>
        <p:spPr>
          <a:xfrm>
            <a:off x="3212690" y="2965244"/>
            <a:ext cx="2718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0.54 | Recall: 0.99 | F1 Score: 0.70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8" name="Google Shape;848;p20"/>
          <p:cNvSpPr txBox="1"/>
          <p:nvPr/>
        </p:nvSpPr>
        <p:spPr>
          <a:xfrm>
            <a:off x="3746691" y="924363"/>
            <a:ext cx="165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TFIDF RF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5931306" y="2965244"/>
            <a:ext cx="2718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0.56 | Recall: 0.80 | F1 Score: 0.66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0" name="Google Shape;850;p20"/>
          <p:cNvSpPr txBox="1"/>
          <p:nvPr/>
        </p:nvSpPr>
        <p:spPr>
          <a:xfrm>
            <a:off x="6465307" y="924363"/>
            <a:ext cx="165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TFIDF Tree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51" name="Google Shape;8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887" y="1254788"/>
            <a:ext cx="2077428" cy="174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324" y="3310203"/>
            <a:ext cx="2169350" cy="1819722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0"/>
          <p:cNvSpPr txBox="1"/>
          <p:nvPr/>
        </p:nvSpPr>
        <p:spPr>
          <a:xfrm>
            <a:off x="1444699" y="3968625"/>
            <a:ext cx="191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TFIDF Late Fusion*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4" name="Google Shape;854;p20"/>
          <p:cNvSpPr txBox="1"/>
          <p:nvPr/>
        </p:nvSpPr>
        <p:spPr>
          <a:xfrm>
            <a:off x="5788300" y="3965325"/>
            <a:ext cx="316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Precision: 0.61 | Recall: 0.79 | F1 Score: 0.70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5" name="Google Shape;855;p20"/>
          <p:cNvSpPr txBox="1"/>
          <p:nvPr/>
        </p:nvSpPr>
        <p:spPr>
          <a:xfrm>
            <a:off x="8049900" y="4867850"/>
            <a:ext cx="913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*Model used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1"/>
          <p:cNvSpPr txBox="1"/>
          <p:nvPr/>
        </p:nvSpPr>
        <p:spPr>
          <a:xfrm>
            <a:off x="710250" y="1828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. Pipeline &amp; ColumnTransformer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1" name="Google Shape;861;p21"/>
          <p:cNvSpPr txBox="1"/>
          <p:nvPr/>
        </p:nvSpPr>
        <p:spPr>
          <a:xfrm>
            <a:off x="740700" y="734400"/>
            <a:ext cx="766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Sklearn’s pipeline and column transformer feature was used to test TF-IDF along with the other features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62" name="Google Shape;8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00" y="1855648"/>
            <a:ext cx="3045001" cy="2554253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21"/>
          <p:cNvSpPr txBox="1"/>
          <p:nvPr/>
        </p:nvSpPr>
        <p:spPr>
          <a:xfrm>
            <a:off x="3488250" y="1256450"/>
            <a:ext cx="2167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Pipeline + RF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4" name="Google Shape;864;p21"/>
          <p:cNvSpPr txBox="1"/>
          <p:nvPr/>
        </p:nvSpPr>
        <p:spPr>
          <a:xfrm>
            <a:off x="2786999" y="4517200"/>
            <a:ext cx="3570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Precision: 0.61 | Recall: 0.74 | F1 Score: 0.67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