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lay"/>
      <p:regular r:id="rId18"/>
      <p:bold r:id="rId19"/>
    </p:embeddedFont>
    <p:embeddedFont>
      <p:font typeface="Robo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lgBuMr0M1lwigDzMIlB+dP1Wa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on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italic.fntdata"/><Relationship Id="rId25" Type="http://schemas.openxmlformats.org/officeDocument/2006/relationships/font" Target="fonts/RobotoMono-bold.fntdata"/><Relationship Id="rId28" Type="http://customschemas.google.com/relationships/presentationmetadata" Target="metadata"/><Relationship Id="rId27"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bold.fntdata"/><Relationship Id="rId18" Type="http://schemas.openxmlformats.org/officeDocument/2006/relationships/font" Target="font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92fd3e0a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392fd3e0a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92fd3e0a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392fd3e0a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92fd3e0a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3392fd3e0a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92fd3e0a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3392fd3e0a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92fd3e0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392fd3e0a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olab.research.google.com/drive/1hY86hBVEYeAJXejTaoG-J6VBRmPBni_6#" TargetMode="External"/><Relationship Id="rId4" Type="http://schemas.openxmlformats.org/officeDocument/2006/relationships/hyperlink" Target="https://colab.research.google.com/drive/1hY86hBVEYeAJXejTaoG-J6VBRmPBni_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colab.research.google.com/drive/1hY86hBVEYeAJXejTaoG-J6VBRmPBni_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colab.research.google.com/drive/1hY86hBVEYeAJXejTaoG-J6VBRmPBni_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olab.research.google.com/drive/1hY86hBVEYeAJXejTaoG-J6VBRmPBni_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1F1F1F"/>
              </a:buClr>
              <a:buSzPct val="100000"/>
              <a:buFont typeface="Roboto"/>
              <a:buNone/>
            </a:pPr>
            <a:r>
              <a:rPr b="0" i="0" lang="en-US">
                <a:solidFill>
                  <a:srgbClr val="1F1F1F"/>
                </a:solidFill>
                <a:latin typeface="Roboto"/>
                <a:ea typeface="Roboto"/>
                <a:cs typeface="Roboto"/>
                <a:sym typeface="Roboto"/>
              </a:rPr>
              <a:t>Análisis de Datos de Películas IMDb con PySpark</a:t>
            </a:r>
            <a:br>
              <a:rPr b="0" i="0" lang="en-US">
                <a:solidFill>
                  <a:srgbClr val="1F1F1F"/>
                </a:solidFill>
                <a:latin typeface="Roboto"/>
                <a:ea typeface="Roboto"/>
                <a:cs typeface="Roboto"/>
                <a:sym typeface="Roboto"/>
              </a:rPr>
            </a:b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Por: Armando Ita</a:t>
            </a:r>
            <a:endParaRPr/>
          </a:p>
        </p:txBody>
      </p:sp>
      <p:pic>
        <p:nvPicPr>
          <p:cNvPr id="86" name="Google Shape;86;p1"/>
          <p:cNvPicPr preferRelativeResize="0"/>
          <p:nvPr/>
        </p:nvPicPr>
        <p:blipFill>
          <a:blip r:embed="rId3">
            <a:alphaModFix/>
          </a:blip>
          <a:stretch>
            <a:fillRect/>
          </a:stretch>
        </p:blipFill>
        <p:spPr>
          <a:xfrm>
            <a:off x="7038101" y="4135500"/>
            <a:ext cx="3868424" cy="2059000"/>
          </a:xfrm>
          <a:prstGeom prst="rect">
            <a:avLst/>
          </a:prstGeom>
          <a:noFill/>
          <a:ln>
            <a:noFill/>
          </a:ln>
        </p:spPr>
      </p:pic>
      <p:pic>
        <p:nvPicPr>
          <p:cNvPr id="87" name="Google Shape;87;p1"/>
          <p:cNvPicPr preferRelativeResize="0"/>
          <p:nvPr/>
        </p:nvPicPr>
        <p:blipFill>
          <a:blip r:embed="rId4">
            <a:alphaModFix/>
          </a:blip>
          <a:stretch>
            <a:fillRect/>
          </a:stretch>
        </p:blipFill>
        <p:spPr>
          <a:xfrm>
            <a:off x="731650" y="4461325"/>
            <a:ext cx="1952676" cy="1866601"/>
          </a:xfrm>
          <a:prstGeom prst="rect">
            <a:avLst/>
          </a:prstGeom>
          <a:noFill/>
          <a:ln>
            <a:noFill/>
          </a:ln>
        </p:spPr>
      </p:pic>
      <p:pic>
        <p:nvPicPr>
          <p:cNvPr id="88" name="Google Shape;88;p1"/>
          <p:cNvPicPr preferRelativeResize="0"/>
          <p:nvPr/>
        </p:nvPicPr>
        <p:blipFill>
          <a:blip r:embed="rId5">
            <a:alphaModFix/>
          </a:blip>
          <a:stretch>
            <a:fillRect/>
          </a:stretch>
        </p:blipFill>
        <p:spPr>
          <a:xfrm>
            <a:off x="3777125" y="4776375"/>
            <a:ext cx="2246400" cy="141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392fd3e0a8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b="0" i="0" lang="en-US">
                <a:solidFill>
                  <a:srgbClr val="1F1F1F"/>
                </a:solidFill>
                <a:latin typeface="Roboto"/>
                <a:ea typeface="Roboto"/>
                <a:cs typeface="Roboto"/>
                <a:sym typeface="Roboto"/>
              </a:rPr>
              <a:t>3. Limpieza y Transformación de Datos</a:t>
            </a:r>
            <a:endParaRPr/>
          </a:p>
        </p:txBody>
      </p:sp>
      <p:sp>
        <p:nvSpPr>
          <p:cNvPr id="147" name="Google Shape;147;g3392fd3e0a8_0_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1F1F1F"/>
              </a:buClr>
              <a:buSzPts val="2800"/>
              <a:buNone/>
            </a:pPr>
            <a:r>
              <a:rPr b="0" i="0" lang="en-US">
                <a:solidFill>
                  <a:srgbClr val="1F1F1F"/>
                </a:solidFill>
                <a:latin typeface="Roboto"/>
                <a:ea typeface="Roboto"/>
                <a:cs typeface="Roboto"/>
                <a:sym typeface="Roboto"/>
              </a:rPr>
              <a:t>3.</a:t>
            </a:r>
            <a:r>
              <a:rPr lang="en-US">
                <a:solidFill>
                  <a:srgbClr val="1F1F1F"/>
                </a:solidFill>
                <a:latin typeface="Roboto"/>
                <a:ea typeface="Roboto"/>
                <a:cs typeface="Roboto"/>
                <a:sym typeface="Roboto"/>
              </a:rPr>
              <a:t>3</a:t>
            </a:r>
            <a:r>
              <a:rPr b="0" i="0" lang="en-US">
                <a:solidFill>
                  <a:srgbClr val="1F1F1F"/>
                </a:solidFill>
                <a:latin typeface="Roboto"/>
                <a:ea typeface="Roboto"/>
                <a:cs typeface="Roboto"/>
                <a:sym typeface="Roboto"/>
              </a:rPr>
              <a:t> </a:t>
            </a:r>
            <a:r>
              <a:rPr lang="en-US">
                <a:solidFill>
                  <a:srgbClr val="1F1F1F"/>
                </a:solidFill>
                <a:latin typeface="Roboto"/>
                <a:ea typeface="Roboto"/>
                <a:cs typeface="Roboto"/>
                <a:sym typeface="Roboto"/>
              </a:rPr>
              <a:t>Capa Final</a:t>
            </a:r>
            <a:endParaRPr>
              <a:solidFill>
                <a:srgbClr val="1F1F1F"/>
              </a:solidFill>
              <a:latin typeface="Roboto"/>
              <a:ea typeface="Roboto"/>
              <a:cs typeface="Roboto"/>
              <a:sym typeface="Roboto"/>
            </a:endParaRPr>
          </a:p>
          <a:p>
            <a:pPr indent="0" lvl="0" marL="0" rtl="0" algn="l">
              <a:lnSpc>
                <a:spcPct val="115000"/>
              </a:lnSpc>
              <a:spcBef>
                <a:spcPts val="600"/>
              </a:spcBef>
              <a:spcAft>
                <a:spcPts val="0"/>
              </a:spcAft>
              <a:buNone/>
            </a:pPr>
            <a:r>
              <a:t/>
            </a:r>
            <a:endParaRPr sz="2665">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rPr b="1" lang="en-US" sz="2665">
                <a:solidFill>
                  <a:srgbClr val="1F1F1F"/>
                </a:solidFill>
                <a:highlight>
                  <a:srgbClr val="FFFFFF"/>
                </a:highlight>
                <a:latin typeface="Roboto"/>
                <a:ea typeface="Roboto"/>
                <a:cs typeface="Roboto"/>
                <a:sym typeface="Roboto"/>
              </a:rPr>
              <a:t>3.3.2 Almacenamiento:</a:t>
            </a:r>
            <a:endParaRPr sz="2665">
              <a:solidFill>
                <a:srgbClr val="1F1F1F"/>
              </a:solidFill>
              <a:highlight>
                <a:srgbClr val="FFFFFF"/>
              </a:highlight>
              <a:latin typeface="Roboto"/>
              <a:ea typeface="Roboto"/>
              <a:cs typeface="Roboto"/>
              <a:sym typeface="Roboto"/>
            </a:endParaRPr>
          </a:p>
          <a:p>
            <a:pPr indent="-190500" lvl="0" marL="228600" rtl="0" algn="l">
              <a:lnSpc>
                <a:spcPct val="115000"/>
              </a:lnSpc>
              <a:spcBef>
                <a:spcPts val="600"/>
              </a:spcBef>
              <a:spcAft>
                <a:spcPts val="0"/>
              </a:spcAft>
              <a:buClr>
                <a:srgbClr val="1F1F1F"/>
              </a:buClr>
              <a:buSzPts val="1200"/>
              <a:buFont typeface="Roboto"/>
              <a:buChar char="•"/>
            </a:pPr>
            <a:r>
              <a:rPr b="1" lang="en-US" sz="1816">
                <a:solidFill>
                  <a:srgbClr val="1F1F1F"/>
                </a:solidFill>
                <a:highlight>
                  <a:srgbClr val="FFFFFF"/>
                </a:highlight>
                <a:latin typeface="Roboto"/>
                <a:ea typeface="Roboto"/>
                <a:cs typeface="Roboto"/>
                <a:sym typeface="Roboto"/>
              </a:rPr>
              <a:t>DataFrame de Finanzas Agrupado:</a:t>
            </a:r>
            <a:r>
              <a:rPr lang="en-US" sz="1816">
                <a:solidFill>
                  <a:srgbClr val="1F1F1F"/>
                </a:solidFill>
                <a:highlight>
                  <a:srgbClr val="FFFFFF"/>
                </a:highlight>
                <a:latin typeface="Roboto"/>
                <a:ea typeface="Roboto"/>
                <a:cs typeface="Roboto"/>
                <a:sym typeface="Roboto"/>
              </a:rPr>
              <a:t> Los datos agregados se almacenan en formato Parquet en </a:t>
            </a:r>
            <a:r>
              <a:rPr lang="en-US" sz="1716" u="sng">
                <a:solidFill>
                  <a:schemeClr val="hlink"/>
                </a:solidFill>
                <a:highlight>
                  <a:srgbClr val="FFFFFF"/>
                </a:highlight>
                <a:latin typeface="Roboto Mono"/>
                <a:ea typeface="Roboto Mono"/>
                <a:cs typeface="Roboto Mono"/>
                <a:sym typeface="Roboto Mono"/>
                <a:hlinkClick r:id="rId3"/>
              </a:rPr>
              <a:t>/content/03_capa_final/finanzas_grouped.parquet</a:t>
            </a:r>
            <a:r>
              <a:rPr lang="en-US" sz="1816">
                <a:solidFill>
                  <a:srgbClr val="1F1F1F"/>
                </a:solidFill>
                <a:highlight>
                  <a:srgbClr val="FFFFFF"/>
                </a:highlight>
                <a:latin typeface="Roboto"/>
                <a:ea typeface="Roboto"/>
                <a:cs typeface="Roboto"/>
                <a:sym typeface="Roboto"/>
              </a:rPr>
              <a:t>.</a:t>
            </a:r>
            <a:endParaRPr sz="1816">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t/>
            </a:r>
            <a:endParaRPr sz="1816">
              <a:solidFill>
                <a:srgbClr val="1F1F1F"/>
              </a:solidFill>
              <a:highlight>
                <a:srgbClr val="FFFFFF"/>
              </a:highlight>
              <a:latin typeface="Roboto"/>
              <a:ea typeface="Roboto"/>
              <a:cs typeface="Roboto"/>
              <a:sym typeface="Roboto"/>
            </a:endParaRPr>
          </a:p>
          <a:p>
            <a:pPr indent="-190500" lvl="0" marL="228600" rtl="0" algn="l">
              <a:lnSpc>
                <a:spcPct val="115000"/>
              </a:lnSpc>
              <a:spcBef>
                <a:spcPts val="600"/>
              </a:spcBef>
              <a:spcAft>
                <a:spcPts val="0"/>
              </a:spcAft>
              <a:buClr>
                <a:srgbClr val="1F1F1F"/>
              </a:buClr>
              <a:buSzPts val="1200"/>
              <a:buFont typeface="Roboto"/>
              <a:buChar char="•"/>
            </a:pPr>
            <a:r>
              <a:rPr b="1" lang="en-US" sz="1816">
                <a:solidFill>
                  <a:srgbClr val="1F1F1F"/>
                </a:solidFill>
                <a:highlight>
                  <a:srgbClr val="FFFFFF"/>
                </a:highlight>
                <a:latin typeface="Roboto"/>
                <a:ea typeface="Roboto"/>
                <a:cs typeface="Roboto"/>
                <a:sym typeface="Roboto"/>
              </a:rPr>
              <a:t>DataFrame de Calificaciones Agrupado:</a:t>
            </a:r>
            <a:r>
              <a:rPr lang="en-US" sz="1816">
                <a:solidFill>
                  <a:srgbClr val="1F1F1F"/>
                </a:solidFill>
                <a:highlight>
                  <a:srgbClr val="FFFFFF"/>
                </a:highlight>
                <a:latin typeface="Roboto"/>
                <a:ea typeface="Roboto"/>
                <a:cs typeface="Roboto"/>
                <a:sym typeface="Roboto"/>
              </a:rPr>
              <a:t> Los datos agregados se almacenan en formato Parquet en </a:t>
            </a:r>
            <a:r>
              <a:rPr lang="en-US" sz="1716" u="sng">
                <a:solidFill>
                  <a:schemeClr val="hlink"/>
                </a:solidFill>
                <a:highlight>
                  <a:srgbClr val="FFFFFF"/>
                </a:highlight>
                <a:latin typeface="Roboto Mono"/>
                <a:ea typeface="Roboto Mono"/>
                <a:cs typeface="Roboto Mono"/>
                <a:sym typeface="Roboto Mono"/>
                <a:hlinkClick r:id="rId4"/>
              </a:rPr>
              <a:t>/content/03_capa_final/calificaciones_grouped.parquet</a:t>
            </a:r>
            <a:r>
              <a:rPr lang="en-US" sz="1816">
                <a:solidFill>
                  <a:srgbClr val="1F1F1F"/>
                </a:solidFill>
                <a:highlight>
                  <a:srgbClr val="FFFFFF"/>
                </a:highlight>
                <a:latin typeface="Roboto"/>
                <a:ea typeface="Roboto"/>
                <a:cs typeface="Roboto"/>
                <a:sym typeface="Roboto"/>
              </a:rPr>
              <a:t>.</a:t>
            </a:r>
            <a:endParaRPr sz="3281">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t/>
            </a:r>
            <a:endParaRPr b="1" sz="1800">
              <a:solidFill>
                <a:srgbClr val="1F1F1F"/>
              </a:solidFill>
              <a:highlight>
                <a:srgbClr val="FFFFFF"/>
              </a:highlight>
              <a:latin typeface="Roboto"/>
              <a:ea typeface="Roboto"/>
              <a:cs typeface="Roboto"/>
              <a:sym typeface="Roboto"/>
            </a:endParaRPr>
          </a:p>
          <a:p>
            <a:pPr indent="0" lvl="1" marL="457200" rtl="0" algn="l">
              <a:lnSpc>
                <a:spcPct val="90000"/>
              </a:lnSpc>
              <a:spcBef>
                <a:spcPts val="600"/>
              </a:spcBef>
              <a:spcAft>
                <a:spcPts val="0"/>
              </a:spcAft>
              <a:buClr>
                <a:schemeClr val="dk1"/>
              </a:buClr>
              <a:buSzPts val="2400"/>
              <a:buNone/>
            </a:pPr>
            <a:r>
              <a:t/>
            </a:r>
            <a:endParaRPr b="0" i="0">
              <a:solidFill>
                <a:srgbClr val="1F1F1F"/>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b="0" i="0" lang="en-US">
                <a:solidFill>
                  <a:srgbClr val="1F1F1F"/>
                </a:solidFill>
                <a:latin typeface="Roboto"/>
                <a:ea typeface="Roboto"/>
                <a:cs typeface="Roboto"/>
                <a:sym typeface="Roboto"/>
              </a:rPr>
              <a:t>4. Análisis Exploratorio de Datos (EDA)</a:t>
            </a:r>
            <a:endParaRPr/>
          </a:p>
        </p:txBody>
      </p:sp>
      <p:sp>
        <p:nvSpPr>
          <p:cNvPr id="153" name="Google Shape;153;p6"/>
          <p:cNvSpPr txBox="1"/>
          <p:nvPr>
            <p:ph idx="1" type="body"/>
          </p:nvPr>
        </p:nvSpPr>
        <p:spPr>
          <a:xfrm>
            <a:off x="838200" y="1825625"/>
            <a:ext cx="10515600" cy="4818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2800"/>
              <a:buFont typeface="Arial"/>
              <a:buChar char="•"/>
            </a:pPr>
            <a:r>
              <a:rPr b="0" i="0" lang="en-US">
                <a:solidFill>
                  <a:srgbClr val="1F1F1F"/>
                </a:solidFill>
                <a:latin typeface="Roboto"/>
                <a:ea typeface="Roboto"/>
                <a:cs typeface="Roboto"/>
                <a:sym typeface="Roboto"/>
              </a:rPr>
              <a:t>Implementación de una función de análisis EDA que calcula:</a:t>
            </a:r>
            <a:endParaRPr/>
          </a:p>
          <a:p>
            <a:pPr indent="-285750" lvl="1" marL="742950" rtl="0" algn="l">
              <a:lnSpc>
                <a:spcPct val="90000"/>
              </a:lnSpc>
              <a:spcBef>
                <a:spcPts val="500"/>
              </a:spcBef>
              <a:spcAft>
                <a:spcPts val="0"/>
              </a:spcAft>
              <a:buClr>
                <a:srgbClr val="1F1F1F"/>
              </a:buClr>
              <a:buSzPts val="2400"/>
              <a:buFont typeface="Arial"/>
              <a:buChar char="•"/>
            </a:pPr>
            <a:r>
              <a:rPr b="0" i="0" lang="en-US">
                <a:solidFill>
                  <a:srgbClr val="1F1F1F"/>
                </a:solidFill>
                <a:latin typeface="Roboto"/>
                <a:ea typeface="Roboto"/>
                <a:cs typeface="Roboto"/>
                <a:sym typeface="Roboto"/>
              </a:rPr>
              <a:t>Estadísticas descriptivas</a:t>
            </a:r>
            <a:endParaRPr b="0" i="0">
              <a:solidFill>
                <a:srgbClr val="1F1F1F"/>
              </a:solidFill>
              <a:latin typeface="Roboto"/>
              <a:ea typeface="Roboto"/>
              <a:cs typeface="Roboto"/>
              <a:sym typeface="Roboto"/>
            </a:endParaRPr>
          </a:p>
          <a:p>
            <a:pPr indent="-285750" lvl="1" marL="742950" rtl="0" algn="l">
              <a:lnSpc>
                <a:spcPct val="90000"/>
              </a:lnSpc>
              <a:spcBef>
                <a:spcPts val="500"/>
              </a:spcBef>
              <a:spcAft>
                <a:spcPts val="0"/>
              </a:spcAft>
              <a:buClr>
                <a:srgbClr val="1F1F1F"/>
              </a:buClr>
              <a:buSzPts val="2400"/>
              <a:buFont typeface="Arial"/>
              <a:buChar char="•"/>
            </a:pPr>
            <a:r>
              <a:rPr b="0" i="0" lang="en-US">
                <a:solidFill>
                  <a:srgbClr val="1F1F1F"/>
                </a:solidFill>
                <a:latin typeface="Roboto"/>
                <a:ea typeface="Roboto"/>
                <a:cs typeface="Roboto"/>
                <a:sym typeface="Roboto"/>
              </a:rPr>
              <a:t>Valores faltantes</a:t>
            </a:r>
            <a:endParaRPr b="0" i="0">
              <a:solidFill>
                <a:srgbClr val="1F1F1F"/>
              </a:solidFill>
              <a:latin typeface="Roboto"/>
              <a:ea typeface="Roboto"/>
              <a:cs typeface="Roboto"/>
              <a:sym typeface="Roboto"/>
            </a:endParaRPr>
          </a:p>
          <a:p>
            <a:pPr indent="-285750" lvl="1" marL="742950" rtl="0" algn="l">
              <a:lnSpc>
                <a:spcPct val="90000"/>
              </a:lnSpc>
              <a:spcBef>
                <a:spcPts val="500"/>
              </a:spcBef>
              <a:spcAft>
                <a:spcPts val="0"/>
              </a:spcAft>
              <a:buClr>
                <a:srgbClr val="1F1F1F"/>
              </a:buClr>
              <a:buSzPts val="2400"/>
              <a:buFont typeface="Arial"/>
              <a:buChar char="•"/>
            </a:pPr>
            <a:r>
              <a:rPr b="0" i="0" lang="en-US">
                <a:solidFill>
                  <a:srgbClr val="1F1F1F"/>
                </a:solidFill>
                <a:latin typeface="Roboto"/>
                <a:ea typeface="Roboto"/>
                <a:cs typeface="Roboto"/>
                <a:sym typeface="Roboto"/>
              </a:rPr>
              <a:t>Conteos de valores únicos</a:t>
            </a:r>
            <a:endParaRPr b="0" i="0">
              <a:solidFill>
                <a:srgbClr val="1F1F1F"/>
              </a:solidFill>
              <a:latin typeface="Roboto"/>
              <a:ea typeface="Roboto"/>
              <a:cs typeface="Roboto"/>
              <a:sym typeface="Roboto"/>
            </a:endParaRPr>
          </a:p>
          <a:p>
            <a:pPr indent="-285750" lvl="1" marL="742950" rtl="0" algn="l">
              <a:lnSpc>
                <a:spcPct val="90000"/>
              </a:lnSpc>
              <a:spcBef>
                <a:spcPts val="500"/>
              </a:spcBef>
              <a:spcAft>
                <a:spcPts val="0"/>
              </a:spcAft>
              <a:buClr>
                <a:srgbClr val="1F1F1F"/>
              </a:buClr>
              <a:buSzPts val="2400"/>
              <a:buFont typeface="Arial"/>
              <a:buChar char="•"/>
            </a:pPr>
            <a:r>
              <a:rPr b="0" i="0" lang="en-US">
                <a:solidFill>
                  <a:srgbClr val="1F1F1F"/>
                </a:solidFill>
                <a:latin typeface="Roboto"/>
                <a:ea typeface="Roboto"/>
                <a:cs typeface="Roboto"/>
                <a:sym typeface="Roboto"/>
              </a:rPr>
              <a:t>Visualizaciones mediante histogramas</a:t>
            </a:r>
            <a:endParaRPr b="0" i="0">
              <a:solidFill>
                <a:srgbClr val="1F1F1F"/>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2800"/>
              <a:buNone/>
            </a:pPr>
            <a:r>
              <a:t/>
            </a:r>
            <a:endParaRPr/>
          </a:p>
        </p:txBody>
      </p:sp>
      <p:pic>
        <p:nvPicPr>
          <p:cNvPr id="154" name="Google Shape;154;p6"/>
          <p:cNvPicPr preferRelativeResize="0"/>
          <p:nvPr/>
        </p:nvPicPr>
        <p:blipFill>
          <a:blip r:embed="rId3">
            <a:alphaModFix/>
          </a:blip>
          <a:stretch>
            <a:fillRect/>
          </a:stretch>
        </p:blipFill>
        <p:spPr>
          <a:xfrm>
            <a:off x="1379075" y="4053250"/>
            <a:ext cx="6159150" cy="2448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lang="en-US">
                <a:solidFill>
                  <a:srgbClr val="1F1F1F"/>
                </a:solidFill>
                <a:latin typeface="Roboto"/>
                <a:ea typeface="Roboto"/>
                <a:cs typeface="Roboto"/>
                <a:sym typeface="Roboto"/>
              </a:rPr>
              <a:t>5</a:t>
            </a:r>
            <a:r>
              <a:rPr b="0" i="0" lang="en-US">
                <a:solidFill>
                  <a:srgbClr val="1F1F1F"/>
                </a:solidFill>
                <a:latin typeface="Roboto"/>
                <a:ea typeface="Roboto"/>
                <a:cs typeface="Roboto"/>
                <a:sym typeface="Roboto"/>
              </a:rPr>
              <a:t>. Finalización</a:t>
            </a:r>
            <a:endParaRPr/>
          </a:p>
        </p:txBody>
      </p:sp>
      <p:sp>
        <p:nvSpPr>
          <p:cNvPr id="160" name="Google Shape;16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2800"/>
              <a:buChar char="•"/>
            </a:pPr>
            <a:r>
              <a:rPr b="0" i="0" lang="en-US">
                <a:solidFill>
                  <a:srgbClr val="1F1F1F"/>
                </a:solidFill>
                <a:latin typeface="Roboto"/>
                <a:ea typeface="Roboto"/>
                <a:cs typeface="Roboto"/>
                <a:sym typeface="Roboto"/>
              </a:rPr>
              <a:t>Cierre de la sesión Spark al finalizar el análisis:</a:t>
            </a:r>
            <a:endParaRPr/>
          </a:p>
          <a:p>
            <a:pPr indent="0" lvl="0" marL="0" rtl="0" algn="l">
              <a:lnSpc>
                <a:spcPct val="90000"/>
              </a:lnSpc>
              <a:spcBef>
                <a:spcPts val="1000"/>
              </a:spcBef>
              <a:spcAft>
                <a:spcPts val="0"/>
              </a:spcAft>
              <a:buClr>
                <a:schemeClr val="dk1"/>
              </a:buClr>
              <a:buSzPts val="2800"/>
              <a:buNone/>
            </a:pPr>
            <a:r>
              <a:t/>
            </a:r>
            <a:endParaRPr b="0" i="0">
              <a:solidFill>
                <a:srgbClr val="1F1F1F"/>
              </a:solidFill>
              <a:latin typeface="Roboto"/>
              <a:ea typeface="Roboto"/>
              <a:cs typeface="Roboto"/>
              <a:sym typeface="Roboto"/>
            </a:endParaRPr>
          </a:p>
        </p:txBody>
      </p:sp>
      <p:pic>
        <p:nvPicPr>
          <p:cNvPr id="161" name="Google Shape;161;p8"/>
          <p:cNvPicPr preferRelativeResize="0"/>
          <p:nvPr/>
        </p:nvPicPr>
        <p:blipFill>
          <a:blip r:embed="rId3">
            <a:alphaModFix/>
          </a:blip>
          <a:stretch>
            <a:fillRect/>
          </a:stretch>
        </p:blipFill>
        <p:spPr>
          <a:xfrm>
            <a:off x="969075" y="2580875"/>
            <a:ext cx="8457999" cy="69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713725" y="3424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lang="en-US">
                <a:solidFill>
                  <a:srgbClr val="1F1F1F"/>
                </a:solidFill>
                <a:latin typeface="Roboto"/>
                <a:ea typeface="Roboto"/>
                <a:cs typeface="Roboto"/>
                <a:sym typeface="Roboto"/>
              </a:rPr>
              <a:t>6</a:t>
            </a:r>
            <a:r>
              <a:rPr b="0" i="0" lang="en-US">
                <a:solidFill>
                  <a:srgbClr val="1F1F1F"/>
                </a:solidFill>
                <a:latin typeface="Roboto"/>
                <a:ea typeface="Roboto"/>
                <a:cs typeface="Roboto"/>
                <a:sym typeface="Roboto"/>
              </a:rPr>
              <a:t>. Conclusiones</a:t>
            </a:r>
            <a:endParaRPr/>
          </a:p>
        </p:txBody>
      </p:sp>
      <p:sp>
        <p:nvSpPr>
          <p:cNvPr id="167" name="Google Shape;16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2800"/>
              <a:buChar char="•"/>
            </a:pPr>
            <a:r>
              <a:rPr b="0" i="0" lang="en-US">
                <a:solidFill>
                  <a:srgbClr val="1F1F1F"/>
                </a:solidFill>
                <a:latin typeface="Roboto"/>
                <a:ea typeface="Roboto"/>
                <a:cs typeface="Roboto"/>
                <a:sym typeface="Roboto"/>
              </a:rPr>
              <a:t>Este análisis proporciona una visión completa de los datos de películas provenientes de IMD</a:t>
            </a:r>
            <a:r>
              <a:rPr lang="en-US">
                <a:solidFill>
                  <a:srgbClr val="1F1F1F"/>
                </a:solidFill>
                <a:latin typeface="Roboto"/>
                <a:ea typeface="Roboto"/>
                <a:cs typeface="Roboto"/>
                <a:sym typeface="Roboto"/>
              </a:rPr>
              <a:t>b</a:t>
            </a:r>
            <a:r>
              <a:rPr b="0" i="0" lang="en-US">
                <a:solidFill>
                  <a:srgbClr val="1F1F1F"/>
                </a:solidFill>
                <a:latin typeface="Roboto"/>
                <a:ea typeface="Roboto"/>
                <a:cs typeface="Roboto"/>
                <a:sym typeface="Roboto"/>
              </a:rPr>
              <a:t>, incluyendo aspectos financieros y calificaciones, con datos limpios y estructurados listos para análisis posteriores.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b="0" i="0" lang="en-US">
                <a:solidFill>
                  <a:srgbClr val="1F1F1F"/>
                </a:solidFill>
                <a:latin typeface="Roboto"/>
                <a:ea typeface="Roboto"/>
                <a:cs typeface="Roboto"/>
                <a:sym typeface="Roboto"/>
              </a:rPr>
              <a:t>1. Configuración Inicial</a:t>
            </a:r>
            <a:endParaRPr/>
          </a:p>
        </p:txBody>
      </p:sp>
      <p:sp>
        <p:nvSpPr>
          <p:cNvPr id="94" name="Google Shape;9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2800"/>
              <a:buFont typeface="Arial"/>
              <a:buChar char="•"/>
            </a:pPr>
            <a:r>
              <a:rPr b="0" i="0" lang="en-US">
                <a:solidFill>
                  <a:srgbClr val="1F1F1F"/>
                </a:solidFill>
                <a:latin typeface="Roboto"/>
                <a:ea typeface="Roboto"/>
                <a:cs typeface="Roboto"/>
                <a:sym typeface="Roboto"/>
              </a:rPr>
              <a:t>Importación de las bibliotecas necesarias incluyendo PySpark, funciones de manipulación de datos y matplotlib.</a:t>
            </a:r>
            <a:endParaRPr/>
          </a:p>
          <a:p>
            <a:pPr indent="-228600" lvl="0" marL="228600" rtl="0" algn="l">
              <a:lnSpc>
                <a:spcPct val="90000"/>
              </a:lnSpc>
              <a:spcBef>
                <a:spcPts val="1000"/>
              </a:spcBef>
              <a:spcAft>
                <a:spcPts val="0"/>
              </a:spcAft>
              <a:buClr>
                <a:srgbClr val="1F1F1F"/>
              </a:buClr>
              <a:buSzPts val="2800"/>
              <a:buFont typeface="Arial"/>
              <a:buChar char="•"/>
            </a:pPr>
            <a:r>
              <a:rPr b="0" i="0" lang="en-US">
                <a:solidFill>
                  <a:srgbClr val="1F1F1F"/>
                </a:solidFill>
                <a:latin typeface="Roboto"/>
                <a:ea typeface="Roboto"/>
                <a:cs typeface="Roboto"/>
                <a:sym typeface="Roboto"/>
              </a:rPr>
              <a:t>Inicialización de una sesión Spark.</a:t>
            </a:r>
            <a:endParaRPr/>
          </a:p>
          <a:p>
            <a:pPr indent="-50800" lvl="0" marL="228600" rtl="0" algn="l">
              <a:lnSpc>
                <a:spcPct val="90000"/>
              </a:lnSpc>
              <a:spcBef>
                <a:spcPts val="1000"/>
              </a:spcBef>
              <a:spcAft>
                <a:spcPts val="0"/>
              </a:spcAft>
              <a:buClr>
                <a:schemeClr val="dk1"/>
              </a:buClr>
              <a:buSzPts val="2800"/>
              <a:buFont typeface="Arial"/>
              <a:buNone/>
            </a:pPr>
            <a:r>
              <a:t/>
            </a:r>
            <a:endParaRPr b="0" i="0">
              <a:solidFill>
                <a:srgbClr val="1F1F1F"/>
              </a:solidFill>
              <a:latin typeface="Roboto"/>
              <a:ea typeface="Roboto"/>
              <a:cs typeface="Roboto"/>
              <a:sym typeface="Roboto"/>
            </a:endParaRPr>
          </a:p>
        </p:txBody>
      </p:sp>
      <p:pic>
        <p:nvPicPr>
          <p:cNvPr id="95" name="Google Shape;95;p2"/>
          <p:cNvPicPr preferRelativeResize="0"/>
          <p:nvPr/>
        </p:nvPicPr>
        <p:blipFill>
          <a:blip r:embed="rId3">
            <a:alphaModFix/>
          </a:blip>
          <a:stretch>
            <a:fillRect/>
          </a:stretch>
        </p:blipFill>
        <p:spPr>
          <a:xfrm>
            <a:off x="1043625" y="3393750"/>
            <a:ext cx="7221375" cy="836475"/>
          </a:xfrm>
          <a:prstGeom prst="rect">
            <a:avLst/>
          </a:prstGeom>
          <a:noFill/>
          <a:ln>
            <a:noFill/>
          </a:ln>
        </p:spPr>
      </p:pic>
      <p:pic>
        <p:nvPicPr>
          <p:cNvPr id="96" name="Google Shape;96;p2"/>
          <p:cNvPicPr preferRelativeResize="0"/>
          <p:nvPr/>
        </p:nvPicPr>
        <p:blipFill>
          <a:blip r:embed="rId4">
            <a:alphaModFix/>
          </a:blip>
          <a:stretch>
            <a:fillRect/>
          </a:stretch>
        </p:blipFill>
        <p:spPr>
          <a:xfrm>
            <a:off x="1043625" y="4360800"/>
            <a:ext cx="7221376" cy="212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lang="en-US">
                <a:solidFill>
                  <a:srgbClr val="1F1F1F"/>
                </a:solidFill>
                <a:latin typeface="Roboto"/>
                <a:ea typeface="Roboto"/>
                <a:cs typeface="Roboto"/>
                <a:sym typeface="Roboto"/>
              </a:rPr>
              <a:t>2</a:t>
            </a:r>
            <a:r>
              <a:rPr b="0" i="0" lang="en-US">
                <a:solidFill>
                  <a:srgbClr val="1F1F1F"/>
                </a:solidFill>
                <a:latin typeface="Roboto"/>
                <a:ea typeface="Roboto"/>
                <a:cs typeface="Roboto"/>
                <a:sym typeface="Roboto"/>
              </a:rPr>
              <a:t>. Carga y Definición del Esquema: Arqu</a:t>
            </a:r>
            <a:r>
              <a:rPr lang="en-US">
                <a:solidFill>
                  <a:srgbClr val="1F1F1F"/>
                </a:solidFill>
                <a:latin typeface="Roboto"/>
                <a:ea typeface="Roboto"/>
                <a:cs typeface="Roboto"/>
                <a:sym typeface="Roboto"/>
              </a:rPr>
              <a:t>itectura</a:t>
            </a:r>
            <a:endParaRPr/>
          </a:p>
        </p:txBody>
      </p:sp>
      <p:sp>
        <p:nvSpPr>
          <p:cNvPr id="102" name="Google Shape;10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Font typeface="Arial"/>
              <a:buNone/>
            </a:pPr>
            <a:r>
              <a:t/>
            </a:r>
            <a:endParaRPr b="0" i="0">
              <a:solidFill>
                <a:srgbClr val="1F1F1F"/>
              </a:solidFill>
              <a:latin typeface="Roboto"/>
              <a:ea typeface="Roboto"/>
              <a:cs typeface="Roboto"/>
              <a:sym typeface="Roboto"/>
            </a:endParaRPr>
          </a:p>
        </p:txBody>
      </p:sp>
      <p:pic>
        <p:nvPicPr>
          <p:cNvPr id="103" name="Google Shape;103;p3"/>
          <p:cNvPicPr preferRelativeResize="0"/>
          <p:nvPr/>
        </p:nvPicPr>
        <p:blipFill>
          <a:blip r:embed="rId3">
            <a:alphaModFix/>
          </a:blip>
          <a:stretch>
            <a:fillRect/>
          </a:stretch>
        </p:blipFill>
        <p:spPr>
          <a:xfrm>
            <a:off x="781050" y="2143925"/>
            <a:ext cx="10629900" cy="371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392fd3e0a8_0_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lang="en-US">
                <a:solidFill>
                  <a:srgbClr val="1F1F1F"/>
                </a:solidFill>
                <a:latin typeface="Roboto"/>
                <a:ea typeface="Roboto"/>
                <a:cs typeface="Roboto"/>
                <a:sym typeface="Roboto"/>
              </a:rPr>
              <a:t>2</a:t>
            </a:r>
            <a:r>
              <a:rPr b="0" i="0" lang="en-US">
                <a:solidFill>
                  <a:srgbClr val="1F1F1F"/>
                </a:solidFill>
                <a:latin typeface="Roboto"/>
                <a:ea typeface="Roboto"/>
                <a:cs typeface="Roboto"/>
                <a:sym typeface="Roboto"/>
              </a:rPr>
              <a:t>. Carga y Definición del Esquema: Arqu</a:t>
            </a:r>
            <a:r>
              <a:rPr lang="en-US">
                <a:solidFill>
                  <a:srgbClr val="1F1F1F"/>
                </a:solidFill>
                <a:latin typeface="Roboto"/>
                <a:ea typeface="Roboto"/>
                <a:cs typeface="Roboto"/>
                <a:sym typeface="Roboto"/>
              </a:rPr>
              <a:t>itectura</a:t>
            </a:r>
            <a:endParaRPr/>
          </a:p>
        </p:txBody>
      </p:sp>
      <p:sp>
        <p:nvSpPr>
          <p:cNvPr id="109" name="Google Shape;109;g3392fd3e0a8_0_3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Font typeface="Arial"/>
              <a:buNone/>
            </a:pPr>
            <a:r>
              <a:t/>
            </a:r>
            <a:endParaRPr b="0" i="0">
              <a:solidFill>
                <a:srgbClr val="1F1F1F"/>
              </a:solidFill>
              <a:latin typeface="Roboto"/>
              <a:ea typeface="Roboto"/>
              <a:cs typeface="Roboto"/>
              <a:sym typeface="Roboto"/>
            </a:endParaRPr>
          </a:p>
        </p:txBody>
      </p:sp>
      <p:pic>
        <p:nvPicPr>
          <p:cNvPr id="110" name="Google Shape;110;g3392fd3e0a8_0_38"/>
          <p:cNvPicPr preferRelativeResize="0"/>
          <p:nvPr/>
        </p:nvPicPr>
        <p:blipFill>
          <a:blip r:embed="rId3">
            <a:alphaModFix/>
          </a:blip>
          <a:stretch>
            <a:fillRect/>
          </a:stretch>
        </p:blipFill>
        <p:spPr>
          <a:xfrm>
            <a:off x="1148175" y="1690825"/>
            <a:ext cx="5784375" cy="4811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392fd3e0a8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b="0" i="0" lang="en-US">
                <a:solidFill>
                  <a:srgbClr val="1F1F1F"/>
                </a:solidFill>
                <a:latin typeface="Roboto"/>
                <a:ea typeface="Roboto"/>
                <a:cs typeface="Roboto"/>
                <a:sym typeface="Roboto"/>
              </a:rPr>
              <a:t>2. Carga y Definición del Esquema</a:t>
            </a:r>
            <a:endParaRPr/>
          </a:p>
        </p:txBody>
      </p:sp>
      <p:sp>
        <p:nvSpPr>
          <p:cNvPr id="116" name="Google Shape;116;g3392fd3e0a8_0_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2800"/>
              <a:buFont typeface="Arial"/>
              <a:buChar char="•"/>
            </a:pPr>
            <a:r>
              <a:rPr b="0" i="0" lang="en-US">
                <a:solidFill>
                  <a:srgbClr val="1F1F1F"/>
                </a:solidFill>
                <a:latin typeface="Roboto"/>
                <a:ea typeface="Roboto"/>
                <a:cs typeface="Roboto"/>
                <a:sym typeface="Roboto"/>
              </a:rPr>
              <a:t>Definición del esquema para los datos de películas usando StructType.</a:t>
            </a:r>
            <a:endParaRPr/>
          </a:p>
          <a:p>
            <a:pPr indent="-228600" lvl="0" marL="228600" rtl="0" algn="l">
              <a:lnSpc>
                <a:spcPct val="90000"/>
              </a:lnSpc>
              <a:spcBef>
                <a:spcPts val="1000"/>
              </a:spcBef>
              <a:spcAft>
                <a:spcPts val="0"/>
              </a:spcAft>
              <a:buClr>
                <a:srgbClr val="1F1F1F"/>
              </a:buClr>
              <a:buSzPts val="2800"/>
              <a:buFont typeface="Arial"/>
              <a:buChar char="•"/>
            </a:pPr>
            <a:r>
              <a:rPr b="0" i="0" lang="en-US">
                <a:solidFill>
                  <a:srgbClr val="1F1F1F"/>
                </a:solidFill>
                <a:latin typeface="Roboto"/>
                <a:ea typeface="Roboto"/>
                <a:cs typeface="Roboto"/>
                <a:sym typeface="Roboto"/>
              </a:rPr>
              <a:t>Carga del archivo CSV utilizando el esquema definido.</a:t>
            </a:r>
            <a:endParaRPr/>
          </a:p>
          <a:p>
            <a:pPr indent="-50800" lvl="0" marL="228600" rtl="0" algn="l">
              <a:lnSpc>
                <a:spcPct val="90000"/>
              </a:lnSpc>
              <a:spcBef>
                <a:spcPts val="1000"/>
              </a:spcBef>
              <a:spcAft>
                <a:spcPts val="0"/>
              </a:spcAft>
              <a:buClr>
                <a:schemeClr val="dk1"/>
              </a:buClr>
              <a:buSzPts val="2800"/>
              <a:buFont typeface="Arial"/>
              <a:buNone/>
            </a:pPr>
            <a:r>
              <a:t/>
            </a:r>
            <a:endParaRPr b="0" i="0">
              <a:solidFill>
                <a:srgbClr val="1F1F1F"/>
              </a:solidFill>
              <a:latin typeface="Roboto"/>
              <a:ea typeface="Roboto"/>
              <a:cs typeface="Roboto"/>
              <a:sym typeface="Roboto"/>
            </a:endParaRPr>
          </a:p>
        </p:txBody>
      </p:sp>
      <p:pic>
        <p:nvPicPr>
          <p:cNvPr id="117" name="Google Shape;117;g3392fd3e0a8_0_28"/>
          <p:cNvPicPr preferRelativeResize="0"/>
          <p:nvPr/>
        </p:nvPicPr>
        <p:blipFill>
          <a:blip r:embed="rId3">
            <a:alphaModFix/>
          </a:blip>
          <a:stretch>
            <a:fillRect/>
          </a:stretch>
        </p:blipFill>
        <p:spPr>
          <a:xfrm>
            <a:off x="1151350" y="3261300"/>
            <a:ext cx="7527775" cy="3380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b="0" i="0" lang="en-US">
                <a:solidFill>
                  <a:srgbClr val="1F1F1F"/>
                </a:solidFill>
                <a:latin typeface="Roboto"/>
                <a:ea typeface="Roboto"/>
                <a:cs typeface="Roboto"/>
                <a:sym typeface="Roboto"/>
              </a:rPr>
              <a:t>3. Limpieza y Transformación de Datos</a:t>
            </a:r>
            <a:endParaRPr/>
          </a:p>
        </p:txBody>
      </p:sp>
      <p:sp>
        <p:nvSpPr>
          <p:cNvPr id="123" name="Google Shape;1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rgbClr val="1F1F1F"/>
              </a:buClr>
              <a:buSzPts val="2800"/>
              <a:buNone/>
            </a:pPr>
            <a:r>
              <a:rPr b="0" i="0" lang="en-US">
                <a:solidFill>
                  <a:srgbClr val="1F1F1F"/>
                </a:solidFill>
                <a:latin typeface="Roboto"/>
                <a:ea typeface="Roboto"/>
                <a:cs typeface="Roboto"/>
                <a:sym typeface="Roboto"/>
              </a:rPr>
              <a:t>3.1 </a:t>
            </a:r>
            <a:r>
              <a:rPr lang="en-US">
                <a:solidFill>
                  <a:srgbClr val="1F1F1F"/>
                </a:solidFill>
                <a:latin typeface="Roboto"/>
                <a:ea typeface="Roboto"/>
                <a:cs typeface="Roboto"/>
                <a:sym typeface="Roboto"/>
              </a:rPr>
              <a:t>Capa Inicial</a:t>
            </a:r>
            <a:endParaRPr b="0" i="0">
              <a:solidFill>
                <a:srgbClr val="1F1F1F"/>
              </a:solidFill>
              <a:latin typeface="Roboto"/>
              <a:ea typeface="Roboto"/>
              <a:cs typeface="Roboto"/>
              <a:sym typeface="Roboto"/>
            </a:endParaRPr>
          </a:p>
          <a:p>
            <a:pPr indent="0" lvl="0" marL="0" rtl="0" algn="l">
              <a:lnSpc>
                <a:spcPct val="115000"/>
              </a:lnSpc>
              <a:spcBef>
                <a:spcPts val="600"/>
              </a:spcBef>
              <a:spcAft>
                <a:spcPts val="0"/>
              </a:spcAft>
              <a:buNone/>
            </a:pPr>
            <a:r>
              <a:t/>
            </a:r>
            <a:endParaRPr b="1" sz="1800">
              <a:solidFill>
                <a:srgbClr val="1F1F1F"/>
              </a:solidFill>
              <a:highlight>
                <a:srgbClr val="FFFFFF"/>
              </a:highlight>
              <a:latin typeface="Roboto"/>
              <a:ea typeface="Roboto"/>
              <a:cs typeface="Roboto"/>
              <a:sym typeface="Roboto"/>
            </a:endParaRPr>
          </a:p>
          <a:p>
            <a:pPr indent="-342900" lvl="0" marL="457200" rtl="0" algn="l">
              <a:lnSpc>
                <a:spcPct val="115000"/>
              </a:lnSpc>
              <a:spcBef>
                <a:spcPts val="600"/>
              </a:spcBef>
              <a:spcAft>
                <a:spcPts val="0"/>
              </a:spcAft>
              <a:buSzPts val="1800"/>
              <a:buChar char="●"/>
            </a:pPr>
            <a:r>
              <a:rPr b="1" lang="en-US" sz="1800">
                <a:solidFill>
                  <a:srgbClr val="1F1F1F"/>
                </a:solidFill>
                <a:highlight>
                  <a:srgbClr val="FFFFFF"/>
                </a:highlight>
                <a:latin typeface="Roboto"/>
                <a:ea typeface="Roboto"/>
                <a:cs typeface="Roboto"/>
                <a:sym typeface="Roboto"/>
              </a:rPr>
              <a:t>Fuente de Datos:</a:t>
            </a:r>
            <a:r>
              <a:rPr lang="en-US" sz="1800">
                <a:solidFill>
                  <a:srgbClr val="1F1F1F"/>
                </a:solidFill>
                <a:highlight>
                  <a:srgbClr val="FFFFFF"/>
                </a:highlight>
                <a:latin typeface="Roboto"/>
                <a:ea typeface="Roboto"/>
                <a:cs typeface="Roboto"/>
                <a:sym typeface="Roboto"/>
              </a:rPr>
              <a:t> El proceso comienza con la lectura de un archivo CSV ("IMDbMovies.csv") que contiene información sobre películas. Este archivo se encuentra en el directorio </a:t>
            </a:r>
            <a:r>
              <a:rPr lang="en-US" sz="1700" u="sng">
                <a:solidFill>
                  <a:schemeClr val="hlink"/>
                </a:solidFill>
                <a:highlight>
                  <a:srgbClr val="FFFFFF"/>
                </a:highlight>
                <a:latin typeface="Roboto Mono"/>
                <a:ea typeface="Roboto Mono"/>
                <a:cs typeface="Roboto Mono"/>
                <a:sym typeface="Roboto Mono"/>
                <a:hlinkClick r:id="rId3"/>
              </a:rPr>
              <a:t>/content/01_capa_inicial</a:t>
            </a:r>
            <a:r>
              <a:rPr lang="en-US" sz="1700">
                <a:solidFill>
                  <a:srgbClr val="1F1F1F"/>
                </a:solidFill>
                <a:highlight>
                  <a:srgbClr val="FFFFFF"/>
                </a:highlight>
                <a:latin typeface="Roboto Mono"/>
                <a:ea typeface="Roboto Mono"/>
                <a:cs typeface="Roboto Mono"/>
                <a:sym typeface="Roboto Mono"/>
              </a:rPr>
              <a:t>/</a:t>
            </a:r>
            <a:r>
              <a:rPr lang="en-US" sz="1800">
                <a:solidFill>
                  <a:srgbClr val="1F1F1F"/>
                </a:solidFill>
                <a:highlight>
                  <a:srgbClr val="FFFFFF"/>
                </a:highlight>
                <a:latin typeface="Roboto"/>
                <a:ea typeface="Roboto"/>
                <a:cs typeface="Roboto"/>
                <a:sym typeface="Roboto"/>
              </a:rPr>
              <a:t>.</a:t>
            </a:r>
            <a:endParaRPr sz="1800">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t/>
            </a:r>
            <a:endParaRPr sz="1800">
              <a:solidFill>
                <a:srgbClr val="1F1F1F"/>
              </a:solidFill>
              <a:highlight>
                <a:srgbClr val="FFFFFF"/>
              </a:highlight>
              <a:latin typeface="Roboto"/>
              <a:ea typeface="Roboto"/>
              <a:cs typeface="Roboto"/>
              <a:sym typeface="Roboto"/>
            </a:endParaRPr>
          </a:p>
          <a:p>
            <a:pPr indent="-342900" lvl="0" marL="457200" rtl="0" algn="l">
              <a:lnSpc>
                <a:spcPct val="115000"/>
              </a:lnSpc>
              <a:spcBef>
                <a:spcPts val="600"/>
              </a:spcBef>
              <a:spcAft>
                <a:spcPts val="0"/>
              </a:spcAft>
              <a:buClr>
                <a:srgbClr val="1F1F1F"/>
              </a:buClr>
              <a:buSzPts val="1800"/>
              <a:buFont typeface="Roboto"/>
              <a:buChar char="●"/>
            </a:pPr>
            <a:r>
              <a:rPr b="1" lang="en-US" sz="1800">
                <a:solidFill>
                  <a:srgbClr val="1F1F1F"/>
                </a:solidFill>
                <a:highlight>
                  <a:srgbClr val="FFFFFF"/>
                </a:highlight>
                <a:latin typeface="Roboto"/>
                <a:ea typeface="Roboto"/>
                <a:cs typeface="Roboto"/>
                <a:sym typeface="Roboto"/>
              </a:rPr>
              <a:t>Formato:</a:t>
            </a:r>
            <a:r>
              <a:rPr lang="en-US" sz="1800">
                <a:solidFill>
                  <a:srgbClr val="1F1F1F"/>
                </a:solidFill>
                <a:highlight>
                  <a:srgbClr val="FFFFFF"/>
                </a:highlight>
                <a:latin typeface="Roboto"/>
                <a:ea typeface="Roboto"/>
                <a:cs typeface="Roboto"/>
                <a:sym typeface="Roboto"/>
              </a:rPr>
              <a:t> CSV</a:t>
            </a:r>
            <a:endParaRPr sz="1800">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t/>
            </a:r>
            <a:endParaRPr sz="1800">
              <a:solidFill>
                <a:srgbClr val="1F1F1F"/>
              </a:solidFill>
              <a:highlight>
                <a:srgbClr val="FFFFFF"/>
              </a:highlight>
              <a:latin typeface="Roboto"/>
              <a:ea typeface="Roboto"/>
              <a:cs typeface="Roboto"/>
              <a:sym typeface="Roboto"/>
            </a:endParaRPr>
          </a:p>
          <a:p>
            <a:pPr indent="-342900" lvl="0" marL="457200" rtl="0" algn="l">
              <a:lnSpc>
                <a:spcPct val="115000"/>
              </a:lnSpc>
              <a:spcBef>
                <a:spcPts val="600"/>
              </a:spcBef>
              <a:spcAft>
                <a:spcPts val="0"/>
              </a:spcAft>
              <a:buClr>
                <a:srgbClr val="1F1F1F"/>
              </a:buClr>
              <a:buSzPts val="1800"/>
              <a:buFont typeface="Roboto"/>
              <a:buChar char="●"/>
            </a:pPr>
            <a:r>
              <a:rPr b="1" lang="en-US" sz="1800">
                <a:solidFill>
                  <a:srgbClr val="1F1F1F"/>
                </a:solidFill>
                <a:highlight>
                  <a:srgbClr val="FFFFFF"/>
                </a:highlight>
                <a:latin typeface="Roboto"/>
                <a:ea typeface="Roboto"/>
                <a:cs typeface="Roboto"/>
                <a:sym typeface="Roboto"/>
              </a:rPr>
              <a:t>Procesamiento:</a:t>
            </a:r>
            <a:r>
              <a:rPr lang="en-US" sz="1800">
                <a:solidFill>
                  <a:srgbClr val="1F1F1F"/>
                </a:solidFill>
                <a:highlight>
                  <a:srgbClr val="FFFFFF"/>
                </a:highlight>
                <a:latin typeface="Roboto"/>
                <a:ea typeface="Roboto"/>
                <a:cs typeface="Roboto"/>
                <a:sym typeface="Roboto"/>
              </a:rPr>
              <a:t> Se define un esquema para asegurar la correcta interpretación de los tipos de datos en el DataFrame. Se realiza una lectura del archivo csv utilizando el esquema definido. Los datos se cargan en un DataFrame de Spark.</a:t>
            </a:r>
            <a:endParaRPr sz="3400">
              <a:solidFill>
                <a:srgbClr val="1F1F1F"/>
              </a:solidFill>
              <a:latin typeface="Roboto"/>
              <a:ea typeface="Roboto"/>
              <a:cs typeface="Roboto"/>
              <a:sym typeface="Roboto"/>
            </a:endParaRPr>
          </a:p>
          <a:p>
            <a:pPr indent="0" lvl="1" marL="457200" rtl="0" algn="l">
              <a:lnSpc>
                <a:spcPct val="90000"/>
              </a:lnSpc>
              <a:spcBef>
                <a:spcPts val="600"/>
              </a:spcBef>
              <a:spcAft>
                <a:spcPts val="0"/>
              </a:spcAft>
              <a:buClr>
                <a:schemeClr val="dk1"/>
              </a:buClr>
              <a:buSzPts val="2400"/>
              <a:buNone/>
            </a:pPr>
            <a:r>
              <a:t/>
            </a:r>
            <a:endParaRPr b="0" i="0">
              <a:solidFill>
                <a:srgbClr val="1F1F1F"/>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b="0" i="0" lang="en-US">
                <a:solidFill>
                  <a:srgbClr val="1F1F1F"/>
                </a:solidFill>
                <a:latin typeface="Roboto"/>
                <a:ea typeface="Roboto"/>
                <a:cs typeface="Roboto"/>
                <a:sym typeface="Roboto"/>
              </a:rPr>
              <a:t>3. Limpieza y Transformación de Datos</a:t>
            </a:r>
            <a:endParaRPr/>
          </a:p>
        </p:txBody>
      </p:sp>
      <p:sp>
        <p:nvSpPr>
          <p:cNvPr id="129" name="Google Shape;1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F1F1F"/>
              </a:buClr>
              <a:buSzPts val="2800"/>
              <a:buNone/>
            </a:pPr>
            <a:r>
              <a:rPr b="0" i="0" lang="en-US">
                <a:solidFill>
                  <a:srgbClr val="1F1F1F"/>
                </a:solidFill>
                <a:latin typeface="Roboto"/>
                <a:ea typeface="Roboto"/>
                <a:cs typeface="Roboto"/>
                <a:sym typeface="Roboto"/>
              </a:rPr>
              <a:t>3.2 </a:t>
            </a:r>
            <a:r>
              <a:rPr lang="en-US">
                <a:solidFill>
                  <a:srgbClr val="1F1F1F"/>
                </a:solidFill>
                <a:latin typeface="Roboto"/>
                <a:ea typeface="Roboto"/>
                <a:cs typeface="Roboto"/>
                <a:sym typeface="Roboto"/>
              </a:rPr>
              <a:t>Capa Intermedia</a:t>
            </a:r>
            <a:endParaRPr b="0" i="0">
              <a:solidFill>
                <a:srgbClr val="1F1F1F"/>
              </a:solidFill>
              <a:latin typeface="Roboto"/>
              <a:ea typeface="Roboto"/>
              <a:cs typeface="Roboto"/>
              <a:sym typeface="Roboto"/>
            </a:endParaRPr>
          </a:p>
          <a:p>
            <a:pPr indent="0" lvl="0" marL="0" rtl="0" algn="l">
              <a:lnSpc>
                <a:spcPct val="115000"/>
              </a:lnSpc>
              <a:spcBef>
                <a:spcPts val="600"/>
              </a:spcBef>
              <a:spcAft>
                <a:spcPts val="0"/>
              </a:spcAft>
              <a:buNone/>
            </a:pPr>
            <a:r>
              <a:rPr lang="en-US" sz="1500">
                <a:solidFill>
                  <a:srgbClr val="1F1F1F"/>
                </a:solidFill>
                <a:highlight>
                  <a:srgbClr val="FFFFFF"/>
                </a:highlight>
                <a:latin typeface="Roboto"/>
                <a:ea typeface="Roboto"/>
                <a:cs typeface="Roboto"/>
                <a:sym typeface="Roboto"/>
              </a:rPr>
              <a:t>En esta capa se realiza la limpieza y transformación de los datos provenientes de la capa inicial. Se generan dos DataFrames:</a:t>
            </a:r>
            <a:endParaRPr sz="15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US" sz="1500">
                <a:solidFill>
                  <a:srgbClr val="1F1F1F"/>
                </a:solidFill>
                <a:highlight>
                  <a:srgbClr val="FFFFFF"/>
                </a:highlight>
                <a:latin typeface="Roboto"/>
                <a:ea typeface="Roboto"/>
                <a:cs typeface="Roboto"/>
                <a:sym typeface="Roboto"/>
              </a:rPr>
              <a:t>3.2.1 DataFrame de Finanzas:</a:t>
            </a:r>
            <a:endParaRPr b="1" sz="1500">
              <a:solidFill>
                <a:srgbClr val="1F1F1F"/>
              </a:solidFill>
              <a:highlight>
                <a:srgbClr val="FFFFFF"/>
              </a:highlight>
              <a:latin typeface="Roboto"/>
              <a:ea typeface="Roboto"/>
              <a:cs typeface="Roboto"/>
              <a:sym typeface="Roboto"/>
            </a:endParaRPr>
          </a:p>
          <a:p>
            <a:pPr indent="-323850" lvl="0" marL="457200" rtl="0" algn="l">
              <a:lnSpc>
                <a:spcPct val="115000"/>
              </a:lnSpc>
              <a:spcBef>
                <a:spcPts val="600"/>
              </a:spcBef>
              <a:spcAft>
                <a:spcPts val="0"/>
              </a:spcAft>
              <a:buClr>
                <a:srgbClr val="1F1F1F"/>
              </a:buClr>
              <a:buSzPts val="1500"/>
              <a:buFont typeface="Roboto"/>
              <a:buChar char="●"/>
            </a:pPr>
            <a:r>
              <a:rPr b="1" lang="en-US" sz="1500">
                <a:solidFill>
                  <a:srgbClr val="1F1F1F"/>
                </a:solidFill>
                <a:highlight>
                  <a:srgbClr val="FFFFFF"/>
                </a:highlight>
                <a:latin typeface="Roboto"/>
                <a:ea typeface="Roboto"/>
                <a:cs typeface="Roboto"/>
                <a:sym typeface="Roboto"/>
              </a:rPr>
              <a:t>Procesamiento:</a:t>
            </a:r>
            <a:r>
              <a:rPr lang="en-US" sz="1500">
                <a:solidFill>
                  <a:srgbClr val="1F1F1F"/>
                </a:solidFill>
                <a:highlight>
                  <a:srgbClr val="FFFFFF"/>
                </a:highlight>
                <a:latin typeface="Roboto"/>
                <a:ea typeface="Roboto"/>
                <a:cs typeface="Roboto"/>
                <a:sym typeface="Roboto"/>
              </a:rPr>
              <a:t> Esta capa se centra en la limpieza y transformación de los datos relacionados con las finanzas de las películas.</a:t>
            </a:r>
            <a:endParaRPr sz="1500">
              <a:solidFill>
                <a:srgbClr val="1F1F1F"/>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1F1F1F"/>
              </a:buClr>
              <a:buSzPts val="1500"/>
              <a:buFont typeface="Roboto"/>
              <a:buChar char="○"/>
            </a:pPr>
            <a:r>
              <a:rPr lang="en-US" sz="1500">
                <a:solidFill>
                  <a:srgbClr val="1F1F1F"/>
                </a:solidFill>
                <a:highlight>
                  <a:srgbClr val="FFFFFF"/>
                </a:highlight>
                <a:latin typeface="Roboto"/>
                <a:ea typeface="Roboto"/>
                <a:cs typeface="Roboto"/>
                <a:sym typeface="Roboto"/>
              </a:rPr>
              <a:t>Se extrae la información monetaria (moneda) utilizando expresiones regulares.</a:t>
            </a:r>
            <a:endParaRPr sz="1500">
              <a:solidFill>
                <a:srgbClr val="1F1F1F"/>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1F1F1F"/>
              </a:buClr>
              <a:buSzPts val="1500"/>
              <a:buFont typeface="Roboto"/>
              <a:buChar char="○"/>
            </a:pPr>
            <a:r>
              <a:rPr lang="en-US" sz="1500">
                <a:solidFill>
                  <a:srgbClr val="1F1F1F"/>
                </a:solidFill>
                <a:highlight>
                  <a:srgbClr val="FFFFFF"/>
                </a:highlight>
                <a:latin typeface="Roboto"/>
                <a:ea typeface="Roboto"/>
                <a:cs typeface="Roboto"/>
                <a:sym typeface="Roboto"/>
              </a:rPr>
              <a:t>Se limpian las columnas numéricas ("Budget", "Gross_US_Canada", "Gross_Worldwide", "Opening_Weekend_US_Canada") utilizando expresiones regulares, reemplazando caracteres especiales y convirtiendo los valores a tipo numérico (double), manejo de valores nulos.</a:t>
            </a:r>
            <a:endParaRPr sz="1500">
              <a:solidFill>
                <a:srgbClr val="1F1F1F"/>
              </a:solidFill>
              <a:highlight>
                <a:srgbClr val="FFFFFF"/>
              </a:highlight>
              <a:latin typeface="Roboto"/>
              <a:ea typeface="Roboto"/>
              <a:cs typeface="Roboto"/>
              <a:sym typeface="Roboto"/>
            </a:endParaRPr>
          </a:p>
          <a:p>
            <a:pPr indent="0" lvl="0" marL="914400" rtl="0" algn="l">
              <a:lnSpc>
                <a:spcPct val="115000"/>
              </a:lnSpc>
              <a:spcBef>
                <a:spcPts val="1200"/>
              </a:spcBef>
              <a:spcAft>
                <a:spcPts val="0"/>
              </a:spcAft>
              <a:buNone/>
            </a:pPr>
            <a:r>
              <a:t/>
            </a:r>
            <a:endParaRPr sz="1500">
              <a:solidFill>
                <a:srgbClr val="1F1F1F"/>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1F1F1F"/>
              </a:buClr>
              <a:buSzPts val="1200"/>
              <a:buFont typeface="Roboto"/>
              <a:buChar char="●"/>
            </a:pPr>
            <a:r>
              <a:rPr b="1" lang="en-US" sz="1500">
                <a:solidFill>
                  <a:srgbClr val="1F1F1F"/>
                </a:solidFill>
                <a:highlight>
                  <a:srgbClr val="FFFFFF"/>
                </a:highlight>
                <a:latin typeface="Roboto"/>
                <a:ea typeface="Roboto"/>
                <a:cs typeface="Roboto"/>
                <a:sym typeface="Roboto"/>
              </a:rPr>
              <a:t>Destino:</a:t>
            </a:r>
            <a:r>
              <a:rPr lang="en-US" sz="1500">
                <a:solidFill>
                  <a:srgbClr val="1F1F1F"/>
                </a:solidFill>
                <a:highlight>
                  <a:srgbClr val="FFFFFF"/>
                </a:highlight>
                <a:latin typeface="Roboto"/>
                <a:ea typeface="Roboto"/>
                <a:cs typeface="Roboto"/>
                <a:sym typeface="Roboto"/>
              </a:rPr>
              <a:t> Los datos transformados se guardan en formato Parquet en el directorio </a:t>
            </a:r>
            <a:r>
              <a:rPr lang="en-US" sz="1400" u="sng">
                <a:solidFill>
                  <a:schemeClr val="hlink"/>
                </a:solidFill>
                <a:highlight>
                  <a:srgbClr val="FFFFFF"/>
                </a:highlight>
                <a:latin typeface="Roboto Mono"/>
                <a:ea typeface="Roboto Mono"/>
                <a:cs typeface="Roboto Mono"/>
                <a:sym typeface="Roboto Mono"/>
                <a:hlinkClick r:id="rId3"/>
              </a:rPr>
              <a:t>/content/02_capa_intermedia/finanzas.parquet</a:t>
            </a:r>
            <a:r>
              <a:rPr lang="en-US" sz="1500">
                <a:solidFill>
                  <a:srgbClr val="1F1F1F"/>
                </a:solidFill>
                <a:highlight>
                  <a:srgbClr val="FFFFFF"/>
                </a:highlight>
                <a:latin typeface="Roboto"/>
                <a:ea typeface="Roboto"/>
                <a:cs typeface="Roboto"/>
                <a:sym typeface="Roboto"/>
              </a:rPr>
              <a:t>.</a:t>
            </a:r>
            <a:endParaRPr sz="3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392fd3e0a8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b="0" i="0" lang="en-US">
                <a:solidFill>
                  <a:srgbClr val="1F1F1F"/>
                </a:solidFill>
                <a:latin typeface="Roboto"/>
                <a:ea typeface="Roboto"/>
                <a:cs typeface="Roboto"/>
                <a:sym typeface="Roboto"/>
              </a:rPr>
              <a:t>3. Limpieza y Transformación de Datos</a:t>
            </a:r>
            <a:endParaRPr/>
          </a:p>
        </p:txBody>
      </p:sp>
      <p:sp>
        <p:nvSpPr>
          <p:cNvPr id="135" name="Google Shape;135;g3392fd3e0a8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F1F1F"/>
              </a:buClr>
              <a:buSzPts val="2800"/>
              <a:buNone/>
            </a:pPr>
            <a:r>
              <a:rPr b="0" i="0" lang="en-US">
                <a:solidFill>
                  <a:srgbClr val="1F1F1F"/>
                </a:solidFill>
                <a:latin typeface="Roboto"/>
                <a:ea typeface="Roboto"/>
                <a:cs typeface="Roboto"/>
                <a:sym typeface="Roboto"/>
              </a:rPr>
              <a:t>3.2 </a:t>
            </a:r>
            <a:r>
              <a:rPr lang="en-US">
                <a:solidFill>
                  <a:srgbClr val="1F1F1F"/>
                </a:solidFill>
                <a:latin typeface="Roboto"/>
                <a:ea typeface="Roboto"/>
                <a:cs typeface="Roboto"/>
                <a:sym typeface="Roboto"/>
              </a:rPr>
              <a:t>Capa Intermedia</a:t>
            </a:r>
            <a:endParaRPr b="0" i="0">
              <a:solidFill>
                <a:srgbClr val="1F1F1F"/>
              </a:solidFill>
              <a:latin typeface="Roboto"/>
              <a:ea typeface="Roboto"/>
              <a:cs typeface="Roboto"/>
              <a:sym typeface="Roboto"/>
            </a:endParaRPr>
          </a:p>
          <a:p>
            <a:pPr indent="0" lvl="0" marL="0" rtl="0" algn="l">
              <a:lnSpc>
                <a:spcPct val="115000"/>
              </a:lnSpc>
              <a:spcBef>
                <a:spcPts val="600"/>
              </a:spcBef>
              <a:spcAft>
                <a:spcPts val="0"/>
              </a:spcAft>
              <a:buNone/>
            </a:pPr>
            <a:r>
              <a:rPr lang="en-US" sz="1500">
                <a:solidFill>
                  <a:srgbClr val="1F1F1F"/>
                </a:solidFill>
                <a:highlight>
                  <a:srgbClr val="FFFFFF"/>
                </a:highlight>
                <a:latin typeface="Roboto"/>
                <a:ea typeface="Roboto"/>
                <a:cs typeface="Roboto"/>
                <a:sym typeface="Roboto"/>
              </a:rPr>
              <a:t>En esta capa se realiza la limpieza y transformación de los datos provenientes de la capa inicial. Se generan dos DataFrames:</a:t>
            </a:r>
            <a:endParaRPr sz="15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US" sz="1500">
                <a:solidFill>
                  <a:srgbClr val="1F1F1F"/>
                </a:solidFill>
                <a:highlight>
                  <a:srgbClr val="FFFFFF"/>
                </a:highlight>
                <a:latin typeface="Roboto"/>
                <a:ea typeface="Roboto"/>
                <a:cs typeface="Roboto"/>
                <a:sym typeface="Roboto"/>
              </a:rPr>
              <a:t>3.2.2 DataFrame de Calificaciones:</a:t>
            </a:r>
            <a:endParaRPr b="1" sz="1500">
              <a:solidFill>
                <a:srgbClr val="1F1F1F"/>
              </a:solidFill>
              <a:highlight>
                <a:srgbClr val="FFFFFF"/>
              </a:highlight>
              <a:latin typeface="Roboto"/>
              <a:ea typeface="Roboto"/>
              <a:cs typeface="Roboto"/>
              <a:sym typeface="Roboto"/>
            </a:endParaRPr>
          </a:p>
          <a:p>
            <a:pPr indent="-323850" lvl="0" marL="457200" rtl="0" algn="l">
              <a:lnSpc>
                <a:spcPct val="115000"/>
              </a:lnSpc>
              <a:spcBef>
                <a:spcPts val="600"/>
              </a:spcBef>
              <a:spcAft>
                <a:spcPts val="0"/>
              </a:spcAft>
              <a:buClr>
                <a:srgbClr val="1F1F1F"/>
              </a:buClr>
              <a:buSzPts val="1500"/>
              <a:buFont typeface="Roboto"/>
              <a:buChar char="●"/>
            </a:pPr>
            <a:r>
              <a:rPr b="1" lang="en-US" sz="1500">
                <a:solidFill>
                  <a:srgbClr val="1F1F1F"/>
                </a:solidFill>
                <a:highlight>
                  <a:srgbClr val="FFFFFF"/>
                </a:highlight>
                <a:latin typeface="Roboto"/>
                <a:ea typeface="Roboto"/>
                <a:cs typeface="Roboto"/>
                <a:sym typeface="Roboto"/>
              </a:rPr>
              <a:t>Procesamiento:</a:t>
            </a:r>
            <a:r>
              <a:rPr lang="en-US" sz="1500">
                <a:solidFill>
                  <a:srgbClr val="1F1F1F"/>
                </a:solidFill>
                <a:highlight>
                  <a:srgbClr val="FFFFFF"/>
                </a:highlight>
                <a:latin typeface="Roboto"/>
                <a:ea typeface="Roboto"/>
                <a:cs typeface="Roboto"/>
                <a:sym typeface="Roboto"/>
              </a:rPr>
              <a:t> Esta capa limpia y transforma datos relacionados con la calificación de las películas.</a:t>
            </a:r>
            <a:endParaRPr sz="1500">
              <a:solidFill>
                <a:srgbClr val="1F1F1F"/>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1F1F1F"/>
              </a:buClr>
              <a:buSzPts val="1500"/>
              <a:buFont typeface="Roboto"/>
              <a:buChar char="○"/>
            </a:pPr>
            <a:r>
              <a:rPr lang="en-US" sz="1500">
                <a:solidFill>
                  <a:srgbClr val="1F1F1F"/>
                </a:solidFill>
                <a:highlight>
                  <a:srgbClr val="FFFFFF"/>
                </a:highlight>
                <a:latin typeface="Roboto"/>
                <a:ea typeface="Roboto"/>
                <a:cs typeface="Roboto"/>
                <a:sym typeface="Roboto"/>
              </a:rPr>
              <a:t>Se extrae la información de calificaciones, limpiando caracteres innecesarios y convirtiendo los valores a tipo numérico.</a:t>
            </a:r>
            <a:endParaRPr sz="1500">
              <a:solidFill>
                <a:srgbClr val="1F1F1F"/>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1F1F1F"/>
              </a:buClr>
              <a:buSzPts val="1500"/>
              <a:buFont typeface="Roboto"/>
              <a:buChar char="○"/>
            </a:pPr>
            <a:r>
              <a:rPr lang="en-US" sz="1500">
                <a:solidFill>
                  <a:srgbClr val="1F1F1F"/>
                </a:solidFill>
                <a:highlight>
                  <a:srgbClr val="FFFFFF"/>
                </a:highlight>
                <a:latin typeface="Roboto"/>
                <a:ea typeface="Roboto"/>
                <a:cs typeface="Roboto"/>
                <a:sym typeface="Roboto"/>
              </a:rPr>
              <a:t>Los valores de la columna "Number_of_Ratings" se convierten a número enteros, manejando las abreviaturas ("K") para representar miles.</a:t>
            </a:r>
            <a:endParaRPr sz="1500">
              <a:solidFill>
                <a:srgbClr val="1F1F1F"/>
              </a:solidFill>
              <a:highlight>
                <a:srgbClr val="FFFFFF"/>
              </a:highlight>
              <a:latin typeface="Roboto"/>
              <a:ea typeface="Roboto"/>
              <a:cs typeface="Roboto"/>
              <a:sym typeface="Roboto"/>
            </a:endParaRPr>
          </a:p>
          <a:p>
            <a:pPr indent="0" lvl="0" marL="914400" rtl="0" algn="l">
              <a:lnSpc>
                <a:spcPct val="115000"/>
              </a:lnSpc>
              <a:spcBef>
                <a:spcPts val="1200"/>
              </a:spcBef>
              <a:spcAft>
                <a:spcPts val="0"/>
              </a:spcAft>
              <a:buNone/>
            </a:pPr>
            <a:r>
              <a:t/>
            </a:r>
            <a:endParaRPr sz="1500">
              <a:solidFill>
                <a:srgbClr val="1F1F1F"/>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1F1F1F"/>
              </a:buClr>
              <a:buSzPts val="1200"/>
              <a:buFont typeface="Roboto"/>
              <a:buChar char="●"/>
            </a:pPr>
            <a:r>
              <a:rPr b="1" lang="en-US" sz="1500">
                <a:solidFill>
                  <a:srgbClr val="1F1F1F"/>
                </a:solidFill>
                <a:highlight>
                  <a:srgbClr val="FFFFFF"/>
                </a:highlight>
                <a:latin typeface="Roboto"/>
                <a:ea typeface="Roboto"/>
                <a:cs typeface="Roboto"/>
                <a:sym typeface="Roboto"/>
              </a:rPr>
              <a:t>Destino:</a:t>
            </a:r>
            <a:r>
              <a:rPr lang="en-US" sz="1500">
                <a:solidFill>
                  <a:srgbClr val="1F1F1F"/>
                </a:solidFill>
                <a:highlight>
                  <a:srgbClr val="FFFFFF"/>
                </a:highlight>
                <a:latin typeface="Roboto"/>
                <a:ea typeface="Roboto"/>
                <a:cs typeface="Roboto"/>
                <a:sym typeface="Roboto"/>
              </a:rPr>
              <a:t> Los datos transformados se guardan en formato Parquet en el directorio </a:t>
            </a:r>
            <a:r>
              <a:rPr lang="en-US" sz="1400" u="sng">
                <a:solidFill>
                  <a:schemeClr val="hlink"/>
                </a:solidFill>
                <a:highlight>
                  <a:srgbClr val="FFFFFF"/>
                </a:highlight>
                <a:latin typeface="Roboto Mono"/>
                <a:ea typeface="Roboto Mono"/>
                <a:cs typeface="Roboto Mono"/>
                <a:sym typeface="Roboto Mono"/>
                <a:hlinkClick r:id="rId3"/>
              </a:rPr>
              <a:t>/content/02_capa_intermedia/calificaciones.parquet</a:t>
            </a:r>
            <a:r>
              <a:rPr lang="en-US" sz="1500">
                <a:solidFill>
                  <a:srgbClr val="1F1F1F"/>
                </a:solidFill>
                <a:highlight>
                  <a:srgbClr val="FFFFFF"/>
                </a:highlight>
                <a:latin typeface="Roboto"/>
                <a:ea typeface="Roboto"/>
                <a:cs typeface="Roboto"/>
                <a:sym typeface="Roboto"/>
              </a:rPr>
              <a:t>.</a:t>
            </a:r>
            <a:endParaRPr b="1" sz="1800">
              <a:solidFill>
                <a:srgbClr val="1F1F1F"/>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392fd3e0a8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Roboto"/>
              <a:buNone/>
            </a:pPr>
            <a:r>
              <a:rPr b="0" i="0" lang="en-US">
                <a:solidFill>
                  <a:srgbClr val="1F1F1F"/>
                </a:solidFill>
                <a:latin typeface="Roboto"/>
                <a:ea typeface="Roboto"/>
                <a:cs typeface="Roboto"/>
                <a:sym typeface="Roboto"/>
              </a:rPr>
              <a:t>3. Limpieza y Transformación de Datos</a:t>
            </a:r>
            <a:endParaRPr/>
          </a:p>
        </p:txBody>
      </p:sp>
      <p:sp>
        <p:nvSpPr>
          <p:cNvPr id="141" name="Google Shape;141;g3392fd3e0a8_0_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47500"/>
          </a:bodyPr>
          <a:lstStyle/>
          <a:p>
            <a:pPr indent="0" lvl="0" marL="0" rtl="0" algn="l">
              <a:lnSpc>
                <a:spcPct val="90000"/>
              </a:lnSpc>
              <a:spcBef>
                <a:spcPts val="0"/>
              </a:spcBef>
              <a:spcAft>
                <a:spcPts val="0"/>
              </a:spcAft>
              <a:buClr>
                <a:srgbClr val="1F1F1F"/>
              </a:buClr>
              <a:buSzPct val="47863"/>
              <a:buNone/>
            </a:pPr>
            <a:r>
              <a:rPr b="0" i="0" lang="en-US" sz="5850">
                <a:solidFill>
                  <a:srgbClr val="1F1F1F"/>
                </a:solidFill>
                <a:latin typeface="Roboto"/>
                <a:ea typeface="Roboto"/>
                <a:cs typeface="Roboto"/>
                <a:sym typeface="Roboto"/>
              </a:rPr>
              <a:t>3.</a:t>
            </a:r>
            <a:r>
              <a:rPr lang="en-US" sz="5850">
                <a:solidFill>
                  <a:srgbClr val="1F1F1F"/>
                </a:solidFill>
                <a:latin typeface="Roboto"/>
                <a:ea typeface="Roboto"/>
                <a:cs typeface="Roboto"/>
                <a:sym typeface="Roboto"/>
              </a:rPr>
              <a:t>3</a:t>
            </a:r>
            <a:r>
              <a:rPr b="0" i="0" lang="en-US" sz="5850">
                <a:solidFill>
                  <a:srgbClr val="1F1F1F"/>
                </a:solidFill>
                <a:latin typeface="Roboto"/>
                <a:ea typeface="Roboto"/>
                <a:cs typeface="Roboto"/>
                <a:sym typeface="Roboto"/>
              </a:rPr>
              <a:t> </a:t>
            </a:r>
            <a:r>
              <a:rPr lang="en-US" sz="5850">
                <a:solidFill>
                  <a:srgbClr val="1F1F1F"/>
                </a:solidFill>
                <a:latin typeface="Roboto"/>
                <a:ea typeface="Roboto"/>
                <a:cs typeface="Roboto"/>
                <a:sym typeface="Roboto"/>
              </a:rPr>
              <a:t>Capa Final</a:t>
            </a:r>
            <a:endParaRPr sz="5850">
              <a:solidFill>
                <a:srgbClr val="1F1F1F"/>
              </a:solidFill>
              <a:latin typeface="Roboto"/>
              <a:ea typeface="Roboto"/>
              <a:cs typeface="Roboto"/>
              <a:sym typeface="Roboto"/>
            </a:endParaRPr>
          </a:p>
          <a:p>
            <a:pPr indent="0" lvl="0" marL="0" rtl="0" algn="l">
              <a:lnSpc>
                <a:spcPct val="90000"/>
              </a:lnSpc>
              <a:spcBef>
                <a:spcPts val="0"/>
              </a:spcBef>
              <a:spcAft>
                <a:spcPts val="0"/>
              </a:spcAft>
              <a:buClr>
                <a:srgbClr val="1F1F1F"/>
              </a:buClr>
              <a:buSzPct val="84801"/>
              <a:buNone/>
            </a:pPr>
            <a:r>
              <a:t/>
            </a:r>
            <a:endParaRPr sz="3301">
              <a:solidFill>
                <a:srgbClr val="1F1F1F"/>
              </a:solidFill>
              <a:latin typeface="Roboto"/>
              <a:ea typeface="Roboto"/>
              <a:cs typeface="Roboto"/>
              <a:sym typeface="Roboto"/>
            </a:endParaRPr>
          </a:p>
          <a:p>
            <a:pPr indent="0" lvl="0" marL="228600" rtl="0" algn="l">
              <a:lnSpc>
                <a:spcPct val="115000"/>
              </a:lnSpc>
              <a:spcBef>
                <a:spcPts val="600"/>
              </a:spcBef>
              <a:spcAft>
                <a:spcPts val="0"/>
              </a:spcAft>
              <a:buNone/>
            </a:pPr>
            <a:r>
              <a:rPr lang="en-US" sz="2700">
                <a:solidFill>
                  <a:srgbClr val="1F1F1F"/>
                </a:solidFill>
                <a:highlight>
                  <a:srgbClr val="FFFFFF"/>
                </a:highlight>
                <a:latin typeface="Roboto"/>
                <a:ea typeface="Roboto"/>
                <a:cs typeface="Roboto"/>
                <a:sym typeface="Roboto"/>
              </a:rPr>
              <a:t>En esta capa se realizan agregaciones y se guardan los datos finales.</a:t>
            </a:r>
            <a:endParaRPr sz="2700">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rPr b="1" lang="en-US" sz="2700">
                <a:solidFill>
                  <a:srgbClr val="1F1F1F"/>
                </a:solidFill>
                <a:highlight>
                  <a:srgbClr val="FFFFFF"/>
                </a:highlight>
                <a:latin typeface="Roboto"/>
                <a:ea typeface="Roboto"/>
                <a:cs typeface="Roboto"/>
                <a:sym typeface="Roboto"/>
              </a:rPr>
              <a:t>3.3.1 Agregaciones:</a:t>
            </a:r>
            <a:endParaRPr sz="2700">
              <a:solidFill>
                <a:srgbClr val="1F1F1F"/>
              </a:solidFill>
              <a:highlight>
                <a:srgbClr val="FFFFFF"/>
              </a:highlight>
              <a:latin typeface="Roboto"/>
              <a:ea typeface="Roboto"/>
              <a:cs typeface="Roboto"/>
              <a:sym typeface="Roboto"/>
            </a:endParaRPr>
          </a:p>
          <a:p>
            <a:pPr indent="-195738" lvl="0" marL="228600" rtl="0" algn="l">
              <a:lnSpc>
                <a:spcPct val="115000"/>
              </a:lnSpc>
              <a:spcBef>
                <a:spcPts val="600"/>
              </a:spcBef>
              <a:spcAft>
                <a:spcPts val="0"/>
              </a:spcAft>
              <a:buClr>
                <a:srgbClr val="1F1F1F"/>
              </a:buClr>
              <a:buSzPct val="100000"/>
              <a:buFont typeface="Roboto"/>
              <a:buChar char="•"/>
            </a:pPr>
            <a:r>
              <a:rPr lang="en-US" sz="2700">
                <a:solidFill>
                  <a:srgbClr val="1F1F1F"/>
                </a:solidFill>
                <a:highlight>
                  <a:srgbClr val="FFFFFF"/>
                </a:highlight>
                <a:latin typeface="Roboto"/>
                <a:ea typeface="Roboto"/>
                <a:cs typeface="Roboto"/>
                <a:sym typeface="Roboto"/>
              </a:rPr>
              <a:t>Se realizan agrupaciones utilizando las columnas "Title" y "Release_Year" como claves primarias compuestas en los DataFrames:</a:t>
            </a:r>
            <a:endParaRPr sz="2700">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t/>
            </a:r>
            <a:endParaRPr sz="2700">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rPr b="1" lang="en-US" sz="2700">
                <a:solidFill>
                  <a:srgbClr val="1F1F1F"/>
                </a:solidFill>
                <a:highlight>
                  <a:srgbClr val="FFFFFF"/>
                </a:highlight>
                <a:latin typeface="Roboto"/>
                <a:ea typeface="Roboto"/>
                <a:cs typeface="Roboto"/>
                <a:sym typeface="Roboto"/>
              </a:rPr>
              <a:t>DataFrame de Finanzas:</a:t>
            </a:r>
            <a:endParaRPr b="1" sz="2700">
              <a:solidFill>
                <a:srgbClr val="1F1F1F"/>
              </a:solidFill>
              <a:highlight>
                <a:srgbClr val="FFFFFF"/>
              </a:highlight>
              <a:latin typeface="Roboto"/>
              <a:ea typeface="Roboto"/>
              <a:cs typeface="Roboto"/>
              <a:sym typeface="Roboto"/>
            </a:endParaRPr>
          </a:p>
          <a:p>
            <a:pPr indent="-195738" lvl="0" marL="228600" rtl="0" algn="l">
              <a:lnSpc>
                <a:spcPct val="115000"/>
              </a:lnSpc>
              <a:spcBef>
                <a:spcPts val="600"/>
              </a:spcBef>
              <a:spcAft>
                <a:spcPts val="0"/>
              </a:spcAft>
              <a:buClr>
                <a:srgbClr val="1F1F1F"/>
              </a:buClr>
              <a:buSzPct val="100000"/>
              <a:buFont typeface="Roboto"/>
              <a:buChar char="•"/>
            </a:pPr>
            <a:r>
              <a:rPr lang="en-US" sz="2700">
                <a:solidFill>
                  <a:srgbClr val="1F1F1F"/>
                </a:solidFill>
                <a:highlight>
                  <a:srgbClr val="FFFFFF"/>
                </a:highlight>
                <a:latin typeface="Roboto"/>
                <a:ea typeface="Roboto"/>
                <a:cs typeface="Roboto"/>
                <a:sym typeface="Roboto"/>
              </a:rPr>
              <a:t>Se calcula la suma de "Budget", "Gross_US_Canada", "Gross_Worldwide", y "Opening_Weekend_US_Canada" para cada película.</a:t>
            </a:r>
            <a:endParaRPr sz="2700">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t/>
            </a:r>
            <a:endParaRPr sz="2700">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rPr b="1" lang="en-US" sz="2700">
                <a:solidFill>
                  <a:srgbClr val="1F1F1F"/>
                </a:solidFill>
                <a:highlight>
                  <a:srgbClr val="FFFFFF"/>
                </a:highlight>
                <a:latin typeface="Roboto"/>
                <a:ea typeface="Roboto"/>
                <a:cs typeface="Roboto"/>
                <a:sym typeface="Roboto"/>
              </a:rPr>
              <a:t>DataFrame de Calificaciones:</a:t>
            </a:r>
            <a:endParaRPr sz="2700">
              <a:solidFill>
                <a:srgbClr val="1F1F1F"/>
              </a:solidFill>
              <a:highlight>
                <a:srgbClr val="FFFFFF"/>
              </a:highlight>
              <a:latin typeface="Roboto"/>
              <a:ea typeface="Roboto"/>
              <a:cs typeface="Roboto"/>
              <a:sym typeface="Roboto"/>
            </a:endParaRPr>
          </a:p>
          <a:p>
            <a:pPr indent="-195738" lvl="0" marL="228600" rtl="0" algn="l">
              <a:lnSpc>
                <a:spcPct val="115000"/>
              </a:lnSpc>
              <a:spcBef>
                <a:spcPts val="600"/>
              </a:spcBef>
              <a:spcAft>
                <a:spcPts val="0"/>
              </a:spcAft>
              <a:buClr>
                <a:srgbClr val="1F1F1F"/>
              </a:buClr>
              <a:buSzPct val="100000"/>
              <a:buFont typeface="Roboto"/>
              <a:buChar char="•"/>
            </a:pPr>
            <a:r>
              <a:rPr lang="en-US" sz="2700">
                <a:solidFill>
                  <a:srgbClr val="1F1F1F"/>
                </a:solidFill>
                <a:highlight>
                  <a:srgbClr val="FFFFFF"/>
                </a:highlight>
                <a:latin typeface="Roboto"/>
                <a:ea typeface="Roboto"/>
                <a:cs typeface="Roboto"/>
                <a:sym typeface="Roboto"/>
              </a:rPr>
              <a:t>Se calcula el promedio de "Average_Rating" y la suma de "Number_of_Ratings" para cada película (Title y Release_Year).</a:t>
            </a:r>
            <a:endParaRPr sz="2700">
              <a:solidFill>
                <a:srgbClr val="1F1F1F"/>
              </a:solidFill>
              <a:highlight>
                <a:srgbClr val="FFFFFF"/>
              </a:highlight>
              <a:latin typeface="Roboto"/>
              <a:ea typeface="Roboto"/>
              <a:cs typeface="Roboto"/>
              <a:sym typeface="Roboto"/>
            </a:endParaRPr>
          </a:p>
          <a:p>
            <a:pPr indent="0" lvl="0" marL="228600" rtl="0" algn="l">
              <a:lnSpc>
                <a:spcPct val="115000"/>
              </a:lnSpc>
              <a:spcBef>
                <a:spcPts val="600"/>
              </a:spcBef>
              <a:spcAft>
                <a:spcPts val="0"/>
              </a:spcAft>
              <a:buNone/>
            </a:pPr>
            <a:r>
              <a:t/>
            </a:r>
            <a:endParaRPr b="1" sz="1800">
              <a:solidFill>
                <a:srgbClr val="1F1F1F"/>
              </a:solidFill>
              <a:highlight>
                <a:srgbClr val="FFFFFF"/>
              </a:highlight>
              <a:latin typeface="Roboto"/>
              <a:ea typeface="Roboto"/>
              <a:cs typeface="Roboto"/>
              <a:sym typeface="Roboto"/>
            </a:endParaRPr>
          </a:p>
          <a:p>
            <a:pPr indent="0" lvl="1" marL="457200" rtl="0" algn="l">
              <a:lnSpc>
                <a:spcPct val="90000"/>
              </a:lnSpc>
              <a:spcBef>
                <a:spcPts val="600"/>
              </a:spcBef>
              <a:spcAft>
                <a:spcPts val="0"/>
              </a:spcAft>
              <a:buClr>
                <a:schemeClr val="dk1"/>
              </a:buClr>
              <a:buSzPct val="100000"/>
              <a:buNone/>
            </a:pPr>
            <a:r>
              <a:t/>
            </a:r>
            <a:endParaRPr b="0" i="0">
              <a:solidFill>
                <a:srgbClr val="1F1F1F"/>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2025-02-22T23:23:48Z</dcterms:created>
  <dc:creator>Armando Ita Silva</dc:creator>
</cp:coreProperties>
</file>