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2" r:id="rId15"/>
    <p:sldId id="269" r:id="rId16"/>
    <p:sldId id="273" r:id="rId17"/>
    <p:sldId id="271" r:id="rId18"/>
    <p:sldId id="275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31" autoAdjust="0"/>
  </p:normalViewPr>
  <p:slideViewPr>
    <p:cSldViewPr>
      <p:cViewPr varScale="1">
        <p:scale>
          <a:sx n="106" d="100"/>
          <a:sy n="106" d="100"/>
        </p:scale>
        <p:origin x="-85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478B-26CF-426E-8CC2-E423F696D6C8}" type="datetimeFigureOut">
              <a:rPr lang="zh-TW" altLang="en-US" smtClean="0"/>
              <a:pPr/>
              <a:t>2014/5/19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11BE-7433-47CC-B991-4A92C03196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7d9juPsv1Q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Path Tracing:</a:t>
            </a:r>
            <a:br>
              <a:rPr lang="en-US" altLang="zh-TW" dirty="0" smtClean="0"/>
            </a:br>
            <a:r>
              <a:rPr lang="en-US" altLang="zh-TW" dirty="0" smtClean="0"/>
              <a:t>Monte Carlo integration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TW" dirty="0" smtClean="0"/>
              <a:t>roperties of E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24000" y="3141663"/>
          <a:ext cx="6096000" cy="1439862"/>
        </p:xfrm>
        <a:graphic>
          <a:graphicData uri="http://schemas.openxmlformats.org/presentationml/2006/ole">
            <p:oleObj spid="_x0000_s7170" name="Equation" r:id="rId3" imgW="914400" imgH="2156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699792" y="1916832"/>
          <a:ext cx="3780523" cy="1224136"/>
        </p:xfrm>
        <a:graphic>
          <a:graphicData uri="http://schemas.openxmlformats.org/presentationml/2006/ole">
            <p:oleObj spid="_x0000_s7171" name="Equation" r:id="rId4" imgW="1726920" imgH="558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Monte Carlo estimator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we want to evaluate the integral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Given uniform random variables</a:t>
            </a:r>
            <a:endParaRPr lang="en-US" altLang="zh-TW" dirty="0" smtClean="0"/>
          </a:p>
          <a:p>
            <a:r>
              <a:rPr lang="en-US" altLang="zh-TW" dirty="0" smtClean="0"/>
              <a:t>We claim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99592" y="2204864"/>
          <a:ext cx="1265237" cy="983803"/>
        </p:xfrm>
        <a:graphic>
          <a:graphicData uri="http://schemas.openxmlformats.org/presentationml/2006/ole">
            <p:oleObj spid="_x0000_s8194" name="Equation" r:id="rId3" imgW="634680" imgH="55872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228184" y="2924944"/>
          <a:ext cx="1316038" cy="806450"/>
        </p:xfrm>
        <a:graphic>
          <a:graphicData uri="http://schemas.openxmlformats.org/presentationml/2006/ole">
            <p:oleObj spid="_x0000_s8195" name="Equation" r:id="rId4" imgW="660240" imgH="4572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47664" y="3933056"/>
          <a:ext cx="6022975" cy="2373313"/>
        </p:xfrm>
        <a:graphic>
          <a:graphicData uri="http://schemas.openxmlformats.org/presentationml/2006/ole">
            <p:oleObj spid="_x0000_s8196" name="Equation" r:id="rId5" imgW="3022560" imgH="1346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</a:t>
            </a:r>
            <a:endParaRPr lang="zh-TW" alt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627784" y="1772816"/>
          <a:ext cx="4104431" cy="4468609"/>
        </p:xfrm>
        <a:graphic>
          <a:graphicData uri="http://schemas.openxmlformats.org/presentationml/2006/ole">
            <p:oleObj spid="_x0000_s11266" name="Equation" r:id="rId3" imgW="1714320" imgH="210816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Geometric interpretation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D:\course\course_ppt\MonteCarlo\geomMon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44824"/>
            <a:ext cx="4248472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general 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probability density function </a:t>
            </a:r>
            <a:endParaRPr lang="zh-TW" alt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948264" y="1772816"/>
          <a:ext cx="682625" cy="770631"/>
        </p:xfrm>
        <a:graphic>
          <a:graphicData uri="http://schemas.openxmlformats.org/presentationml/2006/ole">
            <p:oleObj spid="_x0000_s12290" name="Equation" r:id="rId3" imgW="342720" imgH="43164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15616" y="2492896"/>
          <a:ext cx="5719763" cy="4029075"/>
        </p:xfrm>
        <a:graphic>
          <a:graphicData uri="http://schemas.openxmlformats.org/presentationml/2006/ole">
            <p:oleObj spid="_x0000_s12292" name="Equation" r:id="rId4" imgW="2869920" imgH="2286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Geometric interpretation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D:\course\course_ppt\MonteCarlo\geomMon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4846217" cy="484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 descr="D:\course\course_ppt\MonteCarlo\importanceSample.png"/>
          <p:cNvPicPr>
            <a:picLocks noChangeAspect="1" noChangeArrowheads="1"/>
          </p:cNvPicPr>
          <p:nvPr/>
        </p:nvPicPr>
        <p:blipFill>
          <a:blip r:embed="rId3" cstate="print"/>
          <a:srcRect t="13646" b="28357"/>
          <a:stretch>
            <a:fillRect/>
          </a:stretch>
        </p:blipFill>
        <p:spPr bwMode="auto">
          <a:xfrm>
            <a:off x="4922589" y="1916832"/>
            <a:ext cx="4221411" cy="24482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we need this form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we have a </a:t>
            </a:r>
            <a:r>
              <a:rPr lang="en-US" altLang="zh-TW" dirty="0" err="1" smtClean="0"/>
              <a:t>pdf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Then the Monte Carlo estimator   </a:t>
            </a:r>
            <a:endParaRPr lang="zh-TW" alt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43608" y="2420888"/>
          <a:ext cx="4333875" cy="1704975"/>
        </p:xfrm>
        <a:graphic>
          <a:graphicData uri="http://schemas.openxmlformats.org/presentationml/2006/ole">
            <p:oleObj spid="_x0000_s13314" name="Equation" r:id="rId4" imgW="1790640" imgH="78732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724400" y="1773238"/>
          <a:ext cx="1665288" cy="360362"/>
        </p:xfrm>
        <a:graphic>
          <a:graphicData uri="http://schemas.openxmlformats.org/presentationml/2006/ole">
            <p:oleObj spid="_x0000_s13315" name="Equation" r:id="rId5" imgW="939600" imgH="20304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27584" y="4869160"/>
          <a:ext cx="4300537" cy="1258887"/>
        </p:xfrm>
        <a:graphic>
          <a:graphicData uri="http://schemas.openxmlformats.org/presentationml/2006/ole">
            <p:oleObj spid="_x0000_s13316" name="Equation" r:id="rId6" imgW="2171520" imgH="63468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Extending to multiple dimensions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Extending to multiple dimensions is straightforward</a:t>
            </a:r>
          </a:p>
          <a:p>
            <a:r>
              <a:rPr lang="en-US" altLang="zh-TW" dirty="0" smtClean="0"/>
              <a:t>Consider the three-dimensional integral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If we use uniform sampling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83768" y="3284984"/>
          <a:ext cx="3284693" cy="753864"/>
        </p:xfrm>
        <a:graphic>
          <a:graphicData uri="http://schemas.openxmlformats.org/presentationml/2006/ole">
            <p:oleObj spid="_x0000_s14338" name="Equation" r:id="rId3" imgW="1549080" imgH="355320" progId="Equation.3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436096" y="3861048"/>
          <a:ext cx="3528392" cy="638608"/>
        </p:xfrm>
        <a:graphic>
          <a:graphicData uri="http://schemas.openxmlformats.org/presentationml/2006/ole">
            <p:oleObj spid="_x0000_s14339" name="Equation" r:id="rId4" imgW="2387520" imgH="43164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27584" y="4653136"/>
          <a:ext cx="6436222" cy="792088"/>
        </p:xfrm>
        <a:graphic>
          <a:graphicData uri="http://schemas.openxmlformats.org/presentationml/2006/ole">
            <p:oleObj spid="_x0000_s14340" name="Equation" r:id="rId5" imgW="34034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dimensions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number of samples N is independent of the dimensionality of the integral</a:t>
            </a:r>
          </a:p>
          <a:p>
            <a:r>
              <a:rPr lang="en-US" altLang="zh-TW" dirty="0" smtClean="0"/>
              <a:t>Error in Monte Carlo estimator decreases at a rate of </a:t>
            </a:r>
            <a:endParaRPr lang="zh-TW" alt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23728" y="3212976"/>
          <a:ext cx="1076325" cy="511175"/>
        </p:xfrm>
        <a:graphic>
          <a:graphicData uri="http://schemas.openxmlformats.org/presentationml/2006/ole">
            <p:oleObj spid="_x0000_s15362" name="Equation" r:id="rId3" imgW="5079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 of random variables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386" name="Picture 2" descr="D:\course\course_ppt\MonteCarlo\importanceSamp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4990232" cy="4990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Physically based rendering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Oscar winner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www.youtube.com/watch?v=7d9juPsv1QU</a:t>
            </a:r>
            <a:endParaRPr lang="en-US" altLang="zh-TW" dirty="0" smtClean="0"/>
          </a:p>
        </p:txBody>
      </p:sp>
      <p:pic>
        <p:nvPicPr>
          <p:cNvPr id="1026" name="Picture 2" descr="D:\course\course_ppt\MonteCarlo\pb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628800"/>
            <a:ext cx="2627225" cy="3394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sample from a PDF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 descr="D:\course\course_ppt\MonteCarlo\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774209" cy="4774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Inversion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D:\course\course_ppt\MonteCarlo\sampl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12776"/>
            <a:ext cx="5278265" cy="5278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Inversion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Compute the CDF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Compute the inverse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Obtain a uniformly distributed random number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Compute   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067944" y="1556792"/>
          <a:ext cx="2447925" cy="1184275"/>
        </p:xfrm>
        <a:graphic>
          <a:graphicData uri="http://schemas.openxmlformats.org/presentationml/2006/ole">
            <p:oleObj spid="_x0000_s19458" name="Equation" r:id="rId3" imgW="1155600" imgH="558720" progId="Equation.3">
              <p:embed/>
            </p:oleObj>
          </a:graphicData>
        </a:graphic>
      </p:graphicFrame>
      <p:pic>
        <p:nvPicPr>
          <p:cNvPr id="6" name="Picture 2" descr="D:\course\course_ppt\MonteCarlo\sample2.png"/>
          <p:cNvPicPr>
            <a:picLocks noChangeAspect="1" noChangeArrowheads="1"/>
          </p:cNvPicPr>
          <p:nvPr/>
        </p:nvPicPr>
        <p:blipFill>
          <a:blip r:embed="rId4" cstate="print"/>
          <a:srcRect t="46384"/>
          <a:stretch>
            <a:fillRect/>
          </a:stretch>
        </p:blipFill>
        <p:spPr bwMode="auto">
          <a:xfrm>
            <a:off x="4283968" y="4221088"/>
            <a:ext cx="4472445" cy="2397944"/>
          </a:xfrm>
          <a:prstGeom prst="rect">
            <a:avLst/>
          </a:prstGeom>
          <a:noFill/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644008" y="2276872"/>
          <a:ext cx="941388" cy="969963"/>
        </p:xfrm>
        <a:graphic>
          <a:graphicData uri="http://schemas.openxmlformats.org/presentationml/2006/ole">
            <p:oleObj spid="_x0000_s19459" name="Equation" r:id="rId5" imgW="444240" imgH="45720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411760" y="3356992"/>
          <a:ext cx="351040" cy="432048"/>
        </p:xfrm>
        <a:graphic>
          <a:graphicData uri="http://schemas.openxmlformats.org/presentationml/2006/ole">
            <p:oleObj spid="_x0000_s19460" name="Equation" r:id="rId6" imgW="164880" imgH="20304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699792" y="3933056"/>
          <a:ext cx="1639887" cy="969963"/>
        </p:xfrm>
        <a:graphic>
          <a:graphicData uri="http://schemas.openxmlformats.org/presentationml/2006/ole">
            <p:oleObj spid="_x0000_s19461" name="Equation" r:id="rId7" imgW="77436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Randomize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Monte Carlo</a:t>
            </a:r>
          </a:p>
          <a:p>
            <a:pPr lvl="1"/>
            <a:r>
              <a:rPr lang="en-US" altLang="zh-TW" dirty="0" smtClean="0"/>
              <a:t>Monte Carlo integration</a:t>
            </a:r>
          </a:p>
          <a:p>
            <a:r>
              <a:rPr lang="en-US" altLang="zh-TW" dirty="0" smtClean="0"/>
              <a:t>Las Vegas</a:t>
            </a:r>
          </a:p>
          <a:p>
            <a:pPr lvl="1"/>
            <a:r>
              <a:rPr lang="en-US" altLang="zh-TW" dirty="0" smtClean="0"/>
              <a:t>Quick sort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Probability Review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Variable: </a:t>
            </a:r>
          </a:p>
          <a:p>
            <a:pPr lvl="1"/>
            <a:r>
              <a:rPr lang="en-US" altLang="zh-TW" dirty="0" smtClean="0"/>
              <a:t>X</a:t>
            </a:r>
          </a:p>
          <a:p>
            <a:pPr lvl="1"/>
            <a:r>
              <a:rPr lang="en-US" altLang="zh-TW" dirty="0" smtClean="0"/>
              <a:t>A value chosen by some random process</a:t>
            </a:r>
          </a:p>
          <a:p>
            <a:r>
              <a:rPr lang="en-US" altLang="zh-TW" dirty="0" smtClean="0"/>
              <a:t>Discrete</a:t>
            </a:r>
          </a:p>
          <a:p>
            <a:pPr lvl="1"/>
            <a:r>
              <a:rPr lang="en-US" altLang="zh-TW" dirty="0" smtClean="0"/>
              <a:t>Row a Dice and see it’s outcome</a:t>
            </a:r>
            <a:endParaRPr lang="en-US" altLang="zh-TW" dirty="0" smtClean="0"/>
          </a:p>
          <a:p>
            <a:r>
              <a:rPr lang="en-US" altLang="zh-TW" dirty="0" smtClean="0"/>
              <a:t>Continuous</a:t>
            </a:r>
          </a:p>
          <a:p>
            <a:pPr lvl="1"/>
            <a:r>
              <a:rPr lang="en-US" altLang="zh-TW" dirty="0" smtClean="0"/>
              <a:t>A</a:t>
            </a:r>
            <a:r>
              <a:rPr lang="en-US" altLang="zh-TW" dirty="0" smtClean="0"/>
              <a:t> random person’s weight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D:\course\course_ppt\MonteCarlo\cdf.png"/>
          <p:cNvPicPr>
            <a:picLocks noChangeAspect="1" noChangeArrowheads="1"/>
          </p:cNvPicPr>
          <p:nvPr/>
        </p:nvPicPr>
        <p:blipFill>
          <a:blip r:embed="rId3" cstate="print"/>
          <a:srcRect t="15927" b="7580"/>
          <a:stretch>
            <a:fillRect/>
          </a:stretch>
        </p:blipFill>
        <p:spPr bwMode="auto">
          <a:xfrm>
            <a:off x="5580112" y="4293096"/>
            <a:ext cx="3236863" cy="24208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Dice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91680" y="1484784"/>
          <a:ext cx="3816424" cy="576063"/>
        </p:xfrm>
        <a:graphic>
          <a:graphicData uri="http://schemas.openxmlformats.org/presentationml/2006/ole">
            <p:oleObj spid="_x0000_s2050" name="Equation" r:id="rId4" imgW="10792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03848" y="2204864"/>
          <a:ext cx="766537" cy="720080"/>
        </p:xfrm>
        <a:graphic>
          <a:graphicData uri="http://schemas.openxmlformats.org/presentationml/2006/ole">
            <p:oleObj spid="_x0000_s2051" name="Equation" r:id="rId5" imgW="419040" imgH="3934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131840" y="3068960"/>
          <a:ext cx="900112" cy="709612"/>
        </p:xfrm>
        <a:graphic>
          <a:graphicData uri="http://schemas.openxmlformats.org/presentationml/2006/ole">
            <p:oleObj spid="_x0000_s2052" name="Equation" r:id="rId6" imgW="545760" imgH="431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11560" y="4077072"/>
          <a:ext cx="5256213" cy="2141984"/>
        </p:xfrm>
        <a:graphic>
          <a:graphicData uri="http://schemas.openxmlformats.org/presentationml/2006/ole">
            <p:oleObj spid="_x0000_s2053" name="Equation" r:id="rId7" imgW="2806560" imgH="1295280" progId="Equation.3">
              <p:embed/>
            </p:oleObj>
          </a:graphicData>
        </a:graphic>
      </p:graphicFrame>
      <p:pic>
        <p:nvPicPr>
          <p:cNvPr id="2054" name="Picture 6" descr="D:\course\course_ppt\MonteCarlo\probability.png"/>
          <p:cNvPicPr>
            <a:picLocks noChangeAspect="1" noChangeArrowheads="1"/>
          </p:cNvPicPr>
          <p:nvPr/>
        </p:nvPicPr>
        <p:blipFill>
          <a:blip r:embed="rId8" cstate="print"/>
          <a:srcRect t="37488"/>
          <a:stretch>
            <a:fillRect/>
          </a:stretch>
        </p:blipFill>
        <p:spPr bwMode="auto">
          <a:xfrm>
            <a:off x="5436096" y="1340768"/>
            <a:ext cx="3841651" cy="2401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course\course_ppt\MonteCarlo\cdfab.png"/>
          <p:cNvPicPr>
            <a:picLocks noChangeAspect="1" noChangeArrowheads="1"/>
          </p:cNvPicPr>
          <p:nvPr/>
        </p:nvPicPr>
        <p:blipFill>
          <a:blip r:embed="rId3" cstate="print"/>
          <a:srcRect t="30440"/>
          <a:stretch>
            <a:fillRect/>
          </a:stretch>
        </p:blipFill>
        <p:spPr bwMode="auto">
          <a:xfrm>
            <a:off x="2699792" y="4509120"/>
            <a:ext cx="3376775" cy="2348880"/>
          </a:xfrm>
          <a:prstGeom prst="rect">
            <a:avLst/>
          </a:prstGeom>
          <a:noFill/>
        </p:spPr>
      </p:pic>
      <p:pic>
        <p:nvPicPr>
          <p:cNvPr id="3075" name="Picture 3" descr="D:\course\course_ppt\MonteCarlo\pdf.png"/>
          <p:cNvPicPr>
            <a:picLocks noChangeAspect="1" noChangeArrowheads="1"/>
          </p:cNvPicPr>
          <p:nvPr/>
        </p:nvPicPr>
        <p:blipFill>
          <a:blip r:embed="rId4" cstate="print"/>
          <a:srcRect t="22473"/>
          <a:stretch>
            <a:fillRect/>
          </a:stretch>
        </p:blipFill>
        <p:spPr bwMode="auto">
          <a:xfrm>
            <a:off x="5619427" y="908720"/>
            <a:ext cx="3524573" cy="27324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random variables</a:t>
            </a:r>
            <a:endParaRPr lang="zh-TW" altLang="en-US" dirty="0"/>
          </a:p>
        </p:txBody>
      </p:sp>
      <p:graphicFrame>
        <p:nvGraphicFramePr>
          <p:cNvPr id="3074" name="Content Placeholder 3"/>
          <p:cNvGraphicFramePr>
            <a:graphicFrameLocks noChangeAspect="1"/>
          </p:cNvGraphicFramePr>
          <p:nvPr/>
        </p:nvGraphicFramePr>
        <p:xfrm>
          <a:off x="323528" y="1556792"/>
          <a:ext cx="5472608" cy="537364"/>
        </p:xfrm>
        <a:graphic>
          <a:graphicData uri="http://schemas.openxmlformats.org/presentationml/2006/ole">
            <p:oleObj spid="_x0000_s3074" name="Equation" r:id="rId5" imgW="2590560" imgH="266400" progId="Equation.3">
              <p:embed/>
            </p:oleObj>
          </a:graphicData>
        </a:graphic>
      </p:graphicFrame>
      <p:graphicFrame>
        <p:nvGraphicFramePr>
          <p:cNvPr id="3076" name="Content Placeholder 3"/>
          <p:cNvGraphicFramePr>
            <a:graphicFrameLocks noChangeAspect="1"/>
          </p:cNvGraphicFramePr>
          <p:nvPr/>
        </p:nvGraphicFramePr>
        <p:xfrm>
          <a:off x="539552" y="2996952"/>
          <a:ext cx="7810500" cy="1676400"/>
        </p:xfrm>
        <a:graphic>
          <a:graphicData uri="http://schemas.openxmlformats.org/presentationml/2006/ole">
            <p:oleObj spid="_x0000_s3076" name="Equation" r:id="rId6" imgW="375912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random variables</a:t>
            </a:r>
            <a:endParaRPr lang="zh-TW" altLang="en-US" dirty="0"/>
          </a:p>
        </p:txBody>
      </p:sp>
      <p:pic>
        <p:nvPicPr>
          <p:cNvPr id="4" name="Picture 3" descr="D:\course\course_ppt\MonteCarlo\pdf.png"/>
          <p:cNvPicPr>
            <a:picLocks noChangeAspect="1" noChangeArrowheads="1"/>
          </p:cNvPicPr>
          <p:nvPr/>
        </p:nvPicPr>
        <p:blipFill>
          <a:blip r:embed="rId3" cstate="print"/>
          <a:srcRect t="22473"/>
          <a:stretch>
            <a:fillRect/>
          </a:stretch>
        </p:blipFill>
        <p:spPr bwMode="auto">
          <a:xfrm>
            <a:off x="5619427" y="1052736"/>
            <a:ext cx="3524573" cy="2732485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 noChangeAspect="1"/>
          </p:cNvGraphicFramePr>
          <p:nvPr/>
        </p:nvGraphicFramePr>
        <p:xfrm>
          <a:off x="323528" y="1484784"/>
          <a:ext cx="5472608" cy="537364"/>
        </p:xfrm>
        <a:graphic>
          <a:graphicData uri="http://schemas.openxmlformats.org/presentationml/2006/ole">
            <p:oleObj spid="_x0000_s4098" name="Equation" r:id="rId4" imgW="2590560" imgH="2664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3528" y="2420888"/>
          <a:ext cx="5616624" cy="1682750"/>
        </p:xfrm>
        <a:graphic>
          <a:graphicData uri="http://schemas.openxmlformats.org/presentationml/2006/ole">
            <p:oleObj spid="_x0000_s4099" name="Equation" r:id="rId5" imgW="3124080" imgH="1015920" progId="Equation.3">
              <p:embed/>
            </p:oleObj>
          </a:graphicData>
        </a:graphic>
      </p:graphicFrame>
      <p:pic>
        <p:nvPicPr>
          <p:cNvPr id="4100" name="Picture 4" descr="D:\course\course_ppt\MonteCarlo\cdf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757959"/>
            <a:ext cx="3100041" cy="3100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random variable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9750" y="2635250"/>
          <a:ext cx="3874197" cy="1873870"/>
        </p:xfrm>
        <a:graphic>
          <a:graphicData uri="http://schemas.openxmlformats.org/presentationml/2006/ole">
            <p:oleObj spid="_x0000_s5122" name="Equation" r:id="rId3" imgW="2361960" imgH="1143000" progId="Equation.3">
              <p:embed/>
            </p:oleObj>
          </a:graphicData>
        </a:graphic>
      </p:graphicFrame>
      <p:pic>
        <p:nvPicPr>
          <p:cNvPr id="5123" name="Picture 3" descr="D:\course\course_ppt\MonteCarlo\X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700808"/>
            <a:ext cx="4115520" cy="4115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Expected values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</a:t>
            </a:r>
            <a:r>
              <a:rPr lang="en-US" altLang="zh-TW" dirty="0" smtClean="0"/>
              <a:t>xpected value of a function f</a:t>
            </a:r>
          </a:p>
          <a:p>
            <a:pPr lvl="1"/>
            <a:r>
              <a:rPr lang="en-US" altLang="zh-TW" dirty="0" smtClean="0"/>
              <a:t>Average value of the function over some distribution p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If p is uniform, we drop the subscript p from </a:t>
            </a:r>
            <a:r>
              <a:rPr lang="en-US" altLang="zh-TW" dirty="0" err="1" smtClean="0"/>
              <a:t>Ep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Expected value of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(x), x between 0 and Pi</a:t>
            </a:r>
          </a:p>
          <a:p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43808" y="3068960"/>
          <a:ext cx="2926777" cy="720080"/>
        </p:xfrm>
        <a:graphic>
          <a:graphicData uri="http://schemas.openxmlformats.org/presentationml/2006/ole">
            <p:oleObj spid="_x0000_s6146" name="Equation" r:id="rId3" imgW="160020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15616" y="5445224"/>
          <a:ext cx="3456384" cy="578602"/>
        </p:xfrm>
        <a:graphic>
          <a:graphicData uri="http://schemas.openxmlformats.org/presentationml/2006/ole">
            <p:oleObj spid="_x0000_s6147" name="Equation" r:id="rId4" imgW="2882880" imgH="482400" progId="Equation.3">
              <p:embed/>
            </p:oleObj>
          </a:graphicData>
        </a:graphic>
      </p:graphicFrame>
      <p:pic>
        <p:nvPicPr>
          <p:cNvPr id="6148" name="Picture 4" descr="D:\course\course_ppt\MonteCarlo\ecos.png"/>
          <p:cNvPicPr>
            <a:picLocks noChangeAspect="1" noChangeArrowheads="1"/>
          </p:cNvPicPr>
          <p:nvPr/>
        </p:nvPicPr>
        <p:blipFill>
          <a:blip r:embed="rId5" cstate="print"/>
          <a:srcRect t="27542" b="9336"/>
          <a:stretch>
            <a:fillRect/>
          </a:stretch>
        </p:blipFill>
        <p:spPr bwMode="auto">
          <a:xfrm>
            <a:off x="4860032" y="5197109"/>
            <a:ext cx="2631232" cy="1660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217</Words>
  <Application>Microsoft Office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Equation 3.0</vt:lpstr>
      <vt:lpstr>Path Tracing: Monte Carlo integration</vt:lpstr>
      <vt:lpstr>Physically based rendering</vt:lpstr>
      <vt:lpstr>Randomize algorithm</vt:lpstr>
      <vt:lpstr>Probability Review</vt:lpstr>
      <vt:lpstr>Dice</vt:lpstr>
      <vt:lpstr>Continuous random variables</vt:lpstr>
      <vt:lpstr>Continuous random variables</vt:lpstr>
      <vt:lpstr>Uniform random variable</vt:lpstr>
      <vt:lpstr>Expected values</vt:lpstr>
      <vt:lpstr>Properties of E</vt:lpstr>
      <vt:lpstr>The Monte Carlo estimator</vt:lpstr>
      <vt:lpstr>Proof</vt:lpstr>
      <vt:lpstr>Geometric interpretation</vt:lpstr>
      <vt:lpstr>More general form</vt:lpstr>
      <vt:lpstr>Geometric interpretation</vt:lpstr>
      <vt:lpstr>Why we need this form</vt:lpstr>
      <vt:lpstr>Extending to multiple dimensions</vt:lpstr>
      <vt:lpstr>Multiple dimensions</vt:lpstr>
      <vt:lpstr>Sampling of random variables</vt:lpstr>
      <vt:lpstr>How to sample from a PDF</vt:lpstr>
      <vt:lpstr>Inversion method</vt:lpstr>
      <vt:lpstr>Inversion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</dc:title>
  <dc:creator>ianslayer</dc:creator>
  <cp:lastModifiedBy>ianslayer</cp:lastModifiedBy>
  <cp:revision>126</cp:revision>
  <dcterms:created xsi:type="dcterms:W3CDTF">2014-05-18T16:04:06Z</dcterms:created>
  <dcterms:modified xsi:type="dcterms:W3CDTF">2014-05-20T09:11:15Z</dcterms:modified>
</cp:coreProperties>
</file>