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84"/>
    <p:restoredTop sz="94651"/>
  </p:normalViewPr>
  <p:slideViewPr>
    <p:cSldViewPr snapToGrid="0" snapToObjects="1" showGuides="1">
      <p:cViewPr varScale="1">
        <p:scale>
          <a:sx n="118" d="100"/>
          <a:sy n="118" d="100"/>
        </p:scale>
        <p:origin x="216" y="7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4FEA-101C-B34E-A618-7310A2182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4338A-9797-194B-81F4-C7D16A00D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FBE16D-F409-E844-9DD5-10C292D64461}"/>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5" name="Footer Placeholder 4">
            <a:extLst>
              <a:ext uri="{FF2B5EF4-FFF2-40B4-BE49-F238E27FC236}">
                <a16:creationId xmlns:a16="http://schemas.microsoft.com/office/drawing/2014/main" id="{9C763932-93DC-BF4C-BC4E-6C35E3683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1BAD6-5C7B-C847-9980-50A18B63C7B3}"/>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256458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ED18-80C4-4C4B-89D6-D23223A5E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4C2204-40E1-F347-832C-F8A87487CA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58CBF-A175-214A-95A4-3B4CFF2F2404}"/>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5" name="Footer Placeholder 4">
            <a:extLst>
              <a:ext uri="{FF2B5EF4-FFF2-40B4-BE49-F238E27FC236}">
                <a16:creationId xmlns:a16="http://schemas.microsoft.com/office/drawing/2014/main" id="{F62CADC9-8E4B-E245-9A56-805C98DD2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D21ED-6FAC-0543-8FF6-E8B196366FA8}"/>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220697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043F7-7E84-B64E-A791-95698253A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21D29F-2DF1-624E-A8FD-0AE11BB47C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02F5B-4D9A-EF42-955B-9AFF17F409F0}"/>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5" name="Footer Placeholder 4">
            <a:extLst>
              <a:ext uri="{FF2B5EF4-FFF2-40B4-BE49-F238E27FC236}">
                <a16:creationId xmlns:a16="http://schemas.microsoft.com/office/drawing/2014/main" id="{3A7D36DD-6AD3-7B4A-A473-28A49F544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28085-952E-3D43-9E93-1D115A291A9B}"/>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375592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D1AF-1A15-424B-A053-42E9578B1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A963D-83E3-A548-817C-AA2FED8FA1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AA984-7217-1242-B745-ED340108D6D4}"/>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5" name="Footer Placeholder 4">
            <a:extLst>
              <a:ext uri="{FF2B5EF4-FFF2-40B4-BE49-F238E27FC236}">
                <a16:creationId xmlns:a16="http://schemas.microsoft.com/office/drawing/2014/main" id="{D0DE5076-AFF0-1949-92D7-B81B110DE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B91FA-EDB1-B944-A084-413045DD0B2A}"/>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141748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D8DF-E9F8-E943-814F-C3BC3318D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0C498D-F98B-704F-ADF2-CC5B67D778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F3A44-4006-6C49-B6C1-B0A60FEA9817}"/>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5" name="Footer Placeholder 4">
            <a:extLst>
              <a:ext uri="{FF2B5EF4-FFF2-40B4-BE49-F238E27FC236}">
                <a16:creationId xmlns:a16="http://schemas.microsoft.com/office/drawing/2014/main" id="{9879EEF2-8286-9846-9CAD-D82E3B553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783A1-B530-D740-A344-7AD24B92ECAF}"/>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30869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C3D6-892E-8248-9DBF-343ECB7C7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333CB4-5583-C543-9921-3266315DBF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EEF8E5-5DF4-5E4A-B321-6BC28B0361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618FC-9E86-CE43-B2F0-2A9375E775CF}"/>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6" name="Footer Placeholder 5">
            <a:extLst>
              <a:ext uri="{FF2B5EF4-FFF2-40B4-BE49-F238E27FC236}">
                <a16:creationId xmlns:a16="http://schemas.microsoft.com/office/drawing/2014/main" id="{1FD9D5CC-B0CC-D84A-8502-D72436550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27EA0-2B92-804D-82BA-FFD4D60E769F}"/>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416772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71FF-63CC-8246-BDDB-AF07772FA9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5A01B8-B93A-A445-9B25-0DDC6F33B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245AFA-3ED6-EB4A-837D-255345CA27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6DECB-9083-154B-9647-BE47536B9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1E2811-9469-8144-87EA-4C92720022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E64D43-D839-8D4C-A22D-FA9B111D550A}"/>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8" name="Footer Placeholder 7">
            <a:extLst>
              <a:ext uri="{FF2B5EF4-FFF2-40B4-BE49-F238E27FC236}">
                <a16:creationId xmlns:a16="http://schemas.microsoft.com/office/drawing/2014/main" id="{B3703772-0203-6E4F-ADE8-D02C7DB66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BA7D93-562C-724C-914D-579F623B4904}"/>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257100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3901-A710-2E4E-BD70-FB13165C51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FEE40A-1F27-0F4D-ACC8-C787C9319581}"/>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4" name="Footer Placeholder 3">
            <a:extLst>
              <a:ext uri="{FF2B5EF4-FFF2-40B4-BE49-F238E27FC236}">
                <a16:creationId xmlns:a16="http://schemas.microsoft.com/office/drawing/2014/main" id="{7BFDC809-D232-3E44-AC56-941E81D17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329D89-6C22-484F-9246-3FE1C3369C65}"/>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210068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813F9-1761-254F-A0B3-7E8C8EB3CB59}"/>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3" name="Footer Placeholder 2">
            <a:extLst>
              <a:ext uri="{FF2B5EF4-FFF2-40B4-BE49-F238E27FC236}">
                <a16:creationId xmlns:a16="http://schemas.microsoft.com/office/drawing/2014/main" id="{5273E96A-F30F-4745-AE2B-FCA211964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46250-895D-8B44-8842-B86A86D82184}"/>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48427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35BA-7B52-294C-9F41-737B073E5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7726E-14E5-AE4B-AD69-9C5E418F5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3F26A-AF68-B248-A03C-4C4219724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1A6D63-6309-2D45-8914-A20ED139F1E7}"/>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6" name="Footer Placeholder 5">
            <a:extLst>
              <a:ext uri="{FF2B5EF4-FFF2-40B4-BE49-F238E27FC236}">
                <a16:creationId xmlns:a16="http://schemas.microsoft.com/office/drawing/2014/main" id="{7EDA75D9-E11B-EC4F-AD11-1BE28C4D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7C45E-CDB8-A442-B8D3-87BADE13E361}"/>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147839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A5DA-D6A6-9F43-9B04-74ACFBD15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6A220-0E04-AF4C-B229-EF6867B30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F6DD2-0093-9647-988F-0F2963177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80265-BDF3-2A49-9D0F-2B46D1D89912}"/>
              </a:ext>
            </a:extLst>
          </p:cNvPr>
          <p:cNvSpPr>
            <a:spLocks noGrp="1"/>
          </p:cNvSpPr>
          <p:nvPr>
            <p:ph type="dt" sz="half" idx="10"/>
          </p:nvPr>
        </p:nvSpPr>
        <p:spPr/>
        <p:txBody>
          <a:bodyPr/>
          <a:lstStyle/>
          <a:p>
            <a:fld id="{1E5AB176-C98A-9D4C-A399-4E5E3C7ADDC7}" type="datetimeFigureOut">
              <a:rPr lang="en-US" smtClean="0"/>
              <a:t>6/27/18</a:t>
            </a:fld>
            <a:endParaRPr lang="en-US"/>
          </a:p>
        </p:txBody>
      </p:sp>
      <p:sp>
        <p:nvSpPr>
          <p:cNvPr id="6" name="Footer Placeholder 5">
            <a:extLst>
              <a:ext uri="{FF2B5EF4-FFF2-40B4-BE49-F238E27FC236}">
                <a16:creationId xmlns:a16="http://schemas.microsoft.com/office/drawing/2014/main" id="{D2882D92-E055-C148-855A-BB714B92F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B46BA-6154-9C4F-813C-587489348DA0}"/>
              </a:ext>
            </a:extLst>
          </p:cNvPr>
          <p:cNvSpPr>
            <a:spLocks noGrp="1"/>
          </p:cNvSpPr>
          <p:nvPr>
            <p:ph type="sldNum" sz="quarter" idx="12"/>
          </p:nvPr>
        </p:nvSpPr>
        <p:spPr/>
        <p:txBody>
          <a:bodyPr/>
          <a:lstStyle/>
          <a:p>
            <a:fld id="{8AF4AD2F-A796-5C40-98CA-1C1D9178D0CB}" type="slidenum">
              <a:rPr lang="en-US" smtClean="0"/>
              <a:t>‹#›</a:t>
            </a:fld>
            <a:endParaRPr lang="en-US"/>
          </a:p>
        </p:txBody>
      </p:sp>
    </p:spTree>
    <p:extLst>
      <p:ext uri="{BB962C8B-B14F-4D97-AF65-F5344CB8AC3E}">
        <p14:creationId xmlns:p14="http://schemas.microsoft.com/office/powerpoint/2010/main" val="284654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8A209-07FB-C14A-ACA5-A12D96285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8E075C-E7DC-254F-9BFB-65295FF75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2F6C5-6AC3-0243-B2B1-221D77C4EB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AB176-C98A-9D4C-A399-4E5E3C7ADDC7}" type="datetimeFigureOut">
              <a:rPr lang="en-US" smtClean="0"/>
              <a:t>6/27/18</a:t>
            </a:fld>
            <a:endParaRPr lang="en-US"/>
          </a:p>
        </p:txBody>
      </p:sp>
      <p:sp>
        <p:nvSpPr>
          <p:cNvPr id="5" name="Footer Placeholder 4">
            <a:extLst>
              <a:ext uri="{FF2B5EF4-FFF2-40B4-BE49-F238E27FC236}">
                <a16:creationId xmlns:a16="http://schemas.microsoft.com/office/drawing/2014/main" id="{3262FEC5-6173-E64A-B086-1C7A9AB6F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A34FB-9AE9-1F46-825C-06115252E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4AD2F-A796-5C40-98CA-1C1D9178D0CB}" type="slidenum">
              <a:rPr lang="en-US" smtClean="0"/>
              <a:t>‹#›</a:t>
            </a:fld>
            <a:endParaRPr lang="en-US"/>
          </a:p>
        </p:txBody>
      </p:sp>
    </p:spTree>
    <p:extLst>
      <p:ext uri="{BB962C8B-B14F-4D97-AF65-F5344CB8AC3E}">
        <p14:creationId xmlns:p14="http://schemas.microsoft.com/office/powerpoint/2010/main" val="331143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0781-9936-1A4A-8B47-EDD3EAFEE351}"/>
              </a:ext>
            </a:extLst>
          </p:cNvPr>
          <p:cNvSpPr>
            <a:spLocks noGrp="1"/>
          </p:cNvSpPr>
          <p:nvPr>
            <p:ph type="ctrTitle"/>
          </p:nvPr>
        </p:nvSpPr>
        <p:spPr>
          <a:xfrm>
            <a:off x="3148692" y="2251222"/>
            <a:ext cx="5894615" cy="1177778"/>
          </a:xfrm>
        </p:spPr>
        <p:txBody>
          <a:bodyPr>
            <a:normAutofit fontScale="90000"/>
          </a:bodyPr>
          <a:lstStyle/>
          <a:p>
            <a:r>
              <a:rPr lang="en-US" dirty="0"/>
              <a:t>An analysis of popular music lyrics </a:t>
            </a:r>
          </a:p>
        </p:txBody>
      </p:sp>
      <p:sp>
        <p:nvSpPr>
          <p:cNvPr id="4" name="TextBox 3">
            <a:extLst>
              <a:ext uri="{FF2B5EF4-FFF2-40B4-BE49-F238E27FC236}">
                <a16:creationId xmlns:a16="http://schemas.microsoft.com/office/drawing/2014/main" id="{4515DD01-4749-3545-A04C-E1B9A764013F}"/>
              </a:ext>
            </a:extLst>
          </p:cNvPr>
          <p:cNvSpPr txBox="1"/>
          <p:nvPr/>
        </p:nvSpPr>
        <p:spPr>
          <a:xfrm>
            <a:off x="2616925" y="4520085"/>
            <a:ext cx="7132320" cy="646331"/>
          </a:xfrm>
          <a:prstGeom prst="rect">
            <a:avLst/>
          </a:prstGeom>
          <a:noFill/>
        </p:spPr>
        <p:txBody>
          <a:bodyPr wrap="square" rtlCol="0">
            <a:spAutoFit/>
          </a:bodyPr>
          <a:lstStyle/>
          <a:p>
            <a:pPr algn="ctr"/>
            <a:r>
              <a:rPr lang="en-US" sz="3600" dirty="0"/>
              <a:t>A poster by Ian Smeenk</a:t>
            </a:r>
          </a:p>
        </p:txBody>
      </p:sp>
    </p:spTree>
    <p:extLst>
      <p:ext uri="{BB962C8B-B14F-4D97-AF65-F5344CB8AC3E}">
        <p14:creationId xmlns:p14="http://schemas.microsoft.com/office/powerpoint/2010/main" val="145504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C895-3ED2-5F43-941A-424C37BA973F}"/>
              </a:ext>
            </a:extLst>
          </p:cNvPr>
          <p:cNvSpPr>
            <a:spLocks noGrp="1"/>
          </p:cNvSpPr>
          <p:nvPr>
            <p:ph type="title"/>
          </p:nvPr>
        </p:nvSpPr>
        <p:spPr>
          <a:xfrm>
            <a:off x="522514" y="37601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49A182A4-CBE9-9347-8E6B-DC4F60D8A949}"/>
              </a:ext>
            </a:extLst>
          </p:cNvPr>
          <p:cNvSpPr>
            <a:spLocks noGrp="1"/>
          </p:cNvSpPr>
          <p:nvPr>
            <p:ph idx="1"/>
          </p:nvPr>
        </p:nvSpPr>
        <p:spPr>
          <a:xfrm>
            <a:off x="522514" y="1618796"/>
            <a:ext cx="10831286" cy="4351338"/>
          </a:xfrm>
        </p:spPr>
        <p:txBody>
          <a:bodyPr>
            <a:normAutofit/>
          </a:bodyPr>
          <a:lstStyle/>
          <a:p>
            <a:pPr marL="0" indent="0">
              <a:buNone/>
            </a:pPr>
            <a:r>
              <a:rPr lang="en-US" sz="2400" dirty="0"/>
              <a:t>The lyrics of a song are the most explicit way to communicate message in music. They can convey joy, sorrow, lust, yearning and a wealth of other emotions. The distinctive differences between artists of different genres (ex. country and hip-hop) can make for an interesting contemplation of lyrical purpose. It may at times seem as if certain genres get repetitive in their style of rhetoric and evocation. A closer look, however, would indicate that there is more nuance buried within.</a:t>
            </a:r>
          </a:p>
          <a:p>
            <a:pPr marL="0" indent="0">
              <a:buNone/>
            </a:pPr>
            <a:endParaRPr lang="en-US" sz="2400" dirty="0"/>
          </a:p>
          <a:p>
            <a:pPr marL="0" indent="0">
              <a:buNone/>
            </a:pPr>
            <a:r>
              <a:rPr lang="en-US" sz="2400" dirty="0"/>
              <a:t>In this poster I will present insights that I have found within the composition of a dataset of nearly 400,000 song lyrics. I will discuss a pair of predictive models built to predict the genre of a song. I will also look into the particularly fascinating lyrical culture of hip-hop. </a:t>
            </a:r>
          </a:p>
        </p:txBody>
      </p:sp>
    </p:spTree>
    <p:extLst>
      <p:ext uri="{BB962C8B-B14F-4D97-AF65-F5344CB8AC3E}">
        <p14:creationId xmlns:p14="http://schemas.microsoft.com/office/powerpoint/2010/main" val="131140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3C4F17-6E63-F14F-A4B9-DCFA969FAB19}"/>
              </a:ext>
            </a:extLst>
          </p:cNvPr>
          <p:cNvPicPr>
            <a:picLocks noChangeAspect="1"/>
          </p:cNvPicPr>
          <p:nvPr/>
        </p:nvPicPr>
        <p:blipFill>
          <a:blip r:embed="rId2"/>
          <a:stretch>
            <a:fillRect/>
          </a:stretch>
        </p:blipFill>
        <p:spPr>
          <a:xfrm>
            <a:off x="653144" y="2797629"/>
            <a:ext cx="11538856" cy="4060371"/>
          </a:xfrm>
          <a:prstGeom prst="rect">
            <a:avLst/>
          </a:prstGeom>
        </p:spPr>
      </p:pic>
      <p:sp>
        <p:nvSpPr>
          <p:cNvPr id="3" name="Content Placeholder 2">
            <a:extLst>
              <a:ext uri="{FF2B5EF4-FFF2-40B4-BE49-F238E27FC236}">
                <a16:creationId xmlns:a16="http://schemas.microsoft.com/office/drawing/2014/main" id="{2257527A-6B3D-CC4D-8FDC-225FD0403602}"/>
              </a:ext>
            </a:extLst>
          </p:cNvPr>
          <p:cNvSpPr>
            <a:spLocks noGrp="1"/>
          </p:cNvSpPr>
          <p:nvPr>
            <p:ph idx="1"/>
          </p:nvPr>
        </p:nvSpPr>
        <p:spPr>
          <a:xfrm>
            <a:off x="495299" y="1336336"/>
            <a:ext cx="11201401" cy="1603375"/>
          </a:xfrm>
        </p:spPr>
        <p:txBody>
          <a:bodyPr>
            <a:normAutofit lnSpcReduction="10000"/>
          </a:bodyPr>
          <a:lstStyle/>
          <a:p>
            <a:pPr marL="0" indent="0">
              <a:buNone/>
            </a:pPr>
            <a:r>
              <a:rPr lang="en-US" sz="1400" dirty="0"/>
              <a:t>The data used for analysis came from a Kaggle dataset of lyrics for over 380,000 songs. The songs from the data came from a variety of different genres as well as several eras. </a:t>
            </a:r>
          </a:p>
          <a:p>
            <a:pPr marL="0" indent="0">
              <a:buNone/>
            </a:pPr>
            <a:r>
              <a:rPr lang="en-US" sz="1400" dirty="0"/>
              <a:t>The cleaning process involved removing newline characters and special punctuation via regular expressions, as well as filtering out songs with nonsensical values (</a:t>
            </a:r>
            <a:r>
              <a:rPr lang="en-US" sz="1400" dirty="0" err="1"/>
              <a:t>ie</a:t>
            </a:r>
            <a:r>
              <a:rPr lang="en-US" sz="1400" dirty="0"/>
              <a:t>. songs dated in the future).</a:t>
            </a:r>
          </a:p>
          <a:p>
            <a:pPr marL="0" indent="0">
              <a:buNone/>
            </a:pPr>
            <a:r>
              <a:rPr lang="en-US" sz="1400" dirty="0"/>
              <a:t>As you can see in the plot below, the primary era from which most of the songs stem is fairly recent for all genres. The distribution centers around the mid-late 2000s as well as around the mid 2010s. The most common genre by far is rock the majority of songs have less than a thousand lyrics. The song with the most lyrics, Rap Monument, contained over 8000 lyrics as it was a collaborative rap song by over 40 different rappers.</a:t>
            </a:r>
          </a:p>
        </p:txBody>
      </p:sp>
      <p:sp>
        <p:nvSpPr>
          <p:cNvPr id="2" name="Title 1">
            <a:extLst>
              <a:ext uri="{FF2B5EF4-FFF2-40B4-BE49-F238E27FC236}">
                <a16:creationId xmlns:a16="http://schemas.microsoft.com/office/drawing/2014/main" id="{681BAE81-F690-0F4C-BA49-7065D50EEB16}"/>
              </a:ext>
            </a:extLst>
          </p:cNvPr>
          <p:cNvSpPr>
            <a:spLocks noGrp="1"/>
          </p:cNvSpPr>
          <p:nvPr>
            <p:ph type="title"/>
          </p:nvPr>
        </p:nvSpPr>
        <p:spPr>
          <a:xfrm>
            <a:off x="511627" y="255814"/>
            <a:ext cx="5257800" cy="1325563"/>
          </a:xfrm>
        </p:spPr>
        <p:txBody>
          <a:bodyPr/>
          <a:lstStyle/>
          <a:p>
            <a:r>
              <a:rPr lang="en-US" dirty="0"/>
              <a:t>Data Description</a:t>
            </a:r>
          </a:p>
        </p:txBody>
      </p:sp>
    </p:spTree>
    <p:extLst>
      <p:ext uri="{BB962C8B-B14F-4D97-AF65-F5344CB8AC3E}">
        <p14:creationId xmlns:p14="http://schemas.microsoft.com/office/powerpoint/2010/main" val="108414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1996-2981-434A-BB30-BE29079045DB}"/>
              </a:ext>
            </a:extLst>
          </p:cNvPr>
          <p:cNvSpPr>
            <a:spLocks noGrp="1"/>
          </p:cNvSpPr>
          <p:nvPr>
            <p:ph type="title"/>
          </p:nvPr>
        </p:nvSpPr>
        <p:spPr>
          <a:xfrm>
            <a:off x="419100" y="0"/>
            <a:ext cx="11353800" cy="1325563"/>
          </a:xfrm>
        </p:spPr>
        <p:txBody>
          <a:bodyPr/>
          <a:lstStyle/>
          <a:p>
            <a:r>
              <a:rPr lang="en-US" dirty="0"/>
              <a:t>Modeling Genre</a:t>
            </a:r>
          </a:p>
        </p:txBody>
      </p:sp>
      <p:sp>
        <p:nvSpPr>
          <p:cNvPr id="3" name="Content Placeholder 2">
            <a:extLst>
              <a:ext uri="{FF2B5EF4-FFF2-40B4-BE49-F238E27FC236}">
                <a16:creationId xmlns:a16="http://schemas.microsoft.com/office/drawing/2014/main" id="{58BCCEA1-876B-794C-B457-21B1D9B6918D}"/>
              </a:ext>
            </a:extLst>
          </p:cNvPr>
          <p:cNvSpPr>
            <a:spLocks noGrp="1"/>
          </p:cNvSpPr>
          <p:nvPr>
            <p:ph idx="1"/>
          </p:nvPr>
        </p:nvSpPr>
        <p:spPr>
          <a:xfrm>
            <a:off x="419100" y="1150711"/>
            <a:ext cx="11353800" cy="1494518"/>
          </a:xfrm>
        </p:spPr>
        <p:txBody>
          <a:bodyPr>
            <a:normAutofit lnSpcReduction="10000"/>
          </a:bodyPr>
          <a:lstStyle/>
          <a:p>
            <a:pPr marL="0" indent="0">
              <a:buNone/>
            </a:pPr>
            <a:r>
              <a:rPr lang="en-US" sz="1400" dirty="0"/>
              <a:t>It is commonly assumed that different genres have different overarching lyrical concepts. There are far more country songs that discuss the importance of pickup trucks than there are R&amp;B songs. These presumed differences are what inspired me to model genre using song lyrics.</a:t>
            </a:r>
          </a:p>
          <a:p>
            <a:pPr marL="0" indent="0">
              <a:buNone/>
            </a:pPr>
            <a:r>
              <a:rPr lang="en-US" sz="1400" dirty="0"/>
              <a:t>The two different modeling approaches I tried were Multinomial Naïve Bayes as a baseline model and then Multiclass Logistic Regression as a hopeful improvement on the model. I used vectorized TFIDF as model features.</a:t>
            </a:r>
          </a:p>
          <a:p>
            <a:pPr marL="0" indent="0">
              <a:buNone/>
            </a:pPr>
            <a:r>
              <a:rPr lang="en-US" sz="1400" dirty="0"/>
              <a:t>Unsurprisingly, the Logistic Regression predicted with a higher accuracy (~56%) vs the overly simplistic Naïve Bayes (~45%). Further iterations of this modeling step could involve pursuing tree based approaches (</a:t>
            </a:r>
            <a:r>
              <a:rPr lang="en-US" sz="1400" dirty="0" err="1"/>
              <a:t>eg.</a:t>
            </a:r>
            <a:r>
              <a:rPr lang="en-US" sz="1400" dirty="0"/>
              <a:t> </a:t>
            </a:r>
            <a:r>
              <a:rPr lang="en-US" sz="1400" dirty="0" err="1"/>
              <a:t>XGBoost</a:t>
            </a:r>
            <a:r>
              <a:rPr lang="en-US" sz="1400" dirty="0"/>
              <a:t>, Random Forest) or sequential models.</a:t>
            </a:r>
          </a:p>
        </p:txBody>
      </p:sp>
      <p:pic>
        <p:nvPicPr>
          <p:cNvPr id="4" name="Picture 3">
            <a:extLst>
              <a:ext uri="{FF2B5EF4-FFF2-40B4-BE49-F238E27FC236}">
                <a16:creationId xmlns:a16="http://schemas.microsoft.com/office/drawing/2014/main" id="{88F45D2D-3DD1-D848-BA2D-8EAC9989F856}"/>
              </a:ext>
            </a:extLst>
          </p:cNvPr>
          <p:cNvPicPr>
            <a:picLocks noChangeAspect="1"/>
          </p:cNvPicPr>
          <p:nvPr/>
        </p:nvPicPr>
        <p:blipFill rotWithShape="1">
          <a:blip r:embed="rId2"/>
          <a:srcRect l="4689" r="8727"/>
          <a:stretch/>
        </p:blipFill>
        <p:spPr>
          <a:xfrm>
            <a:off x="5403402" y="2645229"/>
            <a:ext cx="6681533" cy="3990575"/>
          </a:xfrm>
          <a:prstGeom prst="rect">
            <a:avLst/>
          </a:prstGeom>
        </p:spPr>
      </p:pic>
      <p:sp>
        <p:nvSpPr>
          <p:cNvPr id="5" name="TextBox 4">
            <a:extLst>
              <a:ext uri="{FF2B5EF4-FFF2-40B4-BE49-F238E27FC236}">
                <a16:creationId xmlns:a16="http://schemas.microsoft.com/office/drawing/2014/main" id="{BC942072-5548-3E47-9C63-2382F0D90592}"/>
              </a:ext>
            </a:extLst>
          </p:cNvPr>
          <p:cNvSpPr txBox="1"/>
          <p:nvPr/>
        </p:nvSpPr>
        <p:spPr>
          <a:xfrm>
            <a:off x="419100" y="2782669"/>
            <a:ext cx="4882243" cy="2677656"/>
          </a:xfrm>
          <a:prstGeom prst="rect">
            <a:avLst/>
          </a:prstGeom>
          <a:noFill/>
        </p:spPr>
        <p:txBody>
          <a:bodyPr wrap="square" rtlCol="0">
            <a:spAutoFit/>
          </a:bodyPr>
          <a:lstStyle/>
          <a:p>
            <a:r>
              <a:rPr lang="en-US" sz="1400" dirty="0"/>
              <a:t>In considering why the model wasn’t more successful in its prediction, I hypothesize a variety of reasons.</a:t>
            </a:r>
          </a:p>
          <a:p>
            <a:endParaRPr lang="en-US" sz="1400" dirty="0"/>
          </a:p>
          <a:p>
            <a:r>
              <a:rPr lang="en-US" sz="1400" dirty="0"/>
              <a:t>First off, I did little to account for class imbalance. Due to the dataset being primarily rock songs, it would have been potentially useful to try to account for this with a better performance metric or by resampling from the data.</a:t>
            </a:r>
          </a:p>
          <a:p>
            <a:endParaRPr lang="en-US" sz="1400" dirty="0"/>
          </a:p>
          <a:p>
            <a:r>
              <a:rPr lang="en-US" sz="1400" dirty="0"/>
              <a:t>Neither modeling attempt involved any hyperparameter tuning which could have potentially improved things. It is also quite possible that vectorized TFIDF is not predictive enough on its own to accurately predict genre</a:t>
            </a:r>
          </a:p>
        </p:txBody>
      </p:sp>
    </p:spTree>
    <p:extLst>
      <p:ext uri="{BB962C8B-B14F-4D97-AF65-F5344CB8AC3E}">
        <p14:creationId xmlns:p14="http://schemas.microsoft.com/office/powerpoint/2010/main" val="221718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5DA7-4683-134C-9369-BC7995FCA087}"/>
              </a:ext>
            </a:extLst>
          </p:cNvPr>
          <p:cNvSpPr>
            <a:spLocks noGrp="1"/>
          </p:cNvSpPr>
          <p:nvPr>
            <p:ph type="title"/>
          </p:nvPr>
        </p:nvSpPr>
        <p:spPr>
          <a:xfrm>
            <a:off x="412376" y="294518"/>
            <a:ext cx="10515600" cy="746499"/>
          </a:xfrm>
        </p:spPr>
        <p:txBody>
          <a:bodyPr/>
          <a:lstStyle/>
          <a:p>
            <a:r>
              <a:rPr lang="en-US" dirty="0"/>
              <a:t>Rap Case Study: Analysis of Obscenity</a:t>
            </a:r>
          </a:p>
        </p:txBody>
      </p:sp>
      <p:pic>
        <p:nvPicPr>
          <p:cNvPr id="5" name="Content Placeholder 4">
            <a:extLst>
              <a:ext uri="{FF2B5EF4-FFF2-40B4-BE49-F238E27FC236}">
                <a16:creationId xmlns:a16="http://schemas.microsoft.com/office/drawing/2014/main" id="{07831C56-EB75-0545-9C24-A7F8A8519A5E}"/>
              </a:ext>
            </a:extLst>
          </p:cNvPr>
          <p:cNvPicPr>
            <a:picLocks noGrp="1" noChangeAspect="1"/>
          </p:cNvPicPr>
          <p:nvPr>
            <p:ph idx="1"/>
          </p:nvPr>
        </p:nvPicPr>
        <p:blipFill>
          <a:blip r:embed="rId2"/>
          <a:stretch>
            <a:fillRect/>
          </a:stretch>
        </p:blipFill>
        <p:spPr>
          <a:xfrm>
            <a:off x="179293" y="3429000"/>
            <a:ext cx="11842377" cy="2950000"/>
          </a:xfrm>
        </p:spPr>
      </p:pic>
      <p:sp>
        <p:nvSpPr>
          <p:cNvPr id="6" name="TextBox 5">
            <a:extLst>
              <a:ext uri="{FF2B5EF4-FFF2-40B4-BE49-F238E27FC236}">
                <a16:creationId xmlns:a16="http://schemas.microsoft.com/office/drawing/2014/main" id="{FFF5112C-E9E1-DC46-AAC0-DEC777E7012A}"/>
              </a:ext>
            </a:extLst>
          </p:cNvPr>
          <p:cNvSpPr txBox="1"/>
          <p:nvPr/>
        </p:nvSpPr>
        <p:spPr>
          <a:xfrm>
            <a:off x="412376" y="1111624"/>
            <a:ext cx="11367247" cy="2246769"/>
          </a:xfrm>
          <a:prstGeom prst="rect">
            <a:avLst/>
          </a:prstGeom>
          <a:noFill/>
        </p:spPr>
        <p:txBody>
          <a:bodyPr wrap="square" rtlCol="0">
            <a:spAutoFit/>
          </a:bodyPr>
          <a:lstStyle/>
          <a:p>
            <a:r>
              <a:rPr lang="en-US" sz="1400" dirty="0"/>
              <a:t>It’s no secret that rap artists tend to use a great deal of foul language when it comes to their lyrics. Each rapper has a signature associated with their style, and part of that signature involves how much they use particular curses. Below is a comparison of five rappers from different temporal and regional groupings of hip-hop and the percentages of their lyrics are particular curse words.</a:t>
            </a:r>
          </a:p>
          <a:p>
            <a:endParaRPr lang="en-US" sz="1400" dirty="0"/>
          </a:p>
          <a:p>
            <a:r>
              <a:rPr lang="en-US" sz="1400" dirty="0"/>
              <a:t>A couple things that are interesting to note: Future is more vulgar than the others by a decent margin. It is also interesting to see that the n-word comes up as a non-zero number for Eminem, a white rapper who has notably neglected to use that word. This is likely because the analysis is done at the song level and not the verse level, and Slim Shady has likely had guest artists on his songs that have used the n-word.</a:t>
            </a:r>
          </a:p>
          <a:p>
            <a:endParaRPr lang="en-US" sz="1400" dirty="0"/>
          </a:p>
          <a:p>
            <a:r>
              <a:rPr lang="en-US" sz="1400" dirty="0"/>
              <a:t>The generally lowest MC when it comes to curse rates is Wu-Tang Clansman, </a:t>
            </a:r>
            <a:r>
              <a:rPr lang="en-US" sz="1400" dirty="0" err="1"/>
              <a:t>Ghostface</a:t>
            </a:r>
            <a:r>
              <a:rPr lang="en-US" sz="1400" dirty="0"/>
              <a:t> </a:t>
            </a:r>
            <a:r>
              <a:rPr lang="en-US" sz="1400" dirty="0" err="1"/>
              <a:t>Killah</a:t>
            </a:r>
            <a:r>
              <a:rPr lang="en-US" sz="1400" dirty="0"/>
              <a:t>. The musician occasionally referred to as Tony Starks is known for his vast vocabulary and creativity in his raps. This likely means that he does not have to rely on curse words to fill sound space.</a:t>
            </a:r>
          </a:p>
        </p:txBody>
      </p:sp>
    </p:spTree>
    <p:extLst>
      <p:ext uri="{BB962C8B-B14F-4D97-AF65-F5344CB8AC3E}">
        <p14:creationId xmlns:p14="http://schemas.microsoft.com/office/powerpoint/2010/main" val="114287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97D7-CF77-D64E-B9ED-3EFFF731651A}"/>
              </a:ext>
            </a:extLst>
          </p:cNvPr>
          <p:cNvSpPr>
            <a:spLocks noGrp="1"/>
          </p:cNvSpPr>
          <p:nvPr>
            <p:ph type="title"/>
          </p:nvPr>
        </p:nvSpPr>
        <p:spPr>
          <a:xfrm>
            <a:off x="446315" y="234496"/>
            <a:ext cx="10515600" cy="1325563"/>
          </a:xfrm>
        </p:spPr>
        <p:txBody>
          <a:bodyPr/>
          <a:lstStyle/>
          <a:p>
            <a:r>
              <a:rPr lang="en-US" dirty="0"/>
              <a:t>Future Work</a:t>
            </a:r>
          </a:p>
        </p:txBody>
      </p:sp>
      <p:sp>
        <p:nvSpPr>
          <p:cNvPr id="3" name="Content Placeholder 2">
            <a:extLst>
              <a:ext uri="{FF2B5EF4-FFF2-40B4-BE49-F238E27FC236}">
                <a16:creationId xmlns:a16="http://schemas.microsoft.com/office/drawing/2014/main" id="{A07BA3FC-61BC-1241-A8B1-D2A569FE96D2}"/>
              </a:ext>
            </a:extLst>
          </p:cNvPr>
          <p:cNvSpPr>
            <a:spLocks noGrp="1"/>
          </p:cNvSpPr>
          <p:nvPr>
            <p:ph idx="1"/>
          </p:nvPr>
        </p:nvSpPr>
        <p:spPr>
          <a:xfrm>
            <a:off x="446315" y="1825625"/>
            <a:ext cx="10907485" cy="4351338"/>
          </a:xfrm>
        </p:spPr>
        <p:txBody>
          <a:bodyPr>
            <a:normAutofit/>
          </a:bodyPr>
          <a:lstStyle/>
          <a:p>
            <a:pPr marL="0" indent="0">
              <a:buNone/>
            </a:pPr>
            <a:r>
              <a:rPr lang="en-US" sz="2000" dirty="0"/>
              <a:t>The continuation of this project will include developing an application that dynamically produces characteristics (</a:t>
            </a:r>
            <a:r>
              <a:rPr lang="en-US" sz="2000" dirty="0" err="1"/>
              <a:t>eg.</a:t>
            </a:r>
            <a:r>
              <a:rPr lang="en-US" sz="2000" dirty="0"/>
              <a:t> “wordiness score”, “profanity index”) and visualizations (much like the curse frequency one) for inputted artists. </a:t>
            </a:r>
          </a:p>
          <a:p>
            <a:pPr marL="0" indent="0">
              <a:buNone/>
            </a:pPr>
            <a:endParaRPr lang="en-US" sz="2000" dirty="0"/>
          </a:p>
          <a:p>
            <a:pPr marL="0" indent="0">
              <a:buNone/>
            </a:pPr>
            <a:r>
              <a:rPr lang="en-US" sz="2000" dirty="0"/>
              <a:t>Additionally including mean embeddings for particular rappers/vocalists which could be used to find similar musicians would be fun.</a:t>
            </a:r>
          </a:p>
          <a:p>
            <a:pPr marL="0" indent="0">
              <a:buNone/>
            </a:pPr>
            <a:endParaRPr lang="en-US" sz="2000" dirty="0"/>
          </a:p>
          <a:p>
            <a:pPr marL="0" indent="0">
              <a:buNone/>
            </a:pPr>
            <a:r>
              <a:rPr lang="en-US" sz="2000" dirty="0"/>
              <a:t>On the modeling front, trying to improve the model via hyperparameter tuning, better modeling frameworks and more predictive features would be a good next step.</a:t>
            </a:r>
          </a:p>
          <a:p>
            <a:pPr marL="0" indent="0">
              <a:buNone/>
            </a:pPr>
            <a:endParaRPr lang="en-US" sz="2000" dirty="0"/>
          </a:p>
          <a:p>
            <a:pPr marL="0" indent="0">
              <a:buNone/>
            </a:pPr>
            <a:r>
              <a:rPr lang="en-US" sz="2000" dirty="0"/>
              <a:t>It would also be good to try to split based on verses so that if a guest artist appears on a song, that is noted and listed as a separate entry.</a:t>
            </a:r>
          </a:p>
        </p:txBody>
      </p:sp>
    </p:spTree>
    <p:extLst>
      <p:ext uri="{BB962C8B-B14F-4D97-AF65-F5344CB8AC3E}">
        <p14:creationId xmlns:p14="http://schemas.microsoft.com/office/powerpoint/2010/main" val="1957294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885</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 analysis of popular music lyrics </vt:lpstr>
      <vt:lpstr>Abstract</vt:lpstr>
      <vt:lpstr>Data Description</vt:lpstr>
      <vt:lpstr>Modeling Genre</vt:lpstr>
      <vt:lpstr>Rap Case Study: Analysis of Obscenity</vt:lpstr>
      <vt:lpstr>Future Work</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Cunning Lyrics</dc:title>
  <dc:creator>Ian Smeenk</dc:creator>
  <cp:lastModifiedBy>Ian Smeenk</cp:lastModifiedBy>
  <cp:revision>11</cp:revision>
  <dcterms:created xsi:type="dcterms:W3CDTF">2018-06-28T06:34:53Z</dcterms:created>
  <dcterms:modified xsi:type="dcterms:W3CDTF">2018-06-28T09:56:10Z</dcterms:modified>
</cp:coreProperties>
</file>