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sldIdLst>
    <p:sldId id="256" r:id="rId2"/>
    <p:sldId id="301" r:id="rId3"/>
    <p:sldId id="257" r:id="rId4"/>
    <p:sldId id="269" r:id="rId5"/>
    <p:sldId id="258" r:id="rId6"/>
    <p:sldId id="317" r:id="rId7"/>
    <p:sldId id="259" r:id="rId8"/>
    <p:sldId id="264" r:id="rId9"/>
    <p:sldId id="265" r:id="rId10"/>
    <p:sldId id="275" r:id="rId11"/>
    <p:sldId id="262" r:id="rId12"/>
    <p:sldId id="261" r:id="rId13"/>
    <p:sldId id="263" r:id="rId14"/>
    <p:sldId id="274" r:id="rId15"/>
    <p:sldId id="276" r:id="rId16"/>
    <p:sldId id="305" r:id="rId17"/>
    <p:sldId id="318" r:id="rId18"/>
    <p:sldId id="319" r:id="rId19"/>
    <p:sldId id="320" r:id="rId20"/>
    <p:sldId id="267" r:id="rId21"/>
    <p:sldId id="277" r:id="rId22"/>
    <p:sldId id="278" r:id="rId23"/>
    <p:sldId id="279" r:id="rId24"/>
    <p:sldId id="280" r:id="rId25"/>
    <p:sldId id="285" r:id="rId26"/>
    <p:sldId id="287" r:id="rId27"/>
    <p:sldId id="289" r:id="rId28"/>
    <p:sldId id="288" r:id="rId29"/>
    <p:sldId id="284" r:id="rId30"/>
    <p:sldId id="292" r:id="rId31"/>
    <p:sldId id="291" r:id="rId32"/>
    <p:sldId id="293" r:id="rId33"/>
    <p:sldId id="294" r:id="rId34"/>
    <p:sldId id="296" r:id="rId35"/>
    <p:sldId id="297" r:id="rId36"/>
    <p:sldId id="298" r:id="rId37"/>
    <p:sldId id="299" r:id="rId38"/>
    <p:sldId id="300" r:id="rId39"/>
    <p:sldId id="311" r:id="rId40"/>
    <p:sldId id="316" r:id="rId41"/>
    <p:sldId id="309" r:id="rId42"/>
    <p:sldId id="283" r:id="rId43"/>
    <p:sldId id="303" r:id="rId44"/>
    <p:sldId id="307" r:id="rId45"/>
    <p:sldId id="306" r:id="rId46"/>
    <p:sldId id="302" r:id="rId47"/>
    <p:sldId id="304" r:id="rId48"/>
    <p:sldId id="310" r:id="rId49"/>
    <p:sldId id="314" r:id="rId5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1070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DEA320-D87F-432B-A2D1-C1DBBD67F1B8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C90D1B-A85A-4BAA-8EBF-CA229EB1A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177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50618-2D8B-4671-A7E9-4F507CC8D3CA}" type="datetime1">
              <a:rPr lang="en-US" smtClean="0"/>
              <a:t>8/7/2020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7FC69-9C55-40B2-912C-F83C681DA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711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96B28-C2BB-4D3A-80A9-B0FD0FFD3639}" type="datetime1">
              <a:rPr lang="en-US" smtClean="0"/>
              <a:t>8/7/2020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7FC69-9C55-40B2-912C-F83C681DA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44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4E16A-F7A5-41FE-8BAA-D978E21E86F7}" type="datetime1">
              <a:rPr lang="en-US" smtClean="0"/>
              <a:t>8/7/2020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7FC69-9C55-40B2-912C-F83C681DA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439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0"/>
            <a:ext cx="8610600" cy="762000"/>
          </a:xfrm>
        </p:spPr>
        <p:txBody>
          <a:bodyPr>
            <a:normAutofit/>
          </a:bodyPr>
          <a:lstStyle>
            <a:lvl1pPr algn="l"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ABCAE-95FB-422C-B326-997C14732206}" type="datetime1">
              <a:rPr lang="en-US" smtClean="0"/>
              <a:t>8/7/2020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7FC69-9C55-40B2-912C-F83C681DA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863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64FE7-BF52-42DB-A320-CBCFCD3CC148}" type="datetime1">
              <a:rPr lang="en-US" smtClean="0"/>
              <a:t>8/7/2020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7FC69-9C55-40B2-912C-F83C681DA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427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B1584-35F3-4293-8119-4987668DD9A8}" type="datetime1">
              <a:rPr lang="en-US" smtClean="0"/>
              <a:t>8/7/2020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7FC69-9C55-40B2-912C-F83C681DA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298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19E7C-631D-4FC7-B81C-FAE10B94F2DC}" type="datetime1">
              <a:rPr lang="en-US" smtClean="0"/>
              <a:t>8/7/2020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7FC69-9C55-40B2-912C-F83C681DA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366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863B6-9611-45AC-BDB5-7B41A29B8371}" type="datetime1">
              <a:rPr lang="en-US" smtClean="0"/>
              <a:t>8/7/2020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7FC69-9C55-40B2-912C-F83C681DA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094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99C80-CEC6-4DE7-B7F8-04317AADBEE3}" type="datetime1">
              <a:rPr lang="en-US" smtClean="0"/>
              <a:t>8/7/2020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7FC69-9C55-40B2-912C-F83C681DA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84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37418-E6A9-4C61-95F0-EE7105F56D5A}" type="datetime1">
              <a:rPr lang="en-US" smtClean="0"/>
              <a:t>8/7/2020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7FC69-9C55-40B2-912C-F83C681DA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633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C5CA3-2DB4-48E1-90DE-A6D1629D01CA}" type="datetime1">
              <a:rPr lang="en-US" smtClean="0"/>
              <a:t>8/7/2020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7FC69-9C55-40B2-912C-F83C681DA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778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49E33-9BA2-46DD-AAF9-2B70C92015D7}" type="datetime1">
              <a:rPr lang="en-US" smtClean="0"/>
              <a:t>8/7/2020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17FC69-9C55-40B2-912C-F83C681DA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74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aylori/SSgrowth" TargetMode="External"/><Relationship Id="rId2" Type="http://schemas.openxmlformats.org/officeDocument/2006/relationships/hyperlink" Target="https://drive.google.com/open?id=0Bz1UsDoLaOMLN2FiOTI3MWQtZDQwOS00YWZkLThmNmEtMTk2NTA2M2FjYWVh&amp;authuser=0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66801"/>
            <a:ext cx="7772400" cy="2533650"/>
          </a:xfrm>
        </p:spPr>
        <p:txBody>
          <a:bodyPr>
            <a:noAutofit/>
          </a:bodyPr>
          <a:lstStyle/>
          <a:p>
            <a:r>
              <a:rPr lang="en-US" dirty="0"/>
              <a:t>Modeling growth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 </a:t>
            </a:r>
            <a:r>
              <a:rPr lang="en-US" dirty="0"/>
              <a:t>stock assessments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using Stock Synthesis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438400"/>
          </a:xfrm>
        </p:spPr>
        <p:txBody>
          <a:bodyPr>
            <a:normAutofit/>
          </a:bodyPr>
          <a:lstStyle/>
          <a:p>
            <a:r>
              <a:rPr lang="en-US" dirty="0" smtClean="0"/>
              <a:t>Ian Taylor</a:t>
            </a:r>
          </a:p>
          <a:p>
            <a:r>
              <a:rPr lang="en-US" dirty="0" smtClean="0"/>
              <a:t>CAPAM Growth Workshop</a:t>
            </a:r>
          </a:p>
          <a:p>
            <a:r>
              <a:rPr lang="en-US" dirty="0" smtClean="0"/>
              <a:t>2 November 2014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7FC69-9C55-40B2-912C-F83C681DAE11}" type="slidenum">
              <a:rPr lang="en-US" smtClean="0"/>
              <a:t>1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976624" y="5715000"/>
            <a:ext cx="719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Updated 7 August 2020 to reflect change in GitHub link and r4ss install info</a:t>
            </a:r>
            <a:endParaRPr lang="en-US" i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956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" y="1803400"/>
            <a:ext cx="7543800" cy="5029200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7FC69-9C55-40B2-912C-F83C681DAE11}" type="slidenum">
              <a:rPr lang="en-US" smtClean="0"/>
              <a:t>10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6965" y="6477000"/>
            <a:ext cx="51908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s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ource model: growth_illustration_offset2</a:t>
            </a:r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57200" y="7620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CV options for variability: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 #_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CV_Growth_Pattern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 0 CV=f(LAA); 1 CV=F(A); 2 SD=F(LAA); 3 SD=F(A); 4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logSD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=F(A)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838200" y="2438400"/>
            <a:ext cx="0" cy="342900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 rot="16200000">
            <a:off x="-1105286" y="3922068"/>
            <a:ext cx="34732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Can be CV or SD of growth</a:t>
            </a:r>
            <a:endParaRPr lang="en-US" sz="2400" dirty="0">
              <a:solidFill>
                <a:srgbClr val="C0000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828800" y="6324600"/>
            <a:ext cx="4953000" cy="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672328" y="6396335"/>
            <a:ext cx="27518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Can be age or length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Parameterization of growth: length variability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017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" y="1803400"/>
            <a:ext cx="7543800" cy="5029199"/>
          </a:xfr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7620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Offset options for variability: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#_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parameter_offset_approach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(1=none, 2= M, G, CV_G as offset from female-GP1, 3=like SS2 V1.x)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7FC69-9C55-40B2-912C-F83C681DAE11}" type="slidenum">
              <a:rPr lang="en-US" smtClean="0"/>
              <a:t>11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6965" y="6477000"/>
            <a:ext cx="51908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s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ource model: growth_illustration_offset3</a:t>
            </a:r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Parameterization of growth: length variability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656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" y="1803400"/>
            <a:ext cx="7543800" cy="5029200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7FC69-9C55-40B2-912C-F83C681DAE11}" type="slidenum">
              <a:rPr lang="en-US" smtClean="0"/>
              <a:t>12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6965" y="6477000"/>
            <a:ext cx="51908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s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ource model: growth_illustration_offset2</a:t>
            </a:r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57200" y="7620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Offset options for variability: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#_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parameter_offset_approach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(1=none, 2= M, G, CV_G as offset from female-GP1, 3=like SS2 V1.x)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Parameterization of growth: length variability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487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" y="1803400"/>
            <a:ext cx="7543800" cy="5029199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7FC69-9C55-40B2-912C-F83C681DAE11}" type="slidenum">
              <a:rPr lang="en-US" smtClean="0"/>
              <a:t>13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6965" y="6477000"/>
            <a:ext cx="51908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s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ource model: growth_illustration_offset3</a:t>
            </a:r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57200" y="7620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Offset options for variability: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#_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parameter_offset_approach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(1=none, 2= M, G, CV_G as offset from female-GP1, 3=like SS2 V1.x)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Parameterization of growth: length variability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719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github\SSgrowth\figs\bio1_sizeatag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57200"/>
            <a:ext cx="7467600" cy="640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7FC69-9C55-40B2-912C-F83C681DAE11}" type="slidenum">
              <a:rPr lang="en-US" smtClean="0"/>
              <a:t>14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6965" y="6477000"/>
            <a:ext cx="51908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s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ource model: growth_illustration_offset2</a:t>
            </a:r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Parameterization of growth: 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403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8200" y="457200"/>
            <a:ext cx="7467600" cy="6400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7FC69-9C55-40B2-912C-F83C681DAE11}" type="slidenum">
              <a:rPr lang="en-US" smtClean="0"/>
              <a:t>15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6965" y="6477000"/>
            <a:ext cx="51908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s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ource model: growth_illustration_offset2</a:t>
            </a:r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Parameterization of growth: 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09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2" name="Picture 4" descr="C:\GitHub\SSgrowth\models\rockfish_conditional_ages\plots\bio1_sizeatage.png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21" b="-1"/>
          <a:stretch/>
        </p:blipFill>
        <p:spPr bwMode="auto">
          <a:xfrm>
            <a:off x="1828800" y="2752725"/>
            <a:ext cx="7467600" cy="456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Parameterization of growth: uncertainty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7FC69-9C55-40B2-912C-F83C681DAE11}" type="slidenum">
              <a:rPr lang="en-US" smtClean="0"/>
              <a:t>16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6965" y="6477000"/>
            <a:ext cx="51908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s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ource model: </a:t>
            </a:r>
            <a:r>
              <a:rPr lang="en-US" sz="1400" dirty="0" err="1" smtClean="0">
                <a:solidFill>
                  <a:schemeClr val="accent1">
                    <a:lumMod val="75000"/>
                  </a:schemeClr>
                </a:solidFill>
              </a:rPr>
              <a:t>rockfish_conditional_ages</a:t>
            </a:r>
            <a:endParaRPr lang="en-US" sz="14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5540" y="685800"/>
            <a:ext cx="904846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          # (0/1) read specs for more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stddev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reporting 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  1 -1  2 #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selex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type 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flt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=1/age=2, year, N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selex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bins (4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  10      # Growth pattern, N growth ages (2 values)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1 -1  2    #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NatAge_area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(-1 for all),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NatAge_yr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N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Natages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(3 values)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-1 1       # vector with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selex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bin picks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 10 15 20 25 30 35 40 45 50 # vector with growth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bin picks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-1 1       # vector with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NatAge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bin picks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999 # end of control file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3124200" y="5429250"/>
            <a:ext cx="609600" cy="45720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4314970" y="4343400"/>
            <a:ext cx="609600" cy="45720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0411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95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Quantities that depend on growth and how they are connected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7FC69-9C55-40B2-912C-F83C681DAE1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383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depends on what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211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see Methot and Wetzel 2013 tech doc for details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7FC69-9C55-40B2-912C-F83C681DAE11}" type="slidenum">
              <a:rPr lang="en-US" smtClean="0"/>
              <a:t>18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47699" y="1181189"/>
            <a:ext cx="2514600" cy="120032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Biological </a:t>
            </a:r>
            <a:br>
              <a:rPr lang="en-US" dirty="0" smtClean="0"/>
            </a:br>
            <a:r>
              <a:rPr lang="en-US" dirty="0" smtClean="0"/>
              <a:t>parameters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“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Growth_Parameters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”</a:t>
            </a:r>
            <a:endParaRPr lang="en-US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$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</a:rPr>
              <a:t>Growth_Parameters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62086" y="4343399"/>
            <a:ext cx="2085827" cy="120032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Matrix of </a:t>
            </a:r>
            <a:br>
              <a:rPr lang="en-US" dirty="0" smtClean="0"/>
            </a:br>
            <a:r>
              <a:rPr lang="en-US" dirty="0" smtClean="0"/>
              <a:t>length at age</a:t>
            </a:r>
          </a:p>
          <a:p>
            <a:r>
              <a:rPr lang="en-US" dirty="0"/>
              <a:t>“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AGE_LENGTH_KEY”</a:t>
            </a:r>
          </a:p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$ALK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1000" y="2895600"/>
            <a:ext cx="3048000" cy="92333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Growth curve and CV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“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Biology_at_age_in_endyr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…”</a:t>
            </a:r>
          </a:p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$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</a:rPr>
              <a:t>endgrowth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11" name="Straight Arrow Connector 10"/>
          <p:cNvCxnSpPr>
            <a:stCxn id="7" idx="2"/>
            <a:endCxn id="9" idx="0"/>
          </p:cNvCxnSpPr>
          <p:nvPr/>
        </p:nvCxnSpPr>
        <p:spPr>
          <a:xfrm>
            <a:off x="1904999" y="2381518"/>
            <a:ext cx="1" cy="514082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9" idx="2"/>
            <a:endCxn id="8" idx="0"/>
          </p:cNvCxnSpPr>
          <p:nvPr/>
        </p:nvCxnSpPr>
        <p:spPr>
          <a:xfrm>
            <a:off x="1905000" y="3818930"/>
            <a:ext cx="0" cy="524469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733800" y="4343398"/>
            <a:ext cx="2596416" cy="92333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Apply selectivity at length</a:t>
            </a:r>
          </a:p>
          <a:p>
            <a:r>
              <a:rPr lang="en-US" dirty="0"/>
              <a:t>“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AGE_LENGTH_KEY”</a:t>
            </a:r>
          </a:p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$ALK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81400" y="1524000"/>
            <a:ext cx="2280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Keyword in </a:t>
            </a:r>
            <a:r>
              <a:rPr lang="en-US" dirty="0" err="1"/>
              <a:t>Report.sso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581400" y="2053114"/>
            <a:ext cx="4252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element of list in r4ss created by </a:t>
            </a:r>
            <a:r>
              <a:rPr lang="en-US" dirty="0" err="1" smtClean="0">
                <a:solidFill>
                  <a:schemeClr val="accent3">
                    <a:lumMod val="50000"/>
                  </a:schemeClr>
                </a:solidFill>
              </a:rPr>
              <a:t>SS_output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15" name="Straight Arrow Connector 14"/>
          <p:cNvCxnSpPr>
            <a:stCxn id="6" idx="1"/>
          </p:cNvCxnSpPr>
          <p:nvPr/>
        </p:nvCxnSpPr>
        <p:spPr>
          <a:xfrm flipH="1">
            <a:off x="2947913" y="1708666"/>
            <a:ext cx="633487" cy="184666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2819401" y="2237780"/>
            <a:ext cx="761999" cy="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3811" y="4081164"/>
            <a:ext cx="5707623" cy="1930675"/>
          </a:xfrm>
          <a:prstGeom prst="rect">
            <a:avLst/>
          </a:prstGeom>
          <a:noFill/>
          <a:ln w="12700">
            <a:solidFill>
              <a:srgbClr val="3333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66965" y="6477000"/>
            <a:ext cx="51908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source: 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Methot_Wetzel_2013_Appendix.pdf</a:t>
            </a:r>
          </a:p>
        </p:txBody>
      </p:sp>
    </p:spTree>
    <p:extLst>
      <p:ext uri="{BB962C8B-B14F-4D97-AF65-F5344CB8AC3E}">
        <p14:creationId xmlns:p14="http://schemas.microsoft.com/office/powerpoint/2010/main" val="31484288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depends on what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211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see Methot and Wetzel 2013 tech doc for details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7FC69-9C55-40B2-912C-F83C681DAE11}" type="slidenum">
              <a:rPr lang="en-US" smtClean="0"/>
              <a:t>19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47699" y="1181189"/>
            <a:ext cx="2514600" cy="120032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Biological </a:t>
            </a:r>
            <a:br>
              <a:rPr lang="en-US" dirty="0" smtClean="0"/>
            </a:br>
            <a:r>
              <a:rPr lang="en-US" dirty="0" smtClean="0"/>
              <a:t>parameters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“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Growth_Parameters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”</a:t>
            </a:r>
            <a:endParaRPr lang="en-US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$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</a:rPr>
              <a:t>Growth_Parameters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62086" y="4343399"/>
            <a:ext cx="2085827" cy="120032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Matrix of </a:t>
            </a:r>
            <a:br>
              <a:rPr lang="en-US" dirty="0" smtClean="0"/>
            </a:br>
            <a:r>
              <a:rPr lang="en-US" dirty="0" smtClean="0"/>
              <a:t>length at age</a:t>
            </a:r>
          </a:p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“AGE_LENGTH_KEY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”</a:t>
            </a:r>
          </a:p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$ALK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1000" y="2895600"/>
            <a:ext cx="3048000" cy="92333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Growth curve and CV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“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Biology_at_age_in_endyr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…”</a:t>
            </a:r>
          </a:p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$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</a:rPr>
              <a:t>endgrowth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11" name="Straight Arrow Connector 10"/>
          <p:cNvCxnSpPr>
            <a:stCxn id="7" idx="2"/>
            <a:endCxn id="9" idx="0"/>
          </p:cNvCxnSpPr>
          <p:nvPr/>
        </p:nvCxnSpPr>
        <p:spPr>
          <a:xfrm>
            <a:off x="1904999" y="2381518"/>
            <a:ext cx="1" cy="514082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9" idx="2"/>
            <a:endCxn id="8" idx="0"/>
          </p:cNvCxnSpPr>
          <p:nvPr/>
        </p:nvCxnSpPr>
        <p:spPr>
          <a:xfrm>
            <a:off x="1905000" y="3818930"/>
            <a:ext cx="0" cy="524469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331331" y="4481898"/>
            <a:ext cx="3237296" cy="92333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Apply selectivity at age or length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“LEN_SELEX” or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“AGE_SELEX”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$</a:t>
            </a:r>
            <a:r>
              <a:rPr lang="en-US" dirty="0" err="1" smtClean="0">
                <a:solidFill>
                  <a:schemeClr val="accent3">
                    <a:lumMod val="50000"/>
                  </a:schemeClr>
                </a:solidFill>
              </a:rPr>
              <a:t>sizeselex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 or $</a:t>
            </a:r>
            <a:r>
              <a:rPr lang="en-US" dirty="0" err="1" smtClean="0">
                <a:solidFill>
                  <a:schemeClr val="accent3">
                    <a:lumMod val="50000"/>
                  </a:schemeClr>
                </a:solidFill>
              </a:rPr>
              <a:t>ageselex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81400" y="1524000"/>
            <a:ext cx="2280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Keyword in </a:t>
            </a:r>
            <a:r>
              <a:rPr lang="en-US" dirty="0" err="1"/>
              <a:t>Report.sso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581400" y="2053114"/>
            <a:ext cx="4430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element of R list created by </a:t>
            </a:r>
            <a:r>
              <a:rPr lang="en-US" dirty="0" err="1" smtClean="0">
                <a:solidFill>
                  <a:schemeClr val="accent3">
                    <a:lumMod val="50000"/>
                  </a:schemeClr>
                </a:solidFill>
              </a:rPr>
              <a:t>SS_output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 in r4ss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15" name="Straight Arrow Connector 14"/>
          <p:cNvCxnSpPr>
            <a:stCxn id="6" idx="1"/>
          </p:cNvCxnSpPr>
          <p:nvPr/>
        </p:nvCxnSpPr>
        <p:spPr>
          <a:xfrm flipH="1">
            <a:off x="2947913" y="1708666"/>
            <a:ext cx="633487" cy="184666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2819401" y="2237780"/>
            <a:ext cx="761999" cy="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3"/>
            <a:endCxn id="10" idx="1"/>
          </p:cNvCxnSpPr>
          <p:nvPr/>
        </p:nvCxnSpPr>
        <p:spPr>
          <a:xfrm flipV="1">
            <a:off x="2947913" y="4943563"/>
            <a:ext cx="383418" cy="1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992441" y="3157834"/>
            <a:ext cx="1915076" cy="92333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Apply ageing error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“AGE_AGE_KEY”</a:t>
            </a:r>
          </a:p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$AAK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21" name="Straight Arrow Connector 20"/>
          <p:cNvCxnSpPr>
            <a:stCxn id="10" idx="0"/>
            <a:endCxn id="20" idx="2"/>
          </p:cNvCxnSpPr>
          <p:nvPr/>
        </p:nvCxnSpPr>
        <p:spPr>
          <a:xfrm flipV="1">
            <a:off x="4949979" y="4081164"/>
            <a:ext cx="0" cy="400734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400800" y="2638468"/>
            <a:ext cx="2667782" cy="147732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Get comps by aggregating </a:t>
            </a:r>
          </a:p>
          <a:p>
            <a:r>
              <a:rPr lang="en-US" dirty="0" smtClean="0"/>
              <a:t>over cohorts and then</a:t>
            </a:r>
            <a:br>
              <a:rPr lang="en-US" dirty="0" smtClean="0"/>
            </a:br>
            <a:r>
              <a:rPr lang="en-US" dirty="0" smtClean="0"/>
              <a:t>age or length</a:t>
            </a:r>
            <a:br>
              <a:rPr lang="en-US" dirty="0" smtClean="0"/>
            </a:br>
            <a:r>
              <a:rPr lang="en-US" dirty="0" smtClean="0"/>
              <a:t>or age conditioned</a:t>
            </a:r>
            <a:br>
              <a:rPr lang="en-US" dirty="0" smtClean="0"/>
            </a:br>
            <a:r>
              <a:rPr lang="en-US" dirty="0" smtClean="0"/>
              <a:t>on length</a:t>
            </a:r>
          </a:p>
        </p:txBody>
      </p:sp>
      <p:cxnSp>
        <p:nvCxnSpPr>
          <p:cNvPr id="30" name="Straight Arrow Connector 29"/>
          <p:cNvCxnSpPr>
            <a:stCxn id="20" idx="3"/>
            <a:endCxn id="29" idx="1"/>
          </p:cNvCxnSpPr>
          <p:nvPr/>
        </p:nvCxnSpPr>
        <p:spPr>
          <a:xfrm flipV="1">
            <a:off x="5907517" y="3377132"/>
            <a:ext cx="493283" cy="242367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82204" y="5791200"/>
            <a:ext cx="3732596" cy="92333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Apply maturity at age or length</a:t>
            </a:r>
          </a:p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“BIOLOGY” or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“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Biology_at_age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…”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$biology or $</a:t>
            </a:r>
            <a:r>
              <a:rPr lang="en-US" dirty="0" err="1" smtClean="0">
                <a:solidFill>
                  <a:schemeClr val="accent3">
                    <a:lumMod val="50000"/>
                  </a:schemeClr>
                </a:solidFill>
              </a:rPr>
              <a:t>endgrowth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41" name="Straight Arrow Connector 40"/>
          <p:cNvCxnSpPr>
            <a:stCxn id="8" idx="2"/>
          </p:cNvCxnSpPr>
          <p:nvPr/>
        </p:nvCxnSpPr>
        <p:spPr>
          <a:xfrm flipH="1">
            <a:off x="1904999" y="5543728"/>
            <a:ext cx="1" cy="247472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620679" y="5929699"/>
            <a:ext cx="2923121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Get spawning biomass by aggregating over everything</a:t>
            </a:r>
          </a:p>
        </p:txBody>
      </p:sp>
      <p:cxnSp>
        <p:nvCxnSpPr>
          <p:cNvPr id="46" name="Straight Arrow Connector 45"/>
          <p:cNvCxnSpPr>
            <a:stCxn id="40" idx="3"/>
            <a:endCxn id="44" idx="1"/>
          </p:cNvCxnSpPr>
          <p:nvPr/>
        </p:nvCxnSpPr>
        <p:spPr>
          <a:xfrm>
            <a:off x="4114800" y="6252865"/>
            <a:ext cx="505879" cy="0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4562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 (approximate)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Parameterization of growth curves</a:t>
            </a:r>
          </a:p>
          <a:p>
            <a:r>
              <a:rPr lang="en-US" sz="4000" dirty="0"/>
              <a:t>What depends on what</a:t>
            </a:r>
          </a:p>
          <a:p>
            <a:r>
              <a:rPr lang="en-US" sz="4000" dirty="0" smtClean="0"/>
              <a:t>Overview </a:t>
            </a:r>
            <a:r>
              <a:rPr lang="en-US" sz="4000" dirty="0"/>
              <a:t>of example </a:t>
            </a:r>
            <a:r>
              <a:rPr lang="en-US" sz="4000" dirty="0" smtClean="0"/>
              <a:t>models</a:t>
            </a:r>
          </a:p>
          <a:p>
            <a:r>
              <a:rPr lang="en-US" sz="4000" dirty="0" smtClean="0"/>
              <a:t>Timing issues</a:t>
            </a:r>
            <a:endParaRPr lang="en-US" sz="4000" dirty="0"/>
          </a:p>
          <a:p>
            <a:r>
              <a:rPr lang="en-US" sz="4000" dirty="0" smtClean="0"/>
              <a:t>Advanced topics</a:t>
            </a:r>
          </a:p>
          <a:p>
            <a:r>
              <a:rPr lang="en-US" sz="4000" dirty="0" smtClean="0"/>
              <a:t>Whatever you want to talk about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7FC69-9C55-40B2-912C-F83C681DAE1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701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95600"/>
            <a:ext cx="8229600" cy="1143000"/>
          </a:xfrm>
        </p:spPr>
        <p:txBody>
          <a:bodyPr/>
          <a:lstStyle/>
          <a:p>
            <a:r>
              <a:rPr lang="en-US" dirty="0" smtClean="0"/>
              <a:t>Example models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7FC69-9C55-40B2-912C-F83C681DAE1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299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models: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chemeClr val="tx2"/>
                </a:solidFill>
              </a:rPr>
              <a:t>Models for illustrating parameterization (based on “simple”), </a:t>
            </a:r>
            <a:r>
              <a:rPr lang="en-US" dirty="0" smtClean="0">
                <a:solidFill>
                  <a:schemeClr val="tx2"/>
                </a:solidFill>
              </a:rPr>
              <a:t>(not to be used for estimation so use -</a:t>
            </a:r>
            <a:r>
              <a:rPr lang="en-US" dirty="0" err="1" smtClean="0">
                <a:solidFill>
                  <a:schemeClr val="tx2"/>
                </a:solidFill>
              </a:rPr>
              <a:t>nohess</a:t>
            </a:r>
            <a:r>
              <a:rPr lang="en-US" dirty="0" smtClean="0">
                <a:solidFill>
                  <a:schemeClr val="tx2"/>
                </a:solidFill>
              </a:rPr>
              <a:t>)</a:t>
            </a:r>
            <a:r>
              <a:rPr lang="en-US" b="1" dirty="0" smtClean="0">
                <a:solidFill>
                  <a:schemeClr val="tx2"/>
                </a:solidFill>
              </a:rPr>
              <a:t>:</a:t>
            </a:r>
          </a:p>
          <a:p>
            <a:r>
              <a:rPr lang="en-US" dirty="0" smtClean="0"/>
              <a:t>growth_illustration_offset2</a:t>
            </a:r>
          </a:p>
          <a:p>
            <a:r>
              <a:rPr lang="en-US" dirty="0" smtClean="0"/>
              <a:t>growth_illustration_offset3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tx2"/>
                </a:solidFill>
              </a:rPr>
              <a:t>Model for illustrating empirical weight-at-age approach:</a:t>
            </a:r>
          </a:p>
          <a:p>
            <a:r>
              <a:rPr lang="en-US" dirty="0" smtClean="0"/>
              <a:t>hake2014_simplified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tx2"/>
                </a:solidFill>
              </a:rPr>
              <a:t>Models for illustrating conditional and marginal age compositions:</a:t>
            </a:r>
          </a:p>
          <a:p>
            <a:r>
              <a:rPr lang="en-US" dirty="0" err="1" smtClean="0"/>
              <a:t>rockfish_conditional_ages</a:t>
            </a:r>
            <a:endParaRPr lang="en-US" dirty="0" smtClean="0"/>
          </a:p>
          <a:p>
            <a:r>
              <a:rPr lang="en-US" dirty="0" err="1" smtClean="0"/>
              <a:t>rockfish_marginal_ages</a:t>
            </a:r>
            <a:endParaRPr lang="en-US" dirty="0" smtClean="0"/>
          </a:p>
          <a:p>
            <a:r>
              <a:rPr lang="en-US" dirty="0" smtClean="0"/>
              <a:t>small_pelagic_A1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7FC69-9C55-40B2-912C-F83C681DAE1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837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models: data types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3200" dirty="0" smtClean="0"/>
              <a:t>All length and age observations may be associated with</a:t>
            </a:r>
            <a:br>
              <a:rPr lang="en-US" sz="3200" dirty="0" smtClean="0"/>
            </a:br>
            <a:r>
              <a:rPr lang="en-US" dirty="0" smtClean="0"/>
              <a:t>(0) combined sexes, </a:t>
            </a:r>
            <a:br>
              <a:rPr lang="en-US" dirty="0" smtClean="0"/>
            </a:br>
            <a:r>
              <a:rPr lang="en-US" dirty="0" smtClean="0"/>
              <a:t>(1) females, </a:t>
            </a:r>
            <a:br>
              <a:rPr lang="en-US" dirty="0" smtClean="0"/>
            </a:br>
            <a:r>
              <a:rPr lang="en-US" dirty="0" smtClean="0"/>
              <a:t>(2) males, </a:t>
            </a:r>
            <a:br>
              <a:rPr lang="en-US" dirty="0" smtClean="0"/>
            </a:br>
            <a:r>
              <a:rPr lang="en-US" dirty="0" smtClean="0"/>
              <a:t>(3) females &amp; males (but not combined)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3200" dirty="0" smtClean="0"/>
              <a:t>Also associated with either</a:t>
            </a:r>
            <a:br>
              <a:rPr lang="en-US" sz="3200" dirty="0" smtClean="0"/>
            </a:br>
            <a:r>
              <a:rPr lang="en-US" dirty="0" smtClean="0"/>
              <a:t>(0) whole </a:t>
            </a:r>
            <a:r>
              <a:rPr lang="en-US" dirty="0"/>
              <a:t>catch (</a:t>
            </a:r>
            <a:r>
              <a:rPr lang="en-US" dirty="0" smtClean="0"/>
              <a:t>discard + retained</a:t>
            </a:r>
            <a:r>
              <a:rPr lang="en-US" dirty="0"/>
              <a:t>)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(1) discarded </a:t>
            </a:r>
            <a:r>
              <a:rPr lang="en-US" dirty="0"/>
              <a:t>catch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(2) retained </a:t>
            </a:r>
            <a:r>
              <a:rPr lang="en-US" dirty="0"/>
              <a:t>catch </a:t>
            </a:r>
          </a:p>
        </p:txBody>
      </p:sp>
    </p:spTree>
    <p:extLst>
      <p:ext uri="{BB962C8B-B14F-4D97-AF65-F5344CB8AC3E}">
        <p14:creationId xmlns:p14="http://schemas.microsoft.com/office/powerpoint/2010/main" val="4015032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models: data types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3200" dirty="0" smtClean="0"/>
              <a:t>Length compositions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3200" dirty="0" smtClean="0"/>
              <a:t>Age compositions</a:t>
            </a:r>
          </a:p>
          <a:p>
            <a:pPr marL="742950" lvl="2" indent="-342900"/>
            <a:r>
              <a:rPr lang="en-US" dirty="0" smtClean="0"/>
              <a:t>Can represent all observed fish (</a:t>
            </a:r>
            <a:r>
              <a:rPr lang="en-US" dirty="0" err="1" smtClean="0"/>
              <a:t>Lbin_lo</a:t>
            </a:r>
            <a:r>
              <a:rPr lang="en-US" dirty="0" smtClean="0"/>
              <a:t> = </a:t>
            </a:r>
            <a:r>
              <a:rPr lang="en-US" dirty="0" err="1" smtClean="0"/>
              <a:t>Lbin_hi</a:t>
            </a:r>
            <a:r>
              <a:rPr lang="en-US" dirty="0" smtClean="0"/>
              <a:t> = -1), or</a:t>
            </a:r>
          </a:p>
          <a:p>
            <a:pPr marL="742950" lvl="2" indent="-342900"/>
            <a:r>
              <a:rPr lang="en-US" dirty="0" smtClean="0"/>
              <a:t>Can be conditioned on a range of lengths</a:t>
            </a:r>
          </a:p>
          <a:p>
            <a:pPr marL="1200150" lvl="3" indent="-342900"/>
            <a:r>
              <a:rPr lang="en-US" dirty="0" smtClean="0"/>
              <a:t>Meaning of </a:t>
            </a:r>
            <a:r>
              <a:rPr lang="en-US" dirty="0" err="1" smtClean="0"/>
              <a:t>Lbin_lo</a:t>
            </a:r>
            <a:r>
              <a:rPr lang="en-US" dirty="0" smtClean="0"/>
              <a:t> and </a:t>
            </a:r>
            <a:r>
              <a:rPr lang="en-US" dirty="0" err="1" smtClean="0"/>
              <a:t>Lbin_hi</a:t>
            </a:r>
            <a:r>
              <a:rPr lang="en-US" dirty="0" smtClean="0"/>
              <a:t> have based on input</a:t>
            </a:r>
            <a:br>
              <a:rPr lang="en-US" dirty="0" smtClean="0"/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#_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Lbin_method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1=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poplenbins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2=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datalenbins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3=lengths</a:t>
            </a:r>
          </a:p>
          <a:p>
            <a:pPr marL="1200150" lvl="3" indent="-342900"/>
            <a:r>
              <a:rPr lang="en-US" dirty="0" err="1" smtClean="0"/>
              <a:t>Lbin_lo</a:t>
            </a:r>
            <a:r>
              <a:rPr lang="en-US" dirty="0" smtClean="0"/>
              <a:t> = </a:t>
            </a:r>
            <a:r>
              <a:rPr lang="en-US" dirty="0" err="1" smtClean="0"/>
              <a:t>Lbin_hi</a:t>
            </a:r>
            <a:r>
              <a:rPr lang="en-US" dirty="0" smtClean="0"/>
              <a:t> references a single length bin</a:t>
            </a:r>
            <a:endParaRPr lang="en-US" sz="3200" dirty="0" smtClean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3200" dirty="0" smtClean="0"/>
              <a:t>Mean length- or weight-at-age data</a:t>
            </a:r>
          </a:p>
          <a:p>
            <a:pPr marL="742950" lvl="2" indent="-342900"/>
            <a:r>
              <a:rPr lang="en-US" dirty="0" smtClean="0"/>
              <a:t>Based on observed age, which may included ageing error</a:t>
            </a:r>
          </a:p>
          <a:p>
            <a:pPr marL="742950" lvl="2" indent="-342900"/>
            <a:endParaRPr lang="en-US" dirty="0" smtClean="0"/>
          </a:p>
          <a:p>
            <a:pPr marL="742950" lvl="2" indent="-3429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834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model: rockfish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7FC69-9C55-40B2-912C-F83C681DAE11}" type="slidenum">
              <a:rPr lang="en-US" smtClean="0"/>
              <a:t>24</a:t>
            </a:fld>
            <a:endParaRPr lang="en-US"/>
          </a:p>
        </p:txBody>
      </p:sp>
      <p:pic>
        <p:nvPicPr>
          <p:cNvPr id="4098" name="Picture 2" descr="C:\GitHub\SSgrowth\models\rockfish_conditional_ages\plots\catch1 landing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429000"/>
            <a:ext cx="42672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GitHub\SSgrowth\models\rockfish_conditional_ages\plots\data_plot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22"/>
          <a:stretch/>
        </p:blipFill>
        <p:spPr bwMode="auto">
          <a:xfrm>
            <a:off x="4572000" y="3784600"/>
            <a:ext cx="4267200" cy="330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610600" cy="52117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Biology and catch history based on west coast assessment of yelloweye rockfish (also used in Taylor &amp; Methot, 2013)</a:t>
            </a:r>
          </a:p>
          <a:p>
            <a:r>
              <a:rPr lang="en-US" sz="2400" dirty="0" smtClean="0"/>
              <a:t>Simulated data: </a:t>
            </a:r>
          </a:p>
          <a:p>
            <a:pPr lvl="1"/>
            <a:r>
              <a:rPr lang="en-US" sz="2000" dirty="0" smtClean="0"/>
              <a:t>triennial abundance index: 1980–2010, lengths and ages in 2010</a:t>
            </a:r>
          </a:p>
          <a:p>
            <a:r>
              <a:rPr lang="en-US" sz="2400" dirty="0" smtClean="0"/>
              <a:t>24 Parameters estimated:</a:t>
            </a:r>
          </a:p>
          <a:p>
            <a:pPr lvl="1"/>
            <a:r>
              <a:rPr lang="en-US" sz="2000" dirty="0" smtClean="0"/>
              <a:t>10 growth parameters (</a:t>
            </a:r>
            <a:r>
              <a:rPr lang="en-US" sz="2000" i="1" dirty="0" smtClean="0"/>
              <a:t>L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, </a:t>
            </a:r>
            <a:r>
              <a:rPr lang="en-US" sz="2000" i="1" dirty="0" smtClean="0"/>
              <a:t>L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, </a:t>
            </a:r>
            <a:r>
              <a:rPr lang="en-US" sz="2000" i="1" dirty="0" smtClean="0"/>
              <a:t>k</a:t>
            </a:r>
            <a:r>
              <a:rPr lang="en-US" sz="2000" dirty="0" smtClean="0"/>
              <a:t>, </a:t>
            </a:r>
            <a:r>
              <a:rPr lang="en-US" sz="2000" i="1" dirty="0" smtClean="0"/>
              <a:t>CV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, </a:t>
            </a:r>
            <a:r>
              <a:rPr lang="en-US" sz="2000" i="1" dirty="0" smtClean="0"/>
              <a:t>CV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 for both females and males)</a:t>
            </a:r>
          </a:p>
          <a:p>
            <a:pPr lvl="1"/>
            <a:r>
              <a:rPr lang="en-US" sz="2000" dirty="0" smtClean="0"/>
              <a:t>10 selectivity parameters (5 </a:t>
            </a:r>
            <a:r>
              <a:rPr lang="en-US" sz="2000" dirty="0" err="1" smtClean="0"/>
              <a:t>param</a:t>
            </a:r>
            <a:r>
              <a:rPr lang="en-US" sz="2000" dirty="0" smtClean="0"/>
              <a:t>. double-normal x 2 fleets)</a:t>
            </a:r>
          </a:p>
          <a:p>
            <a:pPr lvl="1"/>
            <a:r>
              <a:rPr lang="en-US" sz="2000" i="1" dirty="0" smtClean="0"/>
              <a:t>M</a:t>
            </a:r>
            <a:r>
              <a:rPr lang="en-US" sz="2000" dirty="0" smtClean="0"/>
              <a:t> (males &amp; females), equilibrium recruitment log(</a:t>
            </a:r>
            <a:r>
              <a:rPr lang="en-US" sz="2000" i="1" dirty="0" smtClean="0"/>
              <a:t>R</a:t>
            </a:r>
            <a:r>
              <a:rPr lang="en-US" sz="2000" baseline="-25000" dirty="0" smtClean="0"/>
              <a:t>0</a:t>
            </a:r>
            <a:r>
              <a:rPr lang="en-US" sz="2000" dirty="0" smtClean="0"/>
              <a:t>), steepness </a:t>
            </a:r>
            <a:r>
              <a:rPr lang="en-US" sz="2000" i="1" dirty="0" smtClean="0"/>
              <a:t>h</a:t>
            </a:r>
            <a:r>
              <a:rPr lang="en-US" sz="2000" dirty="0" smtClean="0"/>
              <a:t>, </a:t>
            </a:r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4154723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model: rockfish simulated data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762000"/>
            <a:ext cx="3886200" cy="5211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conditional	</a:t>
            </a:r>
          </a:p>
          <a:p>
            <a:pPr marL="0" indent="0">
              <a:buNone/>
            </a:pPr>
            <a:r>
              <a:rPr lang="en-US" sz="2800" dirty="0" smtClean="0"/>
              <a:t>	</a:t>
            </a:r>
            <a:r>
              <a:rPr lang="en-US" sz="2800" dirty="0"/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7FC69-9C55-40B2-912C-F83C681DAE11}" type="slidenum">
              <a:rPr lang="en-US" smtClean="0"/>
              <a:t>25</a:t>
            </a:fld>
            <a:endParaRPr lang="en-U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07"/>
          <a:stretch/>
        </p:blipFill>
        <p:spPr bwMode="auto">
          <a:xfrm>
            <a:off x="-8469" y="1363133"/>
            <a:ext cx="4572001" cy="4004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58"/>
          <a:stretch/>
        </p:blipFill>
        <p:spPr bwMode="auto">
          <a:xfrm>
            <a:off x="4563532" y="1456267"/>
            <a:ext cx="4572000" cy="3952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C:\GitHub\SSgrowth\models\rockfish_conditional_ages\plots\comp_gstagedat_flt2mkt0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99" b="-1"/>
          <a:stretch/>
        </p:blipFill>
        <p:spPr bwMode="auto">
          <a:xfrm>
            <a:off x="4563532" y="4114800"/>
            <a:ext cx="45720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ontent Placeholder 6"/>
          <p:cNvSpPr txBox="1">
            <a:spLocks/>
          </p:cNvSpPr>
          <p:nvPr/>
        </p:nvSpPr>
        <p:spPr>
          <a:xfrm>
            <a:off x="4800600" y="609600"/>
            <a:ext cx="3886200" cy="5211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 smtClean="0"/>
              <a:t>mean length-at-age &amp; marginal ages 		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31483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4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18"/>
          <a:stretch/>
        </p:blipFill>
        <p:spPr bwMode="auto">
          <a:xfrm>
            <a:off x="4563532" y="1422399"/>
            <a:ext cx="4572000" cy="3985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37"/>
          <a:stretch/>
        </p:blipFill>
        <p:spPr bwMode="auto">
          <a:xfrm>
            <a:off x="-8469" y="1346199"/>
            <a:ext cx="4572001" cy="4021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model: rockfish fits to data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762000"/>
            <a:ext cx="3886200" cy="5211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conditional	</a:t>
            </a:r>
          </a:p>
          <a:p>
            <a:pPr marL="0" indent="0">
              <a:buNone/>
            </a:pPr>
            <a:r>
              <a:rPr lang="en-US" sz="2800" dirty="0" smtClean="0"/>
              <a:t>	</a:t>
            </a:r>
            <a:r>
              <a:rPr lang="en-US" sz="2800" dirty="0"/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7FC69-9C55-40B2-912C-F83C681DAE11}" type="slidenum">
              <a:rPr lang="en-US" smtClean="0"/>
              <a:t>26</a:t>
            </a:fld>
            <a:endParaRPr lang="en-US"/>
          </a:p>
        </p:txBody>
      </p:sp>
      <p:sp>
        <p:nvSpPr>
          <p:cNvPr id="11" name="Content Placeholder 6"/>
          <p:cNvSpPr txBox="1">
            <a:spLocks/>
          </p:cNvSpPr>
          <p:nvPr/>
        </p:nvSpPr>
        <p:spPr>
          <a:xfrm>
            <a:off x="4800600" y="609600"/>
            <a:ext cx="3886200" cy="5211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 smtClean="0"/>
              <a:t>mean length-at-age &amp; marginal ages</a:t>
            </a:r>
            <a:br>
              <a:rPr lang="en-US" sz="2800" dirty="0" smtClean="0"/>
            </a:br>
            <a:endParaRPr lang="en-US" sz="28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800" dirty="0" smtClean="0"/>
              <a:t>		</a:t>
            </a:r>
            <a:endParaRPr lang="en-US" sz="2800" dirty="0"/>
          </a:p>
        </p:txBody>
      </p:sp>
      <p:pic>
        <p:nvPicPr>
          <p:cNvPr id="10" name="Picture 6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037"/>
          <a:stretch/>
        </p:blipFill>
        <p:spPr bwMode="auto">
          <a:xfrm>
            <a:off x="4563532" y="4114800"/>
            <a:ext cx="4572000" cy="2741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5610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model: rockfish simulated growth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762000"/>
            <a:ext cx="3886200" cy="5211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conditional	</a:t>
            </a:r>
          </a:p>
          <a:p>
            <a:pPr marL="0" indent="0">
              <a:buNone/>
            </a:pPr>
            <a:r>
              <a:rPr lang="en-US" sz="2800" dirty="0" smtClean="0"/>
              <a:t>	</a:t>
            </a:r>
            <a:r>
              <a:rPr lang="en-US" sz="2800" dirty="0"/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7FC69-9C55-40B2-912C-F83C681DAE11}" type="slidenum">
              <a:rPr lang="en-US" smtClean="0"/>
              <a:t>27</a:t>
            </a:fld>
            <a:endParaRPr lang="en-US"/>
          </a:p>
        </p:txBody>
      </p:sp>
      <p:sp>
        <p:nvSpPr>
          <p:cNvPr id="11" name="Content Placeholder 6"/>
          <p:cNvSpPr txBox="1">
            <a:spLocks/>
          </p:cNvSpPr>
          <p:nvPr/>
        </p:nvSpPr>
        <p:spPr>
          <a:xfrm>
            <a:off x="4800600" y="609600"/>
            <a:ext cx="3886200" cy="5211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 smtClean="0"/>
              <a:t>mean length-at-age &amp; marginal ages</a:t>
            </a:r>
            <a:br>
              <a:rPr lang="en-US" sz="2800" dirty="0" smtClean="0"/>
            </a:br>
            <a:endParaRPr lang="en-US" sz="28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800" dirty="0" smtClean="0"/>
              <a:t>		</a:t>
            </a:r>
            <a:endParaRPr lang="en-US" sz="2800" dirty="0"/>
          </a:p>
        </p:txBody>
      </p:sp>
      <p:pic>
        <p:nvPicPr>
          <p:cNvPr id="8194" name="Picture 2" descr="C:\GitHub\SSgrowth\models\rockfish_marginal_ages\plots\bio2_sizeatage_plus_CV_and_S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567543"/>
            <a:ext cx="4572000" cy="3918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3" descr="C:\GitHub\SSgrowth\models\rockfish_conditional_ages\plots1x1\bio2_sizeatage_plus_CV_and_S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67543"/>
            <a:ext cx="4572000" cy="3918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C:\GitHub\SSgrowth\models\extra_stuff\rockfish_simulationB\plots\bio2_sizeatage_plus_CV_and_S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67541"/>
            <a:ext cx="4572000" cy="3918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C:\GitHub\SSgrowth\models\extra_stuff\rockfish_simulationB\plots\bio2_sizeatage_plus_CV_and_S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567543"/>
            <a:ext cx="4572000" cy="3918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66965" y="6477000"/>
            <a:ext cx="51908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s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ource model: </a:t>
            </a:r>
            <a:r>
              <a:rPr lang="en-US" sz="1400" dirty="0" err="1" smtClean="0">
                <a:solidFill>
                  <a:schemeClr val="accent1">
                    <a:lumMod val="75000"/>
                  </a:schemeClr>
                </a:solidFill>
              </a:rPr>
              <a:t>extra_stuff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/</a:t>
            </a:r>
            <a:r>
              <a:rPr lang="en-US" sz="1400" dirty="0" err="1" smtClean="0">
                <a:solidFill>
                  <a:schemeClr val="accent1">
                    <a:lumMod val="75000"/>
                  </a:schemeClr>
                </a:solidFill>
              </a:rPr>
              <a:t>rockfish_simulation</a:t>
            </a:r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4040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model: rockfish estimated growth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762000"/>
            <a:ext cx="3886200" cy="5211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conditional	</a:t>
            </a:r>
          </a:p>
          <a:p>
            <a:pPr marL="0" indent="0">
              <a:buNone/>
            </a:pPr>
            <a:r>
              <a:rPr lang="en-US" sz="2800" dirty="0" smtClean="0"/>
              <a:t>	</a:t>
            </a:r>
            <a:r>
              <a:rPr lang="en-US" sz="2800" dirty="0"/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7FC69-9C55-40B2-912C-F83C681DAE11}" type="slidenum">
              <a:rPr lang="en-US" smtClean="0"/>
              <a:t>28</a:t>
            </a:fld>
            <a:endParaRPr lang="en-US"/>
          </a:p>
        </p:txBody>
      </p:sp>
      <p:sp>
        <p:nvSpPr>
          <p:cNvPr id="11" name="Content Placeholder 6"/>
          <p:cNvSpPr txBox="1">
            <a:spLocks/>
          </p:cNvSpPr>
          <p:nvPr/>
        </p:nvSpPr>
        <p:spPr>
          <a:xfrm>
            <a:off x="4800600" y="609600"/>
            <a:ext cx="3886200" cy="5211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 smtClean="0"/>
              <a:t>mean length-at-age &amp; marginal ages</a:t>
            </a:r>
            <a:br>
              <a:rPr lang="en-US" sz="2800" dirty="0" smtClean="0"/>
            </a:br>
            <a:endParaRPr lang="en-US" sz="28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800" dirty="0" smtClean="0"/>
              <a:t>		</a:t>
            </a:r>
            <a:endParaRPr lang="en-US" sz="2800" dirty="0"/>
          </a:p>
        </p:txBody>
      </p:sp>
      <p:pic>
        <p:nvPicPr>
          <p:cNvPr id="8194" name="Picture 2" descr="C:\GitHub\SSgrowth\models\rockfish_marginal_ages\plots\bio2_sizeatage_plus_CV_and_S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567543"/>
            <a:ext cx="4572000" cy="3918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3" descr="C:\GitHub\SSgrowth\models\rockfish_conditional_ages\plots1x1\bio2_sizeatage_plus_CV_and_S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67543"/>
            <a:ext cx="4572000" cy="3918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85799" y="5334000"/>
            <a:ext cx="796089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Conclusion: similar fits, reasonable estimates of both </a:t>
            </a:r>
            <a:br>
              <a:rPr lang="en-US" sz="2800" dirty="0" smtClean="0"/>
            </a:br>
            <a:r>
              <a:rPr lang="en-US" sz="2800" dirty="0" smtClean="0"/>
              <a:t>growth curve and variability in growth</a:t>
            </a:r>
            <a:endParaRPr 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66965" y="6477000"/>
            <a:ext cx="51908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s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ource model: </a:t>
            </a:r>
            <a:r>
              <a:rPr lang="en-US" sz="1400" dirty="0" err="1" smtClean="0">
                <a:solidFill>
                  <a:schemeClr val="accent1">
                    <a:lumMod val="75000"/>
                  </a:schemeClr>
                </a:solidFill>
              </a:rPr>
              <a:t>rockfish_conditional_ages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en-US" sz="1400" dirty="0" err="1" smtClean="0">
                <a:solidFill>
                  <a:schemeClr val="accent1">
                    <a:lumMod val="75000"/>
                  </a:schemeClr>
                </a:solidFill>
              </a:rPr>
              <a:t>rockfish_marginal_ages</a:t>
            </a:r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9722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C:\GitHub\SSgrowth\models\rockfish_marginal_ages_highN\plots_old_r4ss\comp_LAAfit_flt2sex3mkt0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10" b="39021"/>
          <a:stretch/>
        </p:blipFill>
        <p:spPr bwMode="auto">
          <a:xfrm>
            <a:off x="3429000" y="4360938"/>
            <a:ext cx="5943600" cy="2209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C:\GitHub\SSgrowth\models\rockfish_marginal_ages\plots_old_r4ss\comp_LAAfit_flt2sex3mkt0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76" b="42328"/>
          <a:stretch/>
        </p:blipFill>
        <p:spPr bwMode="auto">
          <a:xfrm>
            <a:off x="3429000" y="1219200"/>
            <a:ext cx="5943600" cy="2751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model: rockfish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3429000" cy="5211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 smtClean="0"/>
              <a:t>Hypothesis:</a:t>
            </a:r>
          </a:p>
          <a:p>
            <a:pPr marL="0" indent="0">
              <a:buNone/>
            </a:pPr>
            <a:r>
              <a:rPr lang="en-US" sz="2800" dirty="0"/>
              <a:t>V</a:t>
            </a:r>
            <a:r>
              <a:rPr lang="en-US" sz="2800" dirty="0" smtClean="0"/>
              <a:t>ariability in mean lengths provides information about variability among fish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b="1" dirty="0" smtClean="0"/>
              <a:t>Test:</a:t>
            </a:r>
          </a:p>
          <a:p>
            <a:pPr marL="0" indent="0">
              <a:buNone/>
            </a:pPr>
            <a:r>
              <a:rPr lang="en-US" sz="2800" dirty="0" smtClean="0"/>
              <a:t>Multiply sample sizes by 10 and run models again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7FC69-9C55-40B2-912C-F83C681DAE11}" type="slidenum">
              <a:rPr lang="en-US" smtClean="0"/>
              <a:t>29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019800" y="1600200"/>
            <a:ext cx="1703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true sample size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19800" y="4202668"/>
            <a:ext cx="1808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N×10 sample size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1315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715000"/>
          </a:xfrm>
        </p:spPr>
        <p:txBody>
          <a:bodyPr>
            <a:normAutofit/>
          </a:bodyPr>
          <a:lstStyle/>
          <a:p>
            <a:r>
              <a:rPr lang="en-US" dirty="0" smtClean="0"/>
              <a:t>Presentation is more diagrams than equations</a:t>
            </a:r>
          </a:p>
          <a:p>
            <a:r>
              <a:rPr lang="en-US" dirty="0" smtClean="0"/>
              <a:t>More SS materials at this </a:t>
            </a:r>
            <a:r>
              <a:rPr lang="en-US" dirty="0" smtClean="0">
                <a:hlinkClick r:id="rId2"/>
              </a:rPr>
              <a:t>Google Drive link</a:t>
            </a:r>
            <a:endParaRPr lang="en-US" dirty="0" smtClean="0"/>
          </a:p>
          <a:p>
            <a:r>
              <a:rPr lang="en-US" dirty="0" smtClean="0"/>
              <a:t>Content for this tutorial at</a:t>
            </a:r>
            <a:br>
              <a:rPr lang="en-US" dirty="0" smtClean="0"/>
            </a:br>
            <a:r>
              <a:rPr lang="en-US" dirty="0" smtClean="0">
                <a:hlinkClick r:id="rId3"/>
              </a:rPr>
              <a:t>https://</a:t>
            </a:r>
            <a:r>
              <a:rPr lang="en-US" dirty="0">
                <a:hlinkClick r:id="rId3"/>
              </a:rPr>
              <a:t>github.com/iantaylor-NOAA/SSgrowth</a:t>
            </a:r>
            <a:endParaRPr lang="en-US" dirty="0" smtClean="0"/>
          </a:p>
          <a:p>
            <a:r>
              <a:rPr lang="en-US" dirty="0" smtClean="0"/>
              <a:t>Figures created using r4ss package</a:t>
            </a:r>
          </a:p>
          <a:p>
            <a:pPr marL="457200" lvl="1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remotes::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install_github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'r4ss/r4ss')</a:t>
            </a:r>
            <a:endParaRPr lang="en-US" sz="3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Example models referenced at bottom of slides</a:t>
            </a:r>
          </a:p>
          <a:p>
            <a:r>
              <a:rPr lang="en-US" dirty="0" smtClean="0"/>
              <a:t>None of this would exist without Rick Methot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7FC69-9C55-40B2-912C-F83C681DAE1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68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model: rockfish simulated growth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762000"/>
            <a:ext cx="3886200" cy="5211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conditional	</a:t>
            </a:r>
          </a:p>
          <a:p>
            <a:pPr marL="0" indent="0">
              <a:buNone/>
            </a:pPr>
            <a:r>
              <a:rPr lang="en-US" sz="2800" dirty="0" smtClean="0"/>
              <a:t>	</a:t>
            </a:r>
            <a:r>
              <a:rPr lang="en-US" sz="2800" dirty="0"/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7FC69-9C55-40B2-912C-F83C681DAE11}" type="slidenum">
              <a:rPr lang="en-US" smtClean="0"/>
              <a:t>30</a:t>
            </a:fld>
            <a:endParaRPr lang="en-US"/>
          </a:p>
        </p:txBody>
      </p:sp>
      <p:sp>
        <p:nvSpPr>
          <p:cNvPr id="11" name="Content Placeholder 6"/>
          <p:cNvSpPr txBox="1">
            <a:spLocks/>
          </p:cNvSpPr>
          <p:nvPr/>
        </p:nvSpPr>
        <p:spPr>
          <a:xfrm>
            <a:off x="4800600" y="609600"/>
            <a:ext cx="3886200" cy="5211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 smtClean="0"/>
              <a:t>mean length-at-age &amp; marginal ages</a:t>
            </a:r>
            <a:br>
              <a:rPr lang="en-US" sz="2800" dirty="0" smtClean="0"/>
            </a:br>
            <a:endParaRPr lang="en-US" sz="28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800" dirty="0" smtClean="0"/>
              <a:t>		</a:t>
            </a:r>
            <a:endParaRPr lang="en-US" sz="2800" dirty="0"/>
          </a:p>
        </p:txBody>
      </p:sp>
      <p:pic>
        <p:nvPicPr>
          <p:cNvPr id="8194" name="Picture 2" descr="C:\GitHub\SSgrowth\models\rockfish_marginal_ages\plots\bio2_sizeatage_plus_CV_and_S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567543"/>
            <a:ext cx="4572000" cy="3918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3" descr="C:\GitHub\SSgrowth\models\rockfish_conditional_ages\plots1x1\bio2_sizeatage_plus_CV_and_S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67543"/>
            <a:ext cx="4572000" cy="3918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C:\GitHub\SSgrowth\models\extra_stuff\rockfish_simulationB\plots\bio2_sizeatage_plus_CV_and_S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67541"/>
            <a:ext cx="4572000" cy="3918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C:\GitHub\SSgrowth\models\extra_stuff\rockfish_simulationB\plots\bio2_sizeatage_plus_CV_and_S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567543"/>
            <a:ext cx="4572000" cy="3918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66965" y="6477000"/>
            <a:ext cx="51908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s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ource model: </a:t>
            </a:r>
            <a:r>
              <a:rPr lang="en-US" sz="1400" dirty="0" err="1" smtClean="0">
                <a:solidFill>
                  <a:schemeClr val="accent1">
                    <a:lumMod val="75000"/>
                  </a:schemeClr>
                </a:solidFill>
              </a:rPr>
              <a:t>extra_stuff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/</a:t>
            </a:r>
            <a:r>
              <a:rPr lang="en-US" sz="1400" dirty="0" err="1" smtClean="0">
                <a:solidFill>
                  <a:schemeClr val="accent1">
                    <a:lumMod val="75000"/>
                  </a:schemeClr>
                </a:solidFill>
              </a:rPr>
              <a:t>rockfish_simulation</a:t>
            </a:r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4806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model: rockfish testing ages N×10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762000"/>
            <a:ext cx="3886200" cy="5211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conditional	</a:t>
            </a:r>
          </a:p>
          <a:p>
            <a:pPr marL="0" indent="0">
              <a:buNone/>
            </a:pPr>
            <a:r>
              <a:rPr lang="en-US" sz="2800" dirty="0" smtClean="0"/>
              <a:t>	</a:t>
            </a:r>
            <a:r>
              <a:rPr lang="en-US" sz="2800" dirty="0"/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7FC69-9C55-40B2-912C-F83C681DAE11}" type="slidenum">
              <a:rPr lang="en-US" smtClean="0"/>
              <a:t>31</a:t>
            </a:fld>
            <a:endParaRPr lang="en-US" dirty="0"/>
          </a:p>
        </p:txBody>
      </p:sp>
      <p:sp>
        <p:nvSpPr>
          <p:cNvPr id="11" name="Content Placeholder 6"/>
          <p:cNvSpPr txBox="1">
            <a:spLocks/>
          </p:cNvSpPr>
          <p:nvPr/>
        </p:nvSpPr>
        <p:spPr>
          <a:xfrm>
            <a:off x="4800600" y="609600"/>
            <a:ext cx="3886200" cy="5211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 smtClean="0"/>
              <a:t>mean length-at-age &amp; marginal ages</a:t>
            </a:r>
            <a:br>
              <a:rPr lang="en-US" sz="2800" dirty="0" smtClean="0"/>
            </a:br>
            <a:endParaRPr lang="en-US" sz="28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800" dirty="0" smtClean="0"/>
              <a:t>		</a:t>
            </a:r>
            <a:endParaRPr lang="en-US" sz="28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0" y="1567543"/>
            <a:ext cx="4571999" cy="3918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1567543"/>
            <a:ext cx="4571999" cy="3918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85799" y="5334000"/>
            <a:ext cx="833952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Conclusion: </a:t>
            </a:r>
            <a:r>
              <a:rPr lang="en-US" sz="2800" dirty="0" err="1" smtClean="0"/>
              <a:t>overdispersion</a:t>
            </a:r>
            <a:r>
              <a:rPr lang="en-US" sz="2800" dirty="0" smtClean="0"/>
              <a:t> in data caused bad estimate </a:t>
            </a:r>
            <a:br>
              <a:rPr lang="en-US" sz="2800" dirty="0" smtClean="0"/>
            </a:br>
            <a:r>
              <a:rPr lang="en-US" sz="2800" dirty="0" smtClean="0"/>
              <a:t>of variability in growth for marginal age model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66965" y="6477000"/>
            <a:ext cx="816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s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ource model: </a:t>
            </a:r>
            <a:r>
              <a:rPr lang="en-US" sz="1400" dirty="0" err="1" smtClean="0">
                <a:solidFill>
                  <a:schemeClr val="accent1">
                    <a:lumMod val="75000"/>
                  </a:schemeClr>
                </a:solidFill>
              </a:rPr>
              <a:t>extra_stuff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/</a:t>
            </a:r>
            <a:r>
              <a:rPr lang="en-US" sz="1400" dirty="0" err="1" smtClean="0">
                <a:solidFill>
                  <a:schemeClr val="accent1">
                    <a:lumMod val="75000"/>
                  </a:schemeClr>
                </a:solidFill>
              </a:rPr>
              <a:t>rockfish_conditional_ages_highN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en-US" sz="1400" dirty="0" err="1" smtClean="0">
                <a:solidFill>
                  <a:schemeClr val="accent1">
                    <a:lumMod val="75000"/>
                  </a:schemeClr>
                </a:solidFill>
              </a:rPr>
              <a:t>extra_stuff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/</a:t>
            </a:r>
            <a:r>
              <a:rPr lang="en-US" sz="1400" dirty="0" err="1" smtClean="0">
                <a:solidFill>
                  <a:schemeClr val="accent1">
                    <a:lumMod val="75000"/>
                  </a:schemeClr>
                </a:solidFill>
              </a:rPr>
              <a:t>rockfish_marginal_ages_highN</a:t>
            </a:r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271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C:\GitHub\SSgrowth\figs\rockfish_comparisons_big\compare4_Bratio_uncertaint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286000"/>
            <a:ext cx="64008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Ironic addendum: </a:t>
            </a:r>
            <a:r>
              <a:rPr lang="en-US" dirty="0" err="1" smtClean="0"/>
              <a:t>overdispersed</a:t>
            </a:r>
            <a:r>
              <a:rPr lang="en-US" dirty="0" smtClean="0"/>
              <a:t> data messed up stock status estimates for conditional model, not marginal model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7FC69-9C55-40B2-912C-F83C681DAE11}" type="slidenum">
              <a:rPr lang="en-US" smtClean="0"/>
              <a:t>32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6200" y="0"/>
            <a:ext cx="8610600" cy="762000"/>
          </a:xfrm>
        </p:spPr>
        <p:txBody>
          <a:bodyPr/>
          <a:lstStyle/>
          <a:p>
            <a:r>
              <a:rPr lang="en-US" dirty="0" smtClean="0"/>
              <a:t>Example model: rockfish testing ages N×10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7446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C:\GitHub\SSgrowth\figs\rockfish_comparisons_big\compare4_Bratio_uncertaint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286000"/>
            <a:ext cx="64008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Ironic addendum: </a:t>
            </a:r>
            <a:r>
              <a:rPr lang="en-US" dirty="0" err="1" smtClean="0"/>
              <a:t>overdispersed</a:t>
            </a:r>
            <a:r>
              <a:rPr lang="en-US" dirty="0" smtClean="0"/>
              <a:t> data messed up stock status estimates for conditional model, not marginal model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7FC69-9C55-40B2-912C-F83C681DAE11}" type="slidenum">
              <a:rPr lang="en-US" smtClean="0"/>
              <a:t>33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6200" y="0"/>
            <a:ext cx="8610600" cy="762000"/>
          </a:xfrm>
        </p:spPr>
        <p:txBody>
          <a:bodyPr/>
          <a:lstStyle/>
          <a:p>
            <a:r>
              <a:rPr lang="en-US" dirty="0" smtClean="0"/>
              <a:t>Example model: rockfish testing ages N×10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173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C:\github\SSgrowth\models\hake2014_simplified\plots\data_plo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820886"/>
            <a:ext cx="4572000" cy="3265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model: hake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7FC69-9C55-40B2-912C-F83C681DAE11}" type="slidenum">
              <a:rPr lang="en-US" smtClean="0"/>
              <a:t>34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610600" cy="5211763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2400" dirty="0" smtClean="0"/>
              <a:t>Hake stock assessment for 2014 with 2 changes:</a:t>
            </a:r>
          </a:p>
          <a:p>
            <a:pPr lvl="1">
              <a:spcBef>
                <a:spcPts val="0"/>
              </a:spcBef>
            </a:pPr>
            <a:r>
              <a:rPr lang="en-US" sz="2000" dirty="0" smtClean="0"/>
              <a:t>Cohort-specific ageing error removed</a:t>
            </a:r>
          </a:p>
          <a:p>
            <a:pPr lvl="1">
              <a:spcBef>
                <a:spcPts val="0"/>
              </a:spcBef>
            </a:pPr>
            <a:r>
              <a:rPr lang="en-US" sz="2000" dirty="0" smtClean="0"/>
              <a:t>Time-varying non-parametric selectivity replaced with logistic</a:t>
            </a:r>
          </a:p>
          <a:p>
            <a:pPr>
              <a:spcBef>
                <a:spcPts val="0"/>
              </a:spcBef>
            </a:pPr>
            <a:r>
              <a:rPr lang="en-US" sz="2400" dirty="0" smtClean="0"/>
              <a:t>Data:</a:t>
            </a:r>
          </a:p>
          <a:p>
            <a:pPr lvl="1">
              <a:spcBef>
                <a:spcPts val="0"/>
              </a:spcBef>
            </a:pPr>
            <a:r>
              <a:rPr lang="en-US" sz="2000" dirty="0" smtClean="0"/>
              <a:t>Age comps for many fishery years and fewer survey years</a:t>
            </a:r>
          </a:p>
          <a:p>
            <a:pPr lvl="1">
              <a:spcBef>
                <a:spcPts val="0"/>
              </a:spcBef>
            </a:pPr>
            <a:r>
              <a:rPr lang="en-US" sz="2000" dirty="0" smtClean="0"/>
              <a:t>Index of abundance</a:t>
            </a:r>
          </a:p>
          <a:p>
            <a:pPr lvl="1">
              <a:spcBef>
                <a:spcPts val="0"/>
              </a:spcBef>
            </a:pPr>
            <a:r>
              <a:rPr lang="en-US" sz="2000" dirty="0" smtClean="0"/>
              <a:t>Empirical weight-at-age matrix (not really data)</a:t>
            </a:r>
          </a:p>
          <a:p>
            <a:pPr>
              <a:spcBef>
                <a:spcPts val="0"/>
              </a:spcBef>
            </a:pPr>
            <a:r>
              <a:rPr lang="en-US" sz="2400" dirty="0" smtClean="0"/>
              <a:t>79 Parameters estimated:</a:t>
            </a:r>
          </a:p>
          <a:p>
            <a:pPr lvl="1">
              <a:spcBef>
                <a:spcPts val="0"/>
              </a:spcBef>
            </a:pPr>
            <a:r>
              <a:rPr lang="en-US" sz="2000" dirty="0">
                <a:solidFill>
                  <a:srgbClr val="C00000"/>
                </a:solidFill>
              </a:rPr>
              <a:t>0</a:t>
            </a:r>
            <a:r>
              <a:rPr lang="en-US" sz="2000" dirty="0" smtClean="0">
                <a:solidFill>
                  <a:srgbClr val="C00000"/>
                </a:solidFill>
              </a:rPr>
              <a:t> growth parameters </a:t>
            </a:r>
          </a:p>
          <a:p>
            <a:pPr lvl="1">
              <a:spcBef>
                <a:spcPts val="0"/>
              </a:spcBef>
            </a:pPr>
            <a:r>
              <a:rPr lang="en-US" sz="2000" dirty="0" smtClean="0"/>
              <a:t>4 selectivity parameters (2 </a:t>
            </a:r>
            <a:r>
              <a:rPr lang="en-US" sz="2000" dirty="0" err="1" smtClean="0"/>
              <a:t>param</a:t>
            </a:r>
            <a:r>
              <a:rPr lang="en-US" sz="2000" dirty="0" smtClean="0"/>
              <a:t>. logistic x 2 fleets)</a:t>
            </a:r>
          </a:p>
          <a:p>
            <a:pPr lvl="1">
              <a:spcBef>
                <a:spcPts val="0"/>
              </a:spcBef>
            </a:pPr>
            <a:r>
              <a:rPr lang="en-US" sz="2000" dirty="0" smtClean="0"/>
              <a:t>71 recruitment deviations</a:t>
            </a:r>
          </a:p>
          <a:p>
            <a:pPr lvl="1">
              <a:spcBef>
                <a:spcPts val="0"/>
              </a:spcBef>
            </a:pPr>
            <a:r>
              <a:rPr lang="en-US" sz="2000" i="1" dirty="0" smtClean="0"/>
              <a:t>M</a:t>
            </a:r>
            <a:r>
              <a:rPr lang="en-US" sz="2000" dirty="0" smtClean="0"/>
              <a:t> (sexes are combined), </a:t>
            </a:r>
            <a:br>
              <a:rPr lang="en-US" sz="2000" dirty="0" smtClean="0"/>
            </a:br>
            <a:r>
              <a:rPr lang="en-US" sz="2000" dirty="0" smtClean="0"/>
              <a:t>equilibrium recruitment log(</a:t>
            </a:r>
            <a:r>
              <a:rPr lang="en-US" sz="2000" i="1" dirty="0" smtClean="0"/>
              <a:t>R</a:t>
            </a:r>
            <a:r>
              <a:rPr lang="en-US" sz="2000" baseline="-25000" dirty="0" smtClean="0"/>
              <a:t>0</a:t>
            </a:r>
            <a:r>
              <a:rPr lang="en-US" sz="2000" dirty="0" smtClean="0"/>
              <a:t>), </a:t>
            </a:r>
            <a:br>
              <a:rPr lang="en-US" sz="2000" dirty="0" smtClean="0"/>
            </a:br>
            <a:r>
              <a:rPr lang="en-US" sz="2000" dirty="0" smtClean="0"/>
              <a:t>steepness (</a:t>
            </a:r>
            <a:r>
              <a:rPr lang="en-US" sz="2000" i="1" dirty="0" smtClean="0"/>
              <a:t>h</a:t>
            </a:r>
            <a:r>
              <a:rPr lang="en-US" sz="2000" dirty="0" smtClean="0"/>
              <a:t>),</a:t>
            </a:r>
          </a:p>
          <a:p>
            <a:pPr lvl="1">
              <a:spcBef>
                <a:spcPts val="0"/>
              </a:spcBef>
            </a:pPr>
            <a:endParaRPr lang="en-US" sz="2000" dirty="0" smtClean="0"/>
          </a:p>
          <a:p>
            <a:pPr lvl="1">
              <a:spcBef>
                <a:spcPts val="0"/>
              </a:spcBef>
            </a:pPr>
            <a:endParaRPr lang="en-US" sz="2000" dirty="0" smtClean="0"/>
          </a:p>
          <a:p>
            <a:pPr lvl="1">
              <a:spcBef>
                <a:spcPts val="0"/>
              </a:spcBef>
            </a:pPr>
            <a:endParaRPr lang="en-US" sz="20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66965" y="6477000"/>
            <a:ext cx="51908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s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ource model: hake2014_simplified</a:t>
            </a:r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4006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1" name="Picture 3" descr="C:\ss\hake\hake_2014\documents\Figures\empirical_wtatage_2013_alldata_5_interp_extrap_bol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457200"/>
            <a:ext cx="4978400" cy="640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model: hake, weight at 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4114800" cy="5257800"/>
          </a:xfrm>
        </p:spPr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Matrix of weights</a:t>
            </a:r>
          </a:p>
          <a:p>
            <a:pPr lvl="1"/>
            <a:r>
              <a:rPr lang="en-US" dirty="0" smtClean="0"/>
              <a:t>includes interpolations and extrapolations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arly years assumed equal to mean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ges 15+ assumed constant</a:t>
            </a:r>
          </a:p>
          <a:p>
            <a:r>
              <a:rPr lang="en-US" dirty="0" smtClean="0"/>
              <a:t>More exciting info</a:t>
            </a:r>
            <a:br>
              <a:rPr lang="en-US" dirty="0" smtClean="0"/>
            </a:br>
            <a:r>
              <a:rPr lang="en-US" dirty="0" smtClean="0">
                <a:solidFill>
                  <a:srgbClr val="C00000"/>
                </a:solidFill>
              </a:rPr>
              <a:t>8am Friday morning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7FC69-9C55-40B2-912C-F83C681DAE11}" type="slidenum">
              <a:rPr lang="en-US" smtClean="0"/>
              <a:t>35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6965" y="6477000"/>
            <a:ext cx="51908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s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ource model: hake2014_simplified</a:t>
            </a:r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592051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C:\github\SSgrowth\models\hake2014_simplified\plots\comp_agedat_flt1mkt0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40"/>
          <a:stretch/>
        </p:blipFill>
        <p:spPr bwMode="auto">
          <a:xfrm>
            <a:off x="0" y="933450"/>
            <a:ext cx="6400800" cy="592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model: hake, age comps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7FC69-9C55-40B2-912C-F83C681DAE11}" type="slidenum">
              <a:rPr lang="en-US" smtClean="0"/>
              <a:t>36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6965" y="6477000"/>
            <a:ext cx="51908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s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ource model: hake2014_simplified</a:t>
            </a:r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64276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5" name="Picture 3" descr="C:\github\SSgrowth\models\hake2014_simplified\plots\comp_agefit_flt1mkt0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89"/>
          <a:stretch/>
        </p:blipFill>
        <p:spPr bwMode="auto">
          <a:xfrm>
            <a:off x="0" y="942975"/>
            <a:ext cx="6400800" cy="5915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model: hake, age comps with fit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400800" y="942975"/>
            <a:ext cx="2590800" cy="518318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Informative age data.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Weights needed to convert total catch to numbers at age removed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7FC69-9C55-40B2-912C-F83C681DAE11}" type="slidenum">
              <a:rPr lang="en-US" smtClean="0"/>
              <a:t>37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6965" y="6477000"/>
            <a:ext cx="51908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s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ource model: hake2014_simplified</a:t>
            </a:r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6780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C:\github\SSgrowth\models\hake2014_simplified\plots\comp_agefit_data_weighting_TA1.8_Fisher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1323975"/>
            <a:ext cx="54864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0"/>
            <a:ext cx="9067800" cy="762000"/>
          </a:xfrm>
        </p:spPr>
        <p:txBody>
          <a:bodyPr>
            <a:normAutofit/>
          </a:bodyPr>
          <a:lstStyle/>
          <a:p>
            <a:r>
              <a:rPr lang="en-US" dirty="0" smtClean="0"/>
              <a:t>Example model: hake, new data weighting 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"Francis Weights - age: Fishery: 0.1098 (0.0717-0.2155)"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7FC69-9C55-40B2-912C-F83C681DAE11}" type="slidenum">
              <a:rPr lang="en-US" smtClean="0"/>
              <a:t>38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80998" y="3143845"/>
            <a:ext cx="28779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Thick intervals: </a:t>
            </a:r>
            <a:br>
              <a:rPr lang="en-US" dirty="0" smtClean="0">
                <a:solidFill>
                  <a:srgbClr val="C00000"/>
                </a:solidFill>
              </a:rPr>
            </a:br>
            <a:r>
              <a:rPr lang="en-US" dirty="0" smtClean="0">
                <a:solidFill>
                  <a:srgbClr val="C00000"/>
                </a:solidFill>
              </a:rPr>
              <a:t>expected variability in mean </a:t>
            </a:r>
            <a:br>
              <a:rPr lang="en-US" dirty="0" smtClean="0">
                <a:solidFill>
                  <a:srgbClr val="C00000"/>
                </a:solidFill>
              </a:rPr>
            </a:br>
            <a:r>
              <a:rPr lang="en-US" dirty="0" smtClean="0">
                <a:solidFill>
                  <a:srgbClr val="C00000"/>
                </a:solidFill>
              </a:rPr>
              <a:t>from current sample sizes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9099" y="4791670"/>
            <a:ext cx="29693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Thin intervals: </a:t>
            </a:r>
            <a:br>
              <a:rPr lang="en-US" dirty="0" smtClean="0">
                <a:solidFill>
                  <a:srgbClr val="C00000"/>
                </a:solidFill>
              </a:rPr>
            </a:br>
            <a:r>
              <a:rPr lang="en-US" dirty="0" smtClean="0">
                <a:solidFill>
                  <a:srgbClr val="C00000"/>
                </a:solidFill>
              </a:rPr>
              <a:t>expected variability in mean </a:t>
            </a:r>
            <a:br>
              <a:rPr lang="en-US" dirty="0" smtClean="0">
                <a:solidFill>
                  <a:srgbClr val="C00000"/>
                </a:solidFill>
              </a:rPr>
            </a:br>
            <a:r>
              <a:rPr lang="en-US" dirty="0" smtClean="0">
                <a:solidFill>
                  <a:srgbClr val="C00000"/>
                </a:solidFill>
              </a:rPr>
              <a:t>from alternative sample sizes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286000" y="4067175"/>
            <a:ext cx="1752600" cy="809625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286000" y="5715000"/>
            <a:ext cx="1752600" cy="381000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6965" y="6477000"/>
            <a:ext cx="51908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s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ource model: hake2014_simplified</a:t>
            </a:r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81459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956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Timing issues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7FC69-9C55-40B2-912C-F83C681DAE11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154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95600"/>
            <a:ext cx="8229600" cy="1143000"/>
          </a:xfrm>
        </p:spPr>
        <p:txBody>
          <a:bodyPr/>
          <a:lstStyle/>
          <a:p>
            <a:r>
              <a:rPr lang="en-US" dirty="0" smtClean="0"/>
              <a:t>Parameterization of growth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7FC69-9C55-40B2-912C-F83C681DAE1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1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Timing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beginning of year vs. mid-year values</a:t>
            </a:r>
          </a:p>
          <a:p>
            <a:r>
              <a:rPr lang="en-US" dirty="0"/>
              <a:t>s</a:t>
            </a:r>
            <a:r>
              <a:rPr lang="en-US" dirty="0" smtClean="0"/>
              <a:t>easonal models</a:t>
            </a:r>
          </a:p>
          <a:p>
            <a:r>
              <a:rPr lang="en-US" dirty="0"/>
              <a:t>b</a:t>
            </a:r>
            <a:r>
              <a:rPr lang="en-US" dirty="0" smtClean="0"/>
              <a:t>irth season</a:t>
            </a:r>
          </a:p>
          <a:p>
            <a:r>
              <a:rPr lang="en-US" dirty="0"/>
              <a:t>f</a:t>
            </a:r>
            <a:r>
              <a:rPr lang="en-US" dirty="0" smtClean="0"/>
              <a:t>leet timing </a:t>
            </a:r>
            <a:br>
              <a:rPr lang="en-US" dirty="0" smtClean="0"/>
            </a:br>
            <a:r>
              <a:rPr lang="en-US" dirty="0" smtClean="0"/>
              <a:t>(not currently connected to growth)</a:t>
            </a:r>
          </a:p>
          <a:p>
            <a:pPr marL="0" indent="0" algn="ctr">
              <a:buNone/>
            </a:pPr>
            <a:r>
              <a:rPr lang="en-US" i="1" dirty="0" smtClean="0">
                <a:solidFill>
                  <a:srgbClr val="FF0000"/>
                </a:solidFill>
              </a:rPr>
              <a:t>All this is changing in SS version </a:t>
            </a:r>
            <a:r>
              <a:rPr lang="en-US" i="1" dirty="0" smtClean="0">
                <a:solidFill>
                  <a:srgbClr val="FF0000"/>
                </a:solidFill>
              </a:rPr>
              <a:t>3.30</a:t>
            </a:r>
            <a:endParaRPr lang="en-US" i="1" dirty="0" smtClean="0">
              <a:solidFill>
                <a:srgbClr val="FF0000"/>
              </a:solidFill>
            </a:endParaRPr>
          </a:p>
          <a:p>
            <a:r>
              <a:rPr lang="en-US" dirty="0"/>
              <a:t>o</a:t>
            </a:r>
            <a:r>
              <a:rPr lang="en-US" dirty="0" smtClean="0"/>
              <a:t>bservations will be associated with month</a:t>
            </a:r>
          </a:p>
          <a:p>
            <a:r>
              <a:rPr lang="en-US" dirty="0"/>
              <a:t>s</a:t>
            </a:r>
            <a:r>
              <a:rPr lang="en-US" dirty="0" smtClean="0"/>
              <a:t>ettlement time replaces birth season</a:t>
            </a:r>
          </a:p>
          <a:p>
            <a:r>
              <a:rPr lang="en-US" dirty="0" smtClean="0"/>
              <a:t>ask Rick Methot about the future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7FC69-9C55-40B2-912C-F83C681DAE11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64219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95600"/>
            <a:ext cx="8229600" cy="1143000"/>
          </a:xfrm>
        </p:spPr>
        <p:txBody>
          <a:bodyPr/>
          <a:lstStyle/>
          <a:p>
            <a:r>
              <a:rPr lang="en-US" dirty="0" smtClean="0"/>
              <a:t>Advanced topics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7FC69-9C55-40B2-912C-F83C681DAE11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507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 descr="C:\GitHub\SSgrowth\figs\richards_growth_illustrati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143000"/>
            <a:ext cx="64008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Alternatives to von Bertalanffy: </a:t>
            </a:r>
            <a:r>
              <a:rPr lang="en-US" dirty="0" err="1" smtClean="0"/>
              <a:t>Schnute</a:t>
            </a:r>
            <a:r>
              <a:rPr lang="en-US" dirty="0" smtClean="0"/>
              <a:t>/Richards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 #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GrowthModel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1=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vonBert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with L1&amp;L2; 2=Richards with L1&amp;L2; 3=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age_speciific_K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4=not implemented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7FC69-9C55-40B2-912C-F83C681DAE11}" type="slidenum">
              <a:rPr lang="en-US" smtClean="0"/>
              <a:t>42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6965" y="6477000"/>
            <a:ext cx="51908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s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ource model: </a:t>
            </a:r>
            <a:r>
              <a:rPr lang="en-US" sz="1400" dirty="0" err="1" smtClean="0">
                <a:solidFill>
                  <a:schemeClr val="accent1">
                    <a:lumMod val="75000"/>
                  </a:schemeClr>
                </a:solidFill>
              </a:rPr>
              <a:t>extra_stuff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/</a:t>
            </a:r>
            <a:r>
              <a:rPr lang="en-US" sz="1400" dirty="0" err="1" smtClean="0">
                <a:solidFill>
                  <a:schemeClr val="accent1">
                    <a:lumMod val="75000"/>
                  </a:schemeClr>
                </a:solidFill>
              </a:rPr>
              <a:t>rockfish_simulation_richards_profile</a:t>
            </a:r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360789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ss\Rishi\re3stanzagrowthcurve\plots\bio1_sizeatage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17"/>
          <a:stretch/>
        </p:blipFill>
        <p:spPr bwMode="auto">
          <a:xfrm>
            <a:off x="1562100" y="1066800"/>
            <a:ext cx="6019800" cy="5392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Alternatives to von Bertalanffy: age-specific </a:t>
            </a:r>
            <a:r>
              <a:rPr lang="en-US" i="1" dirty="0" smtClean="0"/>
              <a:t>k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7FC69-9C55-40B2-912C-F83C681DAE11}" type="slidenum">
              <a:rPr lang="en-US" smtClean="0"/>
              <a:t>43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6965" y="6477000"/>
            <a:ext cx="61052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s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ource model: bigeye tuna model from Rishi Sharma (not in shared set)</a:t>
            </a:r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277644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ss\Rishi\re3stanzagrowthcurve\plots\bio1_sizeatage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17"/>
          <a:stretch/>
        </p:blipFill>
        <p:spPr bwMode="auto">
          <a:xfrm>
            <a:off x="1562100" y="1066800"/>
            <a:ext cx="6019800" cy="5392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Alternatives to von Bertalanffy: age-specific </a:t>
            </a:r>
            <a:r>
              <a:rPr lang="en-US" i="1" dirty="0" smtClean="0"/>
              <a:t>k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7FC69-9C55-40B2-912C-F83C681DAE11}" type="slidenum">
              <a:rPr lang="en-US" smtClean="0"/>
              <a:t>44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990600" y="914400"/>
            <a:ext cx="7162800" cy="56388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914400"/>
            <a:ext cx="7924800" cy="5791200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GrowthModel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1=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vonBert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with L1&amp;L2; 2=Richards with L1&amp;L2; 3=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age_speciific_K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4=not implemented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 #_Growth_Age_for_L1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999 #_Growth_Age_for_L2 (999 to use as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4 # number of K multipliers to read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1 8 9 10 # ages for K multiplier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growth_parms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												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#_LO	HI	INIT	... # LABEL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0.075	2	0.8	... # NatM_p_1_Fem_GP_1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-3	3	0.4	... # NatM_p_2_Fem_GP_1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	45	30.374	... # L_at_Amin_Fem_GP_1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120	170	150.913	... # L_at_Amax_Fem_GP_1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0.05	0.5	0.332	... # VonBert_K_Fem_GP_1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-5	5	0.452	... # Age_K_Fem_GP_1_a_1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-5	5	2	... # Age_K_Fem_GP_1_a_8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-5	5	1.25	... # Age_K_Fem_GP_1_a_9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-5	5	1.112	... # Age_K_Fem_GP_1_a_10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0.05	0.25	0.1	... # CV_young_Fem_GP_1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0.05	0.25	0.1	... # CV_old_Fem_GP_1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sz="6700" dirty="0" smtClean="0"/>
              <a:t>Ask </a:t>
            </a:r>
            <a:r>
              <a:rPr lang="en-US" sz="6700" dirty="0"/>
              <a:t>Juan Valero or Rishi </a:t>
            </a:r>
            <a:r>
              <a:rPr lang="en-US" sz="6700" dirty="0" smtClean="0"/>
              <a:t>Sharma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8511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75"/>
          <a:stretch/>
        </p:blipFill>
        <p:spPr bwMode="auto">
          <a:xfrm>
            <a:off x="1295400" y="2133600"/>
            <a:ext cx="65532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Time-varying growth: annual effects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534400" cy="5211763"/>
          </a:xfrm>
        </p:spPr>
        <p:txBody>
          <a:bodyPr/>
          <a:lstStyle/>
          <a:p>
            <a:r>
              <a:rPr lang="en-US" dirty="0" smtClean="0"/>
              <a:t>Any growth parameter can be time-varying with any of the generalized options included in 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7FC69-9C55-40B2-912C-F83C681DAE11}" type="slidenum">
              <a:rPr lang="en-US" smtClean="0"/>
              <a:t>45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6965" y="6477000"/>
            <a:ext cx="51908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source:  User Manual for Stock Synthesis (v3.24s), page 91</a:t>
            </a:r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485586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4530" y="1747992"/>
            <a:ext cx="5967107" cy="4957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Time-varying growth: cohort-specific effects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534400" cy="5211763"/>
          </a:xfrm>
        </p:spPr>
        <p:txBody>
          <a:bodyPr/>
          <a:lstStyle/>
          <a:p>
            <a:r>
              <a:rPr lang="en-US" dirty="0" smtClean="0"/>
              <a:t>Ask Athol Whitten</a:t>
            </a:r>
          </a:p>
          <a:p>
            <a:r>
              <a:rPr lang="en-US" dirty="0" smtClean="0"/>
              <a:t>More on this at </a:t>
            </a:r>
            <a:br>
              <a:rPr lang="en-US" dirty="0" smtClean="0"/>
            </a:br>
            <a:r>
              <a:rPr lang="en-US" dirty="0" smtClean="0">
                <a:solidFill>
                  <a:srgbClr val="FF0000"/>
                </a:solidFill>
              </a:rPr>
              <a:t>8am on Friday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7FC69-9C55-40B2-912C-F83C681DAE11}" type="slidenum">
              <a:rPr lang="en-US" smtClean="0"/>
              <a:t>46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6965" y="6477000"/>
            <a:ext cx="51908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source:  Whitten et al. (2013)</a:t>
            </a:r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401160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72"/>
          <a:stretch/>
        </p:blipFill>
        <p:spPr bwMode="auto">
          <a:xfrm>
            <a:off x="9525" y="1676400"/>
            <a:ext cx="9144000" cy="490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Growth platoons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211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 #_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N_Growth_Patterns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 #_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N_Morphs_Within_GrowthPattern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 #_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Morph_between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within_stdev_ratio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(no read if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N_morphs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=1)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-1 1 1 1 1 #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vector_Morphdist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_(-1_in_first_val_gives_normal_approx)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7FC69-9C55-40B2-912C-F83C681DAE11}" type="slidenum">
              <a:rPr lang="en-US" smtClean="0"/>
              <a:t>47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6965" y="6550223"/>
            <a:ext cx="51908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source:  Taylor and Methot (2013)</a:t>
            </a:r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720814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2900" y="304800"/>
            <a:ext cx="7404100" cy="670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Growth platoons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7FC69-9C55-40B2-912C-F83C681DAE11}" type="slidenum">
              <a:rPr lang="en-US" smtClean="0"/>
              <a:t>48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6965" y="6550223"/>
            <a:ext cx="51908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source:  Taylor and Methot (2013)</a:t>
            </a:r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Easy to implement</a:t>
            </a:r>
          </a:p>
          <a:p>
            <a:r>
              <a:rPr lang="en-US" dirty="0" smtClean="0"/>
              <a:t>Model runs slower</a:t>
            </a:r>
          </a:p>
          <a:p>
            <a:r>
              <a:rPr lang="en-US" dirty="0" smtClean="0"/>
              <a:t>Please try it out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54895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Growth morphs/patterns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Generalization of sex-specific growth</a:t>
            </a:r>
          </a:p>
          <a:p>
            <a:r>
              <a:rPr lang="en-US" dirty="0" smtClean="0"/>
              <a:t>Can have sexes within each growth morph</a:t>
            </a:r>
          </a:p>
          <a:p>
            <a:r>
              <a:rPr lang="en-US" dirty="0" smtClean="0"/>
              <a:t>Can have platoons within each growth morph</a:t>
            </a:r>
          </a:p>
          <a:p>
            <a:r>
              <a:rPr lang="en-US" dirty="0" smtClean="0"/>
              <a:t>Not yet widely used</a:t>
            </a:r>
          </a:p>
          <a:p>
            <a:r>
              <a:rPr lang="en-US" dirty="0" smtClean="0"/>
              <a:t>Please try it out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7FC69-9C55-40B2-912C-F83C681DAE11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474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" y="1803400"/>
            <a:ext cx="7543801" cy="5029200"/>
          </a:xfr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7620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Von Bertalanffy growth with 2 reference ages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7FC69-9C55-40B2-912C-F83C681DAE11}" type="slidenum">
              <a:rPr lang="en-US" smtClean="0"/>
              <a:t>5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6965" y="6477000"/>
            <a:ext cx="51908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s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ource model: growth_illustration_offset2</a:t>
            </a:r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76200" y="0"/>
            <a:ext cx="8610600" cy="762000"/>
          </a:xfrm>
        </p:spPr>
        <p:txBody>
          <a:bodyPr/>
          <a:lstStyle/>
          <a:p>
            <a:r>
              <a:rPr lang="en-US" dirty="0"/>
              <a:t>Parameterization of growth: mean length</a:t>
            </a:r>
          </a:p>
        </p:txBody>
      </p:sp>
    </p:spTree>
    <p:extLst>
      <p:ext uri="{BB962C8B-B14F-4D97-AF65-F5344CB8AC3E}">
        <p14:creationId xmlns:p14="http://schemas.microsoft.com/office/powerpoint/2010/main" val="582790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" y="1803400"/>
            <a:ext cx="7543801" cy="5029200"/>
          </a:xfr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7620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Von Bertalanffy growth with 2 reference ages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7FC69-9C55-40B2-912C-F83C681DAE11}" type="slidenum">
              <a:rPr lang="en-US" smtClean="0"/>
              <a:t>6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6965" y="6477000"/>
            <a:ext cx="51908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source: Methot_Wetzel_2013_Appendix.pdf (M&amp;W2013)</a:t>
            </a:r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76200" y="0"/>
            <a:ext cx="8610600" cy="762000"/>
          </a:xfrm>
        </p:spPr>
        <p:txBody>
          <a:bodyPr/>
          <a:lstStyle/>
          <a:p>
            <a:r>
              <a:rPr lang="en-US" dirty="0"/>
              <a:t>Parameterization of growth: mean length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638" y="3124200"/>
            <a:ext cx="7700562" cy="3273471"/>
          </a:xfrm>
          <a:prstGeom prst="rect">
            <a:avLst/>
          </a:prstGeom>
          <a:noFill/>
          <a:ln w="9525">
            <a:solidFill>
              <a:srgbClr val="3333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0766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" y="1803400"/>
            <a:ext cx="7543800" cy="5029200"/>
          </a:xfr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7620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Male growth can be separate parameters or exponential offsets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7FC69-9C55-40B2-912C-F83C681DAE11}" type="slidenum">
              <a:rPr lang="en-US" smtClean="0"/>
              <a:t>7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6965" y="6477000"/>
            <a:ext cx="51908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s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ource model: growth_illustration_offset2</a:t>
            </a:r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Parameterization of growth: mean length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487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" y="1803400"/>
            <a:ext cx="7543800" cy="5029200"/>
          </a:xfr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152400" y="762000"/>
            <a:ext cx="8839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Variability in length at age determined by </a:t>
            </a:r>
            <a:br>
              <a:rPr lang="en-US" sz="2800" dirty="0" smtClean="0"/>
            </a:br>
            <a:r>
              <a:rPr lang="en-US" sz="2800" dirty="0" smtClean="0"/>
              <a:t>2-parameter “dogleg” function (eq. A.1.13 in M&amp;W2013)</a:t>
            </a:r>
            <a:br>
              <a:rPr lang="en-US" sz="2800" dirty="0" smtClean="0"/>
            </a:br>
            <a:r>
              <a:rPr lang="en-US" sz="2800" dirty="0" smtClean="0"/>
              <a:t>(with same reference ages as growth curve)</a:t>
            </a:r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7FC69-9C55-40B2-912C-F83C681DAE11}" type="slidenum">
              <a:rPr lang="en-US" smtClean="0"/>
              <a:t>8</a:t>
            </a:fld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66965" y="6477000"/>
            <a:ext cx="51908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s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ource model: growth_illustration_offset2</a:t>
            </a:r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1" name="Title 2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Parameterization of growth: length variability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35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" y="1803400"/>
            <a:ext cx="7543800" cy="5029200"/>
          </a:xfr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7620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Variability in length at age determined by </a:t>
            </a:r>
            <a:br>
              <a:rPr lang="en-US" sz="2800" dirty="0" smtClean="0"/>
            </a:br>
            <a:r>
              <a:rPr lang="en-US" sz="2800" dirty="0" smtClean="0"/>
              <a:t>2-parameter “dogleg” function </a:t>
            </a:r>
            <a:br>
              <a:rPr lang="en-US" sz="2800" dirty="0" smtClean="0"/>
            </a:br>
            <a:r>
              <a:rPr lang="en-US" sz="2800" dirty="0" smtClean="0"/>
              <a:t>(with same reference ages as growth curve)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5029200" y="2852769"/>
            <a:ext cx="3886200" cy="4102102"/>
            <a:chOff x="5029197" y="2514595"/>
            <a:chExt cx="4114803" cy="4343405"/>
          </a:xfrm>
        </p:grpSpPr>
        <p:pic>
          <p:nvPicPr>
            <p:cNvPr id="2050" name="Picture 2" descr="C:\Users\tayloria\Downloads\img_9372.jp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130" r="3703"/>
            <a:stretch/>
          </p:blipFill>
          <p:spPr bwMode="auto">
            <a:xfrm rot="16200000">
              <a:off x="4914896" y="2628896"/>
              <a:ext cx="4343405" cy="41148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2" name="Straight Connector 11"/>
            <p:cNvCxnSpPr/>
            <p:nvPr/>
          </p:nvCxnSpPr>
          <p:spPr>
            <a:xfrm flipV="1">
              <a:off x="6781800" y="4267200"/>
              <a:ext cx="711200" cy="266170"/>
            </a:xfrm>
            <a:prstGeom prst="line">
              <a:avLst/>
            </a:prstGeom>
            <a:ln w="28575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V="1">
              <a:off x="6019800" y="5321830"/>
              <a:ext cx="711200" cy="266170"/>
            </a:xfrm>
            <a:prstGeom prst="line">
              <a:avLst/>
            </a:prstGeom>
            <a:ln w="28575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V="1">
              <a:off x="6731000" y="4533370"/>
              <a:ext cx="50800" cy="788460"/>
            </a:xfrm>
            <a:prstGeom prst="line">
              <a:avLst/>
            </a:prstGeom>
            <a:ln w="28575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7FC69-9C55-40B2-912C-F83C681DAE11}" type="slidenum">
              <a:rPr lang="en-US" smtClean="0"/>
              <a:t>9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6965" y="6477000"/>
            <a:ext cx="51908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s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ource model: growth_illustration_offset2</a:t>
            </a:r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Parameterization of growth: length variability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32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1151</TotalTime>
  <Words>1946</Words>
  <Application>Microsoft Office PowerPoint</Application>
  <PresentationFormat>On-screen Show (4:3)</PresentationFormat>
  <Paragraphs>333</Paragraphs>
  <Slides>49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3" baseType="lpstr">
      <vt:lpstr>Arial</vt:lpstr>
      <vt:lpstr>Calibri</vt:lpstr>
      <vt:lpstr>Courier New</vt:lpstr>
      <vt:lpstr>Office Theme</vt:lpstr>
      <vt:lpstr>Modeling growth  in stock assessments  using Stock Synthesis</vt:lpstr>
      <vt:lpstr>Outline (approximate)</vt:lpstr>
      <vt:lpstr>Notes</vt:lpstr>
      <vt:lpstr>Parameterization of growth</vt:lpstr>
      <vt:lpstr>Parameterization of growth: mean length</vt:lpstr>
      <vt:lpstr>Parameterization of growth: mean length</vt:lpstr>
      <vt:lpstr>Parameterization of growth: mean length</vt:lpstr>
      <vt:lpstr>Parameterization of growth: length variability</vt:lpstr>
      <vt:lpstr>Parameterization of growth: length variability</vt:lpstr>
      <vt:lpstr>Parameterization of growth: length variability</vt:lpstr>
      <vt:lpstr>Parameterization of growth: length variability</vt:lpstr>
      <vt:lpstr>Parameterization of growth: length variability</vt:lpstr>
      <vt:lpstr>Parameterization of growth: length variability</vt:lpstr>
      <vt:lpstr>Parameterization of growth: summary</vt:lpstr>
      <vt:lpstr>Parameterization of growth: summary</vt:lpstr>
      <vt:lpstr>Parameterization of growth: uncertainty</vt:lpstr>
      <vt:lpstr>Quantities that depend on growth and how they are connected</vt:lpstr>
      <vt:lpstr>What depends on what</vt:lpstr>
      <vt:lpstr>What depends on what</vt:lpstr>
      <vt:lpstr>Example models</vt:lpstr>
      <vt:lpstr>Example models: overview</vt:lpstr>
      <vt:lpstr>Example models: data types</vt:lpstr>
      <vt:lpstr>Example models: data types</vt:lpstr>
      <vt:lpstr>Example model: rockfish</vt:lpstr>
      <vt:lpstr>Example model: rockfish simulated data</vt:lpstr>
      <vt:lpstr>Example model: rockfish fits to data</vt:lpstr>
      <vt:lpstr>Example model: rockfish simulated growth</vt:lpstr>
      <vt:lpstr>Example model: rockfish estimated growth</vt:lpstr>
      <vt:lpstr>Example model: rockfish</vt:lpstr>
      <vt:lpstr>Example model: rockfish simulated growth</vt:lpstr>
      <vt:lpstr>Example model: rockfish testing ages N×10</vt:lpstr>
      <vt:lpstr>Example model: rockfish testing ages N×10</vt:lpstr>
      <vt:lpstr>Example model: rockfish testing ages N×10</vt:lpstr>
      <vt:lpstr>Example model: hake</vt:lpstr>
      <vt:lpstr>Example model: hake, weight at age</vt:lpstr>
      <vt:lpstr>Example model: hake, age comps</vt:lpstr>
      <vt:lpstr>Example model: hake, age comps with fit</vt:lpstr>
      <vt:lpstr>Example model: hake, new data weighting info</vt:lpstr>
      <vt:lpstr>Timing issues</vt:lpstr>
      <vt:lpstr>Timing issues</vt:lpstr>
      <vt:lpstr>Advanced topics</vt:lpstr>
      <vt:lpstr>Alternatives to von Bertalanffy: Schnute/Richards</vt:lpstr>
      <vt:lpstr>Alternatives to von Bertalanffy: age-specific k</vt:lpstr>
      <vt:lpstr>Alternatives to von Bertalanffy: age-specific k</vt:lpstr>
      <vt:lpstr>Time-varying growth: annual effects</vt:lpstr>
      <vt:lpstr>Time-varying growth: cohort-specific effects</vt:lpstr>
      <vt:lpstr>Growth platoons</vt:lpstr>
      <vt:lpstr>Growth platoons</vt:lpstr>
      <vt:lpstr>Growth morphs/patterns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Modeling growth  in stock assessments  using Stock Synthesis </dc:title>
  <dc:creator>Taylor, Ian</dc:creator>
  <cp:lastModifiedBy>Ian.Taylor</cp:lastModifiedBy>
  <cp:revision>76</cp:revision>
  <dcterms:created xsi:type="dcterms:W3CDTF">2014-11-02T17:44:53Z</dcterms:created>
  <dcterms:modified xsi:type="dcterms:W3CDTF">2020-08-07T16:33:22Z</dcterms:modified>
</cp:coreProperties>
</file>